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6.xml" ContentType="application/vnd.openxmlformats-officedocument.presentationml.tags+xml"/>
  <Override PartName="/ppt/notesSlides/notesSlide70.xml" ContentType="application/vnd.openxmlformats-officedocument.presentationml.notesSlide+xml"/>
  <Override PartName="/ppt/tags/tag7.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8.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9.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309" r:id="rId3"/>
    <p:sldId id="805" r:id="rId4"/>
    <p:sldId id="866" r:id="rId5"/>
    <p:sldId id="418" r:id="rId6"/>
    <p:sldId id="419" r:id="rId7"/>
    <p:sldId id="420" r:id="rId8"/>
    <p:sldId id="421" r:id="rId9"/>
    <p:sldId id="422" r:id="rId10"/>
    <p:sldId id="907" r:id="rId11"/>
    <p:sldId id="906" r:id="rId12"/>
    <p:sldId id="908" r:id="rId13"/>
    <p:sldId id="877" r:id="rId14"/>
    <p:sldId id="510" r:id="rId15"/>
    <p:sldId id="855" r:id="rId16"/>
    <p:sldId id="462" r:id="rId17"/>
    <p:sldId id="426" r:id="rId18"/>
    <p:sldId id="854" r:id="rId19"/>
    <p:sldId id="427" r:id="rId20"/>
    <p:sldId id="354" r:id="rId21"/>
    <p:sldId id="816" r:id="rId22"/>
    <p:sldId id="873" r:id="rId23"/>
    <p:sldId id="435" r:id="rId24"/>
    <p:sldId id="526" r:id="rId25"/>
    <p:sldId id="437" r:id="rId26"/>
    <p:sldId id="544" r:id="rId27"/>
    <p:sldId id="545" r:id="rId28"/>
    <p:sldId id="543" r:id="rId29"/>
    <p:sldId id="317" r:id="rId30"/>
    <p:sldId id="318" r:id="rId31"/>
    <p:sldId id="909" r:id="rId32"/>
    <p:sldId id="266" r:id="rId33"/>
    <p:sldId id="844" r:id="rId34"/>
    <p:sldId id="911" r:id="rId35"/>
    <p:sldId id="910" r:id="rId36"/>
    <p:sldId id="322" r:id="rId37"/>
    <p:sldId id="308" r:id="rId38"/>
    <p:sldId id="881" r:id="rId39"/>
    <p:sldId id="904" r:id="rId40"/>
    <p:sldId id="915" r:id="rId41"/>
    <p:sldId id="905" r:id="rId42"/>
    <p:sldId id="925" r:id="rId43"/>
    <p:sldId id="896" r:id="rId44"/>
    <p:sldId id="912" r:id="rId45"/>
    <p:sldId id="913" r:id="rId46"/>
    <p:sldId id="884" r:id="rId47"/>
    <p:sldId id="883" r:id="rId48"/>
    <p:sldId id="885" r:id="rId49"/>
    <p:sldId id="914" r:id="rId50"/>
    <p:sldId id="902" r:id="rId51"/>
    <p:sldId id="886" r:id="rId52"/>
    <p:sldId id="887" r:id="rId53"/>
    <p:sldId id="888" r:id="rId54"/>
    <p:sldId id="923" r:id="rId55"/>
    <p:sldId id="790" r:id="rId56"/>
    <p:sldId id="893" r:id="rId57"/>
    <p:sldId id="920" r:id="rId58"/>
    <p:sldId id="921" r:id="rId59"/>
    <p:sldId id="895" r:id="rId60"/>
    <p:sldId id="899" r:id="rId61"/>
    <p:sldId id="924" r:id="rId62"/>
    <p:sldId id="901" r:id="rId63"/>
    <p:sldId id="867" r:id="rId64"/>
    <p:sldId id="898" r:id="rId65"/>
    <p:sldId id="821" r:id="rId66"/>
    <p:sldId id="837" r:id="rId67"/>
    <p:sldId id="876" r:id="rId68"/>
    <p:sldId id="878" r:id="rId69"/>
    <p:sldId id="879" r:id="rId70"/>
    <p:sldId id="457" r:id="rId71"/>
    <p:sldId id="548" r:id="rId72"/>
    <p:sldId id="863" r:id="rId73"/>
    <p:sldId id="486" r:id="rId74"/>
    <p:sldId id="870" r:id="rId75"/>
    <p:sldId id="871" r:id="rId76"/>
    <p:sldId id="501" r:id="rId77"/>
    <p:sldId id="862" r:id="rId78"/>
    <p:sldId id="872" r:id="rId79"/>
    <p:sldId id="476" r:id="rId80"/>
    <p:sldId id="918" r:id="rId81"/>
    <p:sldId id="475" r:id="rId82"/>
    <p:sldId id="479" r:id="rId83"/>
    <p:sldId id="478" r:id="rId84"/>
    <p:sldId id="473" r:id="rId85"/>
    <p:sldId id="480" r:id="rId86"/>
    <p:sldId id="865" r:id="rId87"/>
    <p:sldId id="922"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75E7"/>
    <a:srgbClr val="FFFF7A"/>
    <a:srgbClr val="FFFFD3"/>
    <a:srgbClr val="F564E3"/>
    <a:srgbClr val="3FA6F3"/>
    <a:srgbClr val="74D0E3"/>
    <a:srgbClr val="FFBFE1"/>
    <a:srgbClr val="B1ECF6"/>
    <a:srgbClr val="619DFF"/>
    <a:srgbClr val="FF00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53"/>
    <p:restoredTop sz="79625"/>
  </p:normalViewPr>
  <p:slideViewPr>
    <p:cSldViewPr snapToGrid="0" snapToObjects="1">
      <p:cViewPr varScale="1">
        <p:scale>
          <a:sx n="55" d="100"/>
          <a:sy n="55" d="100"/>
        </p:scale>
        <p:origin x="2616" y="192"/>
      </p:cViewPr>
      <p:guideLst/>
    </p:cSldViewPr>
  </p:slideViewPr>
  <p:notesTextViewPr>
    <p:cViewPr>
      <p:scale>
        <a:sx n="1" d="1"/>
        <a:sy n="1" d="1"/>
      </p:scale>
      <p:origin x="0" y="0"/>
    </p:cViewPr>
  </p:notesTextViewPr>
  <p:sorterViewPr>
    <p:cViewPr>
      <p:scale>
        <a:sx n="36" d="100"/>
        <a:sy n="3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C7657-5332-CD43-94E3-CA8749EBD760}" type="datetimeFigureOut">
              <a:rPr lang="en-US" smtClean="0"/>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A641F2-FD26-7249-94A3-F071F7380AAF}" type="slidenum">
              <a:rPr lang="en-US" smtClean="0"/>
              <a:t>‹#›</a:t>
            </a:fld>
            <a:endParaRPr lang="en-US"/>
          </a:p>
        </p:txBody>
      </p:sp>
    </p:spTree>
    <p:extLst>
      <p:ext uri="{BB962C8B-B14F-4D97-AF65-F5344CB8AC3E}">
        <p14:creationId xmlns:p14="http://schemas.microsoft.com/office/powerpoint/2010/main" val="302885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the invitation and introduction, it’s really a big honor to present at ISEC. It’s also incredibly intimidating as I’m ecologist by training and I </a:t>
            </a:r>
            <a:r>
              <a:rPr lang="en-US" dirty="0" err="1"/>
              <a:t>lreaned</a:t>
            </a:r>
            <a:r>
              <a:rPr lang="en-US" dirty="0"/>
              <a:t> statistics by reading the books and papers from the people in this room. Today, I’ll do my best to give an overview of state-space models, which is a type of hierarchical model for time series that are used in many fields. </a:t>
            </a:r>
          </a:p>
          <a:p>
            <a:r>
              <a:rPr lang="en-US" dirty="0"/>
              <a:t>Throughout the talk,  I’ll use animal movement examples, because they have been important in the development of state-space models, and because most of my work uses animal movement data.</a:t>
            </a:r>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One of the main advantages of state-space models, is that they are incredibly flexible. The deterministic parts can have a variety of forms</a:t>
            </a:r>
          </a:p>
        </p:txBody>
      </p:sp>
      <p:sp>
        <p:nvSpPr>
          <p:cNvPr id="4" name="Slide Number Placeholder 3"/>
          <p:cNvSpPr>
            <a:spLocks noGrp="1"/>
          </p:cNvSpPr>
          <p:nvPr>
            <p:ph type="sldNum" sz="quarter" idx="10"/>
          </p:nvPr>
        </p:nvSpPr>
        <p:spPr/>
        <p:txBody>
          <a:bodyPr/>
          <a:lstStyle/>
          <a:p>
            <a:fld id="{466432A1-F985-6D46-B73E-3951034D4741}" type="slidenum">
              <a:rPr lang="en-CA" smtClean="0"/>
              <a:t>10</a:t>
            </a:fld>
            <a:endParaRPr lang="en-CA"/>
          </a:p>
        </p:txBody>
      </p:sp>
    </p:spTree>
    <p:extLst>
      <p:ext uri="{BB962C8B-B14F-4D97-AF65-F5344CB8AC3E}">
        <p14:creationId xmlns:p14="http://schemas.microsoft.com/office/powerpoint/2010/main" val="1325593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and we can use a broad range of distributions for both the process noise and measurement error.</a:t>
            </a:r>
          </a:p>
        </p:txBody>
      </p:sp>
      <p:sp>
        <p:nvSpPr>
          <p:cNvPr id="4" name="Slide Number Placeholder 3"/>
          <p:cNvSpPr>
            <a:spLocks noGrp="1"/>
          </p:cNvSpPr>
          <p:nvPr>
            <p:ph type="sldNum" sz="quarter" idx="10"/>
          </p:nvPr>
        </p:nvSpPr>
        <p:spPr/>
        <p:txBody>
          <a:bodyPr/>
          <a:lstStyle/>
          <a:p>
            <a:fld id="{466432A1-F985-6D46-B73E-3951034D4741}" type="slidenum">
              <a:rPr lang="en-CA" smtClean="0"/>
              <a:t>11</a:t>
            </a:fld>
            <a:endParaRPr lang="en-CA"/>
          </a:p>
        </p:txBody>
      </p:sp>
    </p:spTree>
    <p:extLst>
      <p:ext uri="{BB962C8B-B14F-4D97-AF65-F5344CB8AC3E}">
        <p14:creationId xmlns:p14="http://schemas.microsoft.com/office/powerpoint/2010/main" val="46642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And the </a:t>
            </a:r>
            <a:r>
              <a:rPr lang="en-CA" dirty="0" err="1"/>
              <a:t>stochatistic</a:t>
            </a:r>
            <a:r>
              <a:rPr lang="en-CA" dirty="0"/>
              <a:t> components do not need to be additive than can be integrated in various ways with the behavioural and observation mechanisms. I just write them in an additive form to make the point that there is stochasticity at both levels.</a:t>
            </a:r>
          </a:p>
        </p:txBody>
      </p:sp>
      <p:sp>
        <p:nvSpPr>
          <p:cNvPr id="4" name="Slide Number Placeholder 3"/>
          <p:cNvSpPr>
            <a:spLocks noGrp="1"/>
          </p:cNvSpPr>
          <p:nvPr>
            <p:ph type="sldNum" sz="quarter" idx="10"/>
          </p:nvPr>
        </p:nvSpPr>
        <p:spPr/>
        <p:txBody>
          <a:bodyPr/>
          <a:lstStyle/>
          <a:p>
            <a:fld id="{466432A1-F985-6D46-B73E-3951034D4741}" type="slidenum">
              <a:rPr lang="en-CA" smtClean="0"/>
              <a:t>12</a:t>
            </a:fld>
            <a:endParaRPr lang="en-CA"/>
          </a:p>
        </p:txBody>
      </p:sp>
    </p:spTree>
    <p:extLst>
      <p:ext uri="{BB962C8B-B14F-4D97-AF65-F5344CB8AC3E}">
        <p14:creationId xmlns:p14="http://schemas.microsoft.com/office/powerpoint/2010/main" val="3818655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a toy example, just to </a:t>
            </a:r>
            <a:r>
              <a:rPr lang="en-US" dirty="0" err="1"/>
              <a:t>gell</a:t>
            </a:r>
            <a:r>
              <a:rPr lang="en-US" dirty="0"/>
              <a:t> the ideas.</a:t>
            </a:r>
          </a:p>
        </p:txBody>
      </p:sp>
      <p:sp>
        <p:nvSpPr>
          <p:cNvPr id="4" name="Slide Number Placeholder 3"/>
          <p:cNvSpPr>
            <a:spLocks noGrp="1"/>
          </p:cNvSpPr>
          <p:nvPr>
            <p:ph type="sldNum" sz="quarter" idx="5"/>
          </p:nvPr>
        </p:nvSpPr>
        <p:spPr/>
        <p:txBody>
          <a:bodyPr/>
          <a:lstStyle/>
          <a:p>
            <a:fld id="{E8A641F2-FD26-7249-94A3-F071F7380AAF}" type="slidenum">
              <a:rPr lang="en-US" smtClean="0"/>
              <a:t>13</a:t>
            </a:fld>
            <a:endParaRPr lang="en-US"/>
          </a:p>
        </p:txBody>
      </p:sp>
    </p:spTree>
    <p:extLst>
      <p:ext uri="{BB962C8B-B14F-4D97-AF65-F5344CB8AC3E}">
        <p14:creationId xmlns:p14="http://schemas.microsoft.com/office/powerpoint/2010/main" val="175686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So our toy example, is a linear Gaussian state-space model. It’s the textbook example that been used for decades.</a:t>
            </a:r>
          </a:p>
          <a:p>
            <a:endParaRPr lang="en-CA" baseline="0" dirty="0"/>
          </a:p>
          <a:p>
            <a:r>
              <a:rPr lang="en-CA" baseline="0" dirty="0"/>
              <a:t>Here the process equation just says that your state at time t is your state a time t-1  (so include that autocorrelation) + plus some noise, and process noise is normally distribution with mean 0.</a:t>
            </a:r>
          </a:p>
          <a:p>
            <a:r>
              <a:rPr lang="en-CA" baseline="0" dirty="0"/>
              <a:t>The red line on the right was simulated using this equation. </a:t>
            </a:r>
          </a:p>
          <a:p>
            <a:endParaRPr lang="en-CA" baseline="0" dirty="0"/>
          </a:p>
          <a:p>
            <a:r>
              <a:rPr lang="en-CA" baseline="0" dirty="0"/>
              <a:t>Similarly, the measurement equation, </a:t>
            </a:r>
            <a:r>
              <a:rPr lang="en-CA" baseline="0" dirty="0" err="1"/>
              <a:t>simpy</a:t>
            </a:r>
            <a:r>
              <a:rPr lang="en-CA" baseline="0" dirty="0"/>
              <a:t> says the the observation is the true state at time t </a:t>
            </a:r>
            <a:r>
              <a:rPr lang="en-CA" baseline="0" dirty="0" err="1"/>
              <a:t>plu</a:t>
            </a:r>
            <a:r>
              <a:rPr lang="en-CA" baseline="0" dirty="0"/>
              <a:t> some Normal error. And this what generated the blue points on the right.</a:t>
            </a:r>
          </a:p>
        </p:txBody>
      </p:sp>
      <p:sp>
        <p:nvSpPr>
          <p:cNvPr id="4" name="Slide Number Placeholder 3"/>
          <p:cNvSpPr>
            <a:spLocks noGrp="1"/>
          </p:cNvSpPr>
          <p:nvPr>
            <p:ph type="sldNum" sz="quarter" idx="10"/>
          </p:nvPr>
        </p:nvSpPr>
        <p:spPr/>
        <p:txBody>
          <a:bodyPr/>
          <a:lstStyle/>
          <a:p>
            <a:fld id="{5A859C37-0850-644A-BC9D-E54373B3DD39}" type="slidenum">
              <a:rPr lang="en-CA" smtClean="0"/>
              <a:t>14</a:t>
            </a:fld>
            <a:endParaRPr lang="en-CA"/>
          </a:p>
        </p:txBody>
      </p:sp>
    </p:spTree>
    <p:extLst>
      <p:ext uri="{BB962C8B-B14F-4D97-AF65-F5344CB8AC3E}">
        <p14:creationId xmlns:p14="http://schemas.microsoft.com/office/powerpoint/2010/main" val="1449823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15</a:t>
            </a:fld>
            <a:endParaRPr lang="en-US"/>
          </a:p>
        </p:txBody>
      </p:sp>
    </p:spTree>
    <p:extLst>
      <p:ext uri="{BB962C8B-B14F-4D97-AF65-F5344CB8AC3E}">
        <p14:creationId xmlns:p14="http://schemas.microsoft.com/office/powerpoint/2010/main" val="3757096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first of all, we can fit these</a:t>
            </a:r>
            <a:r>
              <a:rPr lang="en-CA" baseline="0" dirty="0"/>
              <a:t> in a </a:t>
            </a:r>
            <a:r>
              <a:rPr lang="en-CA" dirty="0"/>
              <a:t>frequentist and </a:t>
            </a:r>
            <a:r>
              <a:rPr lang="en-CA" dirty="0" err="1"/>
              <a:t>Baysian</a:t>
            </a:r>
            <a:r>
              <a:rPr lang="en-CA" dirty="0"/>
              <a:t> framework. And I think</a:t>
            </a:r>
            <a:r>
              <a:rPr lang="en-CA" baseline="0" dirty="0"/>
              <a:t> some people are under the impression that complex state-space models can only be fitted with a Bayesian framework, but that’s not true, there are ways to fit them in a frequentist framework, and really the choice between whether you want to use a frequentist or a Bayesian approach in a philosophical choice, and sometime just implementation choice. </a:t>
            </a:r>
          </a:p>
          <a:p>
            <a:r>
              <a:rPr lang="en-CA" baseline="0" dirty="0"/>
              <a:t>Both have value, but to present some of the basic concepts, I’ll use the frequentist framework.</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16</a:t>
            </a:fld>
            <a:endParaRPr lang="en-CA"/>
          </a:p>
        </p:txBody>
      </p:sp>
    </p:spTree>
    <p:extLst>
      <p:ext uri="{BB962C8B-B14F-4D97-AF65-F5344CB8AC3E}">
        <p14:creationId xmlns:p14="http://schemas.microsoft.com/office/powerpoint/2010/main" val="3712092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But now how do we estimate the parameters. </a:t>
            </a:r>
          </a:p>
          <a:p>
            <a:pPr defTabSz="410291">
              <a:defRPr/>
            </a:pPr>
            <a:endParaRPr lang="en-CA" sz="1800" dirty="0">
              <a:latin typeface="Arial"/>
            </a:endParaRPr>
          </a:p>
          <a:p>
            <a:pPr defTabSz="410291">
              <a:defRPr/>
            </a:pPr>
            <a:r>
              <a:rPr lang="en-CA" sz="1800" dirty="0">
                <a:latin typeface="Arial"/>
              </a:rPr>
              <a:t>So here we have the general equation for the likelihood function of a state-space model. </a:t>
            </a:r>
            <a:r>
              <a:rPr lang="en-CA" sz="1800" dirty="0" err="1">
                <a:latin typeface="Arial"/>
              </a:rPr>
              <a:t>Soit</a:t>
            </a:r>
            <a:r>
              <a:rPr lang="en-CA" sz="1800" dirty="0">
                <a:latin typeface="Arial"/>
              </a:rPr>
              <a:t> simply</a:t>
            </a:r>
            <a:r>
              <a:rPr lang="en-CA" sz="1800" baseline="0" dirty="0">
                <a:latin typeface="Arial"/>
              </a:rPr>
              <a:t> quantifies the likelihood that the available data would be observed if the model is true. </a:t>
            </a:r>
          </a:p>
        </p:txBody>
      </p:sp>
    </p:spTree>
    <p:extLst>
      <p:ext uri="{BB962C8B-B14F-4D97-AF65-F5344CB8AC3E}">
        <p14:creationId xmlns:p14="http://schemas.microsoft.com/office/powerpoint/2010/main" val="651445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And here, the first part, describe the probability</a:t>
            </a:r>
            <a:r>
              <a:rPr lang="en-CA" sz="1800" baseline="0" dirty="0">
                <a:latin typeface="Arial"/>
              </a:rPr>
              <a:t> of the observed data given the state and the parameters, so it’s based on the measurement equation</a:t>
            </a:r>
          </a:p>
          <a:p>
            <a:pPr defTabSz="410291">
              <a:defRPr/>
            </a:pPr>
            <a:r>
              <a:rPr lang="en-CA" sz="1800" baseline="0" dirty="0">
                <a:latin typeface="Arial"/>
              </a:rPr>
              <a:t>and</a:t>
            </a:r>
          </a:p>
        </p:txBody>
      </p:sp>
    </p:spTree>
    <p:extLst>
      <p:ext uri="{BB962C8B-B14F-4D97-AF65-F5344CB8AC3E}">
        <p14:creationId xmlns:p14="http://schemas.microsoft.com/office/powerpoint/2010/main" val="3462629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The second part describes the probability of the state given the parameters</a:t>
            </a:r>
            <a:endParaRPr lang="en-CA" sz="1800" baseline="0" dirty="0">
              <a:latin typeface="Arial"/>
            </a:endParaRPr>
          </a:p>
          <a:p>
            <a:pPr defTabSz="410291">
              <a:defRPr/>
            </a:pPr>
            <a:endParaRPr lang="en-CA" sz="1800" baseline="0" dirty="0">
              <a:latin typeface="Arial"/>
            </a:endParaRPr>
          </a:p>
          <a:p>
            <a:pPr defTabSz="410291">
              <a:defRPr/>
            </a:pPr>
            <a:r>
              <a:rPr lang="en-CA" sz="1800" dirty="0">
                <a:latin typeface="Arial"/>
              </a:rPr>
              <a:t>And, one way to estimate the parameters</a:t>
            </a:r>
            <a:r>
              <a:rPr lang="en-CA" sz="1800" baseline="0" dirty="0">
                <a:latin typeface="Arial"/>
              </a:rPr>
              <a:t> in a frequentist framework</a:t>
            </a:r>
          </a:p>
        </p:txBody>
      </p:sp>
    </p:spTree>
    <p:extLst>
      <p:ext uri="{BB962C8B-B14F-4D97-AF65-F5344CB8AC3E}">
        <p14:creationId xmlns:p14="http://schemas.microsoft.com/office/powerpoint/2010/main" val="127893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State-space models are a very popular type of models for ecological time-series. They have been used to model fisheries catch data, animal movement, in </a:t>
            </a:r>
            <a:r>
              <a:rPr lang="en-CA" dirty="0" err="1"/>
              <a:t>epidemiology,economics</a:t>
            </a:r>
            <a:r>
              <a:rPr lang="en-CA" dirty="0"/>
              <a:t>,  and in many other fields.</a:t>
            </a:r>
          </a:p>
        </p:txBody>
      </p:sp>
      <p:sp>
        <p:nvSpPr>
          <p:cNvPr id="4" name="Slide Number Placeholder 3"/>
          <p:cNvSpPr>
            <a:spLocks noGrp="1"/>
          </p:cNvSpPr>
          <p:nvPr>
            <p:ph type="sldNum" sz="quarter" idx="10"/>
          </p:nvPr>
        </p:nvSpPr>
        <p:spPr/>
        <p:txBody>
          <a:bodyPr/>
          <a:lstStyle/>
          <a:p>
            <a:fld id="{5A859C37-0850-644A-BC9D-E54373B3DD39}" type="slidenum">
              <a:rPr lang="en-CA" smtClean="0"/>
              <a:t>2</a:t>
            </a:fld>
            <a:endParaRPr lang="en-CA"/>
          </a:p>
        </p:txBody>
      </p:sp>
    </p:spTree>
    <p:extLst>
      <p:ext uri="{BB962C8B-B14F-4D97-AF65-F5344CB8AC3E}">
        <p14:creationId xmlns:p14="http://schemas.microsoft.com/office/powerpoint/2010/main" val="3528435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The issue with state-space models, is that the likelihood involves a high-dimensional integration.</a:t>
            </a:r>
          </a:p>
          <a:p>
            <a:pPr defTabSz="410291">
              <a:defRPr/>
            </a:pPr>
            <a:r>
              <a:rPr lang="en-CA" sz="1800" dirty="0">
                <a:latin typeface="Arial"/>
              </a:rPr>
              <a:t>This integration accounts for all of the possible states</a:t>
            </a:r>
            <a:r>
              <a:rPr lang="en-CA" sz="1800" baseline="0" dirty="0">
                <a:latin typeface="Arial"/>
              </a:rPr>
              <a:t> (so for example all possible </a:t>
            </a:r>
            <a:r>
              <a:rPr lang="en-CA" sz="1800" dirty="0">
                <a:latin typeface="Arial"/>
              </a:rPr>
              <a:t>locations of the animal)</a:t>
            </a:r>
          </a:p>
          <a:p>
            <a:pPr defTabSz="410291">
              <a:defRPr/>
            </a:pPr>
            <a:r>
              <a:rPr lang="en-CA" sz="1800" dirty="0">
                <a:latin typeface="Arial"/>
              </a:rPr>
              <a:t>And high-dimensional integrations are generally unpleasant to handle.</a:t>
            </a:r>
          </a:p>
          <a:p>
            <a:pPr defTabSz="410291">
              <a:defRPr/>
            </a:pPr>
            <a:endParaRPr lang="en-CA" sz="1800" dirty="0">
              <a:latin typeface="Arial"/>
            </a:endParaRPr>
          </a:p>
          <a:p>
            <a:pPr marL="0" marR="0" lvl="0" indent="0" algn="l" defTabSz="410291" rtl="0" eaLnBrk="1" fontAlgn="auto" latinLnBrk="0" hangingPunct="1">
              <a:lnSpc>
                <a:spcPct val="100000"/>
              </a:lnSpc>
              <a:spcBef>
                <a:spcPts val="0"/>
              </a:spcBef>
              <a:spcAft>
                <a:spcPts val="0"/>
              </a:spcAft>
              <a:buClrTx/>
              <a:buSzTx/>
              <a:buFontTx/>
              <a:buNone/>
              <a:tabLst/>
              <a:defRPr/>
            </a:pPr>
            <a:r>
              <a:rPr lang="en-CA" sz="1800" dirty="0"/>
              <a:t>Marginal likelihood</a:t>
            </a:r>
          </a:p>
          <a:p>
            <a:pPr defTabSz="410291">
              <a:defRPr/>
            </a:pPr>
            <a:endParaRPr lang="en-CA" sz="1800" dirty="0"/>
          </a:p>
        </p:txBody>
      </p:sp>
    </p:spTree>
    <p:extLst>
      <p:ext uri="{BB962C8B-B14F-4D97-AF65-F5344CB8AC3E}">
        <p14:creationId xmlns:p14="http://schemas.microsoft.com/office/powerpoint/2010/main" val="127598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777240" y="4777560"/>
            <a:ext cx="6217560" cy="45259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CA" sz="2000" dirty="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CA" sz="2000" dirty="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CA" sz="2000" dirty="0">
              <a:latin typeface="+mn-lt"/>
            </a:endParaRPr>
          </a:p>
          <a:p>
            <a:r>
              <a:rPr lang="en-CA" sz="1200" kern="1200" dirty="0">
                <a:solidFill>
                  <a:schemeClr val="tx1"/>
                </a:solidFill>
                <a:effectLst/>
                <a:latin typeface="+mn-lt"/>
                <a:ea typeface="+mn-ea"/>
                <a:cs typeface="+mn-cs"/>
              </a:rPr>
              <a:t>The general idea is that if the marginal likelihood (Eq. 44) is a well-behaved unimodal function, it can be approximated with a Normal density function.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CA" sz="2000" dirty="0">
              <a:latin typeface="+mn-lt"/>
            </a:endParaRPr>
          </a:p>
        </p:txBody>
      </p:sp>
    </p:spTree>
    <p:extLst>
      <p:ext uri="{BB962C8B-B14F-4D97-AF65-F5344CB8AC3E}">
        <p14:creationId xmlns:p14="http://schemas.microsoft.com/office/powerpoint/2010/main" val="1556968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but now let’s turn to more interesting examples, and in particular, we will look at a few examples from movement ecology.</a:t>
            </a:r>
          </a:p>
        </p:txBody>
      </p:sp>
      <p:sp>
        <p:nvSpPr>
          <p:cNvPr id="4" name="Slide Number Placeholder 3"/>
          <p:cNvSpPr>
            <a:spLocks noGrp="1"/>
          </p:cNvSpPr>
          <p:nvPr>
            <p:ph type="sldNum" sz="quarter" idx="5"/>
          </p:nvPr>
        </p:nvSpPr>
        <p:spPr/>
        <p:txBody>
          <a:bodyPr/>
          <a:lstStyle/>
          <a:p>
            <a:fld id="{E8A641F2-FD26-7249-94A3-F071F7380AAF}" type="slidenum">
              <a:rPr lang="en-US" smtClean="0"/>
              <a:t>22</a:t>
            </a:fld>
            <a:endParaRPr lang="en-US"/>
          </a:p>
        </p:txBody>
      </p:sp>
    </p:spTree>
    <p:extLst>
      <p:ext uri="{BB962C8B-B14F-4D97-AF65-F5344CB8AC3E}">
        <p14:creationId xmlns:p14="http://schemas.microsoft.com/office/powerpoint/2010/main" val="1347285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State-space models have a long history in movement analysis.</a:t>
            </a:r>
          </a:p>
          <a:p>
            <a:endParaRPr lang="en-CA" dirty="0"/>
          </a:p>
          <a:p>
            <a:r>
              <a:rPr lang="en-CA" dirty="0"/>
              <a:t>The very first development of</a:t>
            </a:r>
            <a:r>
              <a:rPr lang="en-CA" baseline="0" dirty="0"/>
              <a:t> a state-space model was actually to be able to recreate an accurate movement path of a space shuttle going to the moon, using noisy on board measurements of where the space shuttle was. What is now known as the famous Kalman filter, was used for all of the Apollo missions, and it’s quite commonly used in other navigation systems.</a:t>
            </a:r>
          </a:p>
          <a:p>
            <a:endParaRPr lang="en-CA" baseline="0" dirty="0"/>
          </a:p>
          <a:p>
            <a:r>
              <a:rPr lang="en-CA" baseline="0" dirty="0"/>
              <a:t>The application in movement ecology was 30 years later, and the goals were quite similar. Anderson-Sprecher showed that you could recreate a more accurate track on a mule-deer followed with VHF using the Kalman filter. And this was quite novel and important. But as GPS collars and tags became available around the same time, the need to use complex models to recreate tracks on land, became less necessary, </a:t>
            </a:r>
          </a:p>
          <a:p>
            <a:endParaRPr lang="en-CA" baseline="0" dirty="0"/>
          </a:p>
          <a:p>
            <a:r>
              <a:rPr lang="en-CA" baseline="0" dirty="0"/>
              <a:t>So it’s only 10 years later, that state-space models for movement ecology really started to blossom and that’s largely because marine animals could not be tracked with GPS tags, and the technology available at time (and to some extent still) has really large measurement error.</a:t>
            </a:r>
          </a:p>
          <a:p>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next jump in state-space</a:t>
            </a:r>
            <a:r>
              <a:rPr lang="en-CA" baseline="0" dirty="0"/>
              <a:t> mode for movement ecology was to use these to not only infer better tracks but to infer hidden and complex behavioural and physiological processes. So for example, to get at how animal memorize their environment.</a:t>
            </a:r>
          </a:p>
        </p:txBody>
      </p:sp>
      <p:sp>
        <p:nvSpPr>
          <p:cNvPr id="4" name="Slide Number Placeholder 3"/>
          <p:cNvSpPr>
            <a:spLocks noGrp="1"/>
          </p:cNvSpPr>
          <p:nvPr>
            <p:ph type="sldNum" sz="quarter" idx="10"/>
          </p:nvPr>
        </p:nvSpPr>
        <p:spPr/>
        <p:txBody>
          <a:bodyPr/>
          <a:lstStyle/>
          <a:p>
            <a:fld id="{466432A1-F985-6D46-B73E-3951034D4741}" type="slidenum">
              <a:rPr lang="en-CA" smtClean="0"/>
              <a:t>23</a:t>
            </a:fld>
            <a:endParaRPr lang="en-CA"/>
          </a:p>
        </p:txBody>
      </p:sp>
    </p:spTree>
    <p:extLst>
      <p:ext uri="{BB962C8B-B14F-4D97-AF65-F5344CB8AC3E}">
        <p14:creationId xmlns:p14="http://schemas.microsoft.com/office/powerpoint/2010/main" val="990961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So we will start with an example of the classic problem of dealing with measurement error.</a:t>
            </a:r>
          </a:p>
          <a:p>
            <a:endParaRPr lang="en-CA" baseline="0" dirty="0"/>
          </a:p>
          <a:p>
            <a:r>
              <a:rPr lang="en-CA" baseline="0" dirty="0"/>
              <a:t>So GPS doesn’t work underwater, and even for species that breathe at the surface, classic GPS technology doesn’t work well, because it requires too much time </a:t>
            </a:r>
            <a:r>
              <a:rPr lang="en-CA" dirty="0">
                <a:solidFill>
                  <a:srgbClr val="1B1C20"/>
                </a:solidFill>
                <a:effectLst/>
                <a:latin typeface="Times"/>
              </a:rPr>
              <a:t>acquire the satellite data needed to estimate a location</a:t>
            </a:r>
            <a:r>
              <a:rPr lang="en-CA" baseline="0" dirty="0"/>
              <a:t>. Nowadays there is </a:t>
            </a:r>
            <a:r>
              <a:rPr lang="en-CA" baseline="0" dirty="0" err="1"/>
              <a:t>Fastloc</a:t>
            </a:r>
            <a:r>
              <a:rPr lang="en-CA" baseline="0" dirty="0"/>
              <a:t> GPS technology that's more accurate, but for a long time the main technology available for species like seals was Argos.</a:t>
            </a:r>
          </a:p>
          <a:p>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This is the track of a ringed seal equipped with an Argos tag. It’s moving along the coast of Baffin Island in Canada, but then, according to the data, once in a while it’s crossing to Greenland in a few hours. Which is very unlikely, and is actually just a measurement error. For marine animals most of the Argos locations have errors ranging from </a:t>
            </a:r>
            <a:r>
              <a:rPr lang="en-CA" dirty="0">
                <a:solidFill>
                  <a:srgbClr val="1B1C20"/>
                </a:solidFill>
                <a:effectLst/>
                <a:latin typeface="Times"/>
              </a:rPr>
              <a:t>5−35 km, and sometimes more.</a:t>
            </a:r>
          </a:p>
          <a:p>
            <a:endParaRPr lang="en-CA" baseline="0" dirty="0"/>
          </a:p>
          <a:p>
            <a:r>
              <a:rPr lang="en-CA" baseline="0" dirty="0"/>
              <a:t>And that why state-space models were developed to model the movement of marine animals.</a:t>
            </a:r>
          </a:p>
        </p:txBody>
      </p:sp>
      <p:sp>
        <p:nvSpPr>
          <p:cNvPr id="4" name="Slide Number Placeholder 3"/>
          <p:cNvSpPr>
            <a:spLocks noGrp="1"/>
          </p:cNvSpPr>
          <p:nvPr>
            <p:ph type="sldNum" sz="quarter" idx="10"/>
          </p:nvPr>
        </p:nvSpPr>
        <p:spPr/>
        <p:txBody>
          <a:bodyPr/>
          <a:lstStyle/>
          <a:p>
            <a:fld id="{A487E7FE-794F-E843-AAEA-8DA03AE575AB}" type="slidenum">
              <a:rPr lang="en-CA" smtClean="0"/>
              <a:t>24</a:t>
            </a:fld>
            <a:endParaRPr lang="en-CA"/>
          </a:p>
        </p:txBody>
      </p:sp>
    </p:spTree>
    <p:extLst>
      <p:ext uri="{BB962C8B-B14F-4D97-AF65-F5344CB8AC3E}">
        <p14:creationId xmlns:p14="http://schemas.microsoft.com/office/powerpoint/2010/main" val="3209254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basic idea behind using state-space</a:t>
            </a:r>
            <a:r>
              <a:rPr lang="en-CA" baseline="0" dirty="0"/>
              <a:t> models to </a:t>
            </a:r>
            <a:r>
              <a:rPr lang="en-CA" dirty="0"/>
              <a:t>infer better tracks is based on the fact that we can </a:t>
            </a:r>
            <a:r>
              <a:rPr lang="en-CA" baseline="0" dirty="0"/>
              <a:t>we can often create a simple-</a:t>
            </a:r>
            <a:r>
              <a:rPr lang="en-CA" baseline="0" dirty="0" err="1"/>
              <a:t>ish</a:t>
            </a:r>
            <a:r>
              <a:rPr lang="en-CA" baseline="0" dirty="0"/>
              <a:t> model that can give you a sense of where the animal is more probable to be at time t given where they were at time t-1. Here represented by the dark shade of blue. The general idea of many of the original models is that animals tend to continue in the same direction and at the same speed as they were before. </a:t>
            </a:r>
          </a:p>
          <a:p>
            <a:endParaRPr lang="en-CA" baseline="0" dirty="0"/>
          </a:p>
          <a:p>
            <a:r>
              <a:rPr lang="en-CA" baseline="0" dirty="0"/>
              <a:t>The model also describes where the observation will be, given where the animal actually is. </a:t>
            </a:r>
          </a:p>
          <a:p>
            <a:endParaRPr lang="en-CA" baseline="0" dirty="0"/>
          </a:p>
          <a:p>
            <a:r>
              <a:rPr lang="en-CA" baseline="0" dirty="0"/>
              <a:t>The pink circle here says that we are most likely to have an observation close to where the animal actually is, but there is a range of area where observations are still probably.</a:t>
            </a:r>
          </a:p>
          <a:p>
            <a:r>
              <a:rPr lang="en-CA" baseline="0" dirty="0"/>
              <a:t>And here this observation falls within that range.</a:t>
            </a:r>
          </a:p>
          <a:p>
            <a:endParaRPr lang="en-CA" baseline="0" dirty="0"/>
          </a:p>
          <a:p>
            <a:r>
              <a:rPr lang="en-CA" baseline="0" dirty="0"/>
              <a:t>So the state-space model uses the data, and these simple probabilistic models to infer a better track.</a:t>
            </a:r>
          </a:p>
        </p:txBody>
      </p:sp>
      <p:sp>
        <p:nvSpPr>
          <p:cNvPr id="4" name="Slide Number Placeholder 3"/>
          <p:cNvSpPr>
            <a:spLocks noGrp="1"/>
          </p:cNvSpPr>
          <p:nvPr>
            <p:ph type="sldNum" sz="quarter" idx="10"/>
          </p:nvPr>
        </p:nvSpPr>
        <p:spPr/>
        <p:txBody>
          <a:bodyPr/>
          <a:lstStyle/>
          <a:p>
            <a:fld id="{466432A1-F985-6D46-B73E-3951034D4741}" type="slidenum">
              <a:rPr lang="en-CA" smtClean="0"/>
              <a:t>25</a:t>
            </a:fld>
            <a:endParaRPr lang="en-CA"/>
          </a:p>
        </p:txBody>
      </p:sp>
    </p:spTree>
    <p:extLst>
      <p:ext uri="{BB962C8B-B14F-4D97-AF65-F5344CB8AC3E}">
        <p14:creationId xmlns:p14="http://schemas.microsoft.com/office/powerpoint/2010/main" val="318782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a:t>
            </a:r>
            <a:r>
              <a:rPr lang="en-CA" baseline="0" dirty="0"/>
              <a:t> simplified version of</a:t>
            </a:r>
            <a:r>
              <a:rPr lang="en-CA" dirty="0"/>
              <a:t> one of the very first movement state-space models that was developed</a:t>
            </a:r>
            <a:r>
              <a:rPr lang="en-CA" baseline="0" dirty="0"/>
              <a:t> by Ian Jonsen and co-authors for Argos data. </a:t>
            </a:r>
          </a:p>
          <a:p>
            <a:endParaRPr lang="en-CA" baseline="0" dirty="0"/>
          </a:p>
          <a:p>
            <a:r>
              <a:rPr lang="en-CA" baseline="0" dirty="0"/>
              <a:t>Ok, so the process equation, says that the location at time t depends on the location at time t-1, but also depends on the movement that was done between time t-1 and t-2. The idea, is that if the correlation parameter gamma is close to 1, then the animal is expected to move in the same direction and at the same speed than at the previous time steps, shown with the grey arrow. </a:t>
            </a:r>
          </a:p>
          <a:p>
            <a:r>
              <a:rPr lang="en-CA" baseline="0" dirty="0"/>
              <a:t>And then there is some noise. That allows for </a:t>
            </a:r>
            <a:r>
              <a:rPr lang="en-CA" baseline="0" dirty="0" err="1"/>
              <a:t>x_t</a:t>
            </a:r>
            <a:r>
              <a:rPr lang="en-CA" baseline="0" dirty="0"/>
              <a:t> to be not exactly where you would expect based on the previous movement. And here is the </a:t>
            </a:r>
            <a:r>
              <a:rPr lang="en-CA" baseline="0" dirty="0" err="1"/>
              <a:t>noixe</a:t>
            </a:r>
            <a:r>
              <a:rPr lang="en-CA" baseline="0" dirty="0"/>
              <a:t> is a </a:t>
            </a:r>
            <a:r>
              <a:rPr lang="en-CA" baseline="0" dirty="0" err="1"/>
              <a:t>bivatiate</a:t>
            </a:r>
            <a:r>
              <a:rPr lang="en-CA" baseline="0" dirty="0"/>
              <a:t> normal and that’s what the blue circle represent.</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26</a:t>
            </a:fld>
            <a:endParaRPr lang="en-CA"/>
          </a:p>
        </p:txBody>
      </p:sp>
    </p:spTree>
    <p:extLst>
      <p:ext uri="{BB962C8B-B14F-4D97-AF65-F5344CB8AC3E}">
        <p14:creationId xmlns:p14="http://schemas.microsoft.com/office/powerpoint/2010/main" val="3641826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the measurement equation address the peculiarities of the data. So Argos data is collected at irregular</a:t>
            </a:r>
            <a:r>
              <a:rPr lang="en-CA" baseline="0" dirty="0"/>
              <a:t> time steps, and that irregular time is index by </a:t>
            </a:r>
            <a:r>
              <a:rPr lang="en-CA" baseline="0" dirty="0" err="1"/>
              <a:t>i</a:t>
            </a:r>
            <a:r>
              <a:rPr lang="en-CA" baseline="0" dirty="0"/>
              <a:t>.  In contrast, the process equation models the true location at regular time step t, and assumes that the animal moves in a straight line between the time steps t. So we assume that when we get an observation, the animal is on that line. To link the observation with the true location, we identify where on that line the animal would be based on the time of the observation relative to the regular time steps. </a:t>
            </a:r>
          </a:p>
          <a:p>
            <a:endParaRPr lang="en-CA" baseline="0" dirty="0"/>
          </a:p>
          <a:p>
            <a:r>
              <a:rPr lang="en-CA" baseline="0" dirty="0"/>
              <a:t>And the we put some error around it. Which is the pink circle. In the real model, we use a set of different distributions because Argos data has different location quality, but that’s kind of details here.</a:t>
            </a:r>
          </a:p>
          <a:p>
            <a:endParaRPr lang="en-CA" baseline="0" dirty="0"/>
          </a:p>
          <a:p>
            <a:r>
              <a:rPr lang="en-CA" dirty="0"/>
              <a:t>There are a lot of movement state-space models based on this idea, </a:t>
            </a:r>
            <a:r>
              <a:rPr lang="en-CA" dirty="0" err="1"/>
              <a:t>includingvsome</a:t>
            </a:r>
            <a:r>
              <a:rPr lang="en-CA" dirty="0"/>
              <a:t> in continuous time, some including different behaviours.</a:t>
            </a:r>
          </a:p>
          <a:p>
            <a:endParaRPr lang="en-CA" dirty="0"/>
          </a:p>
          <a:p>
            <a:r>
              <a:rPr lang="en-CA" dirty="0"/>
              <a:t>But question I always had is how good are these models? And the issue is that state-space models is that they are rarely validated with real data, because we rarely know where the animal truly is, that’s why we use them in the first place, right?</a:t>
            </a:r>
          </a:p>
        </p:txBody>
      </p:sp>
      <p:sp>
        <p:nvSpPr>
          <p:cNvPr id="4" name="Slide Number Placeholder 3"/>
          <p:cNvSpPr>
            <a:spLocks noGrp="1"/>
          </p:cNvSpPr>
          <p:nvPr>
            <p:ph type="sldNum" sz="quarter" idx="10"/>
          </p:nvPr>
        </p:nvSpPr>
        <p:spPr/>
        <p:txBody>
          <a:bodyPr/>
          <a:lstStyle/>
          <a:p>
            <a:fld id="{466432A1-F985-6D46-B73E-3951034D4741}" type="slidenum">
              <a:rPr lang="en-CA" smtClean="0"/>
              <a:t>27</a:t>
            </a:fld>
            <a:endParaRPr lang="en-CA"/>
          </a:p>
        </p:txBody>
      </p:sp>
    </p:spTree>
    <p:extLst>
      <p:ext uri="{BB962C8B-B14F-4D97-AF65-F5344CB8AC3E}">
        <p14:creationId xmlns:p14="http://schemas.microsoft.com/office/powerpoint/2010/main" val="975157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So I took advantage of the fact that our polar bear data had Argos and GPS locations for the same animals. So I could fit the model using the </a:t>
            </a:r>
            <a:r>
              <a:rPr lang="en-CA" baseline="0" dirty="0" err="1"/>
              <a:t>argos</a:t>
            </a:r>
            <a:r>
              <a:rPr lang="en-CA" baseline="0" dirty="0"/>
              <a:t> data and get estimates of the true </a:t>
            </a:r>
            <a:r>
              <a:rPr lang="en-CA" baseline="0" dirty="0" err="1"/>
              <a:t>locatiosn</a:t>
            </a:r>
            <a:r>
              <a:rPr lang="en-CA" baseline="0" dirty="0"/>
              <a:t>, and then I could compare these estimates to GPS locations, and see how good the model is.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28</a:t>
            </a:fld>
            <a:endParaRPr lang="en-CA"/>
          </a:p>
        </p:txBody>
      </p:sp>
    </p:spTree>
    <p:extLst>
      <p:ext uri="{BB962C8B-B14F-4D97-AF65-F5344CB8AC3E}">
        <p14:creationId xmlns:p14="http://schemas.microsoft.com/office/powerpoint/2010/main" val="3703180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CA" dirty="0"/>
              <a:t>Just to give you an example,</a:t>
            </a:r>
            <a:r>
              <a:rPr lang="en-CA" baseline="0" dirty="0"/>
              <a:t> we see here in grey </a:t>
            </a:r>
            <a:r>
              <a:rPr lang="en-CA" dirty="0"/>
              <a:t>the observed movement of a polar bear with ARGOS</a:t>
            </a:r>
            <a:r>
              <a:rPr lang="en-CA" baseline="0" dirty="0"/>
              <a:t>. And you can see that the grey points are all over the place. In red, is the estimated states from a movement state-space model, so the estimated true locations of the bear.</a:t>
            </a:r>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300">
                <a:latin typeface="Times New Roman"/>
              </a:rPr>
              <a:t>29</a:t>
            </a:fld>
            <a:endParaRPr lang="en-CA"/>
          </a:p>
        </p:txBody>
      </p:sp>
    </p:spTree>
    <p:extLst>
      <p:ext uri="{BB962C8B-B14F-4D97-AF65-F5344CB8AC3E}">
        <p14:creationId xmlns:p14="http://schemas.microsoft.com/office/powerpoint/2010/main" val="3702414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State-space models have a variety of advantages, one them being that if the model is appropriate, they allow to predict the true values of time-series better than the raw observations 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for example, we have the true (simulated) time series in red, we have the observation in blue, and the black line is the estimated values of the time series by a state-space model, and we can see that the estimated values are closer to the true values than the observed, and that the 95% confidence interval in grey, tend to include the true values. So they are doing a better job than the observations.</a:t>
            </a:r>
            <a:endParaRPr lang="en-CA" dirty="0"/>
          </a:p>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3</a:t>
            </a:fld>
            <a:endParaRPr lang="en-US"/>
          </a:p>
        </p:txBody>
      </p:sp>
    </p:spTree>
    <p:extLst>
      <p:ext uri="{BB962C8B-B14F-4D97-AF65-F5344CB8AC3E}">
        <p14:creationId xmlns:p14="http://schemas.microsoft.com/office/powerpoint/2010/main" val="3384238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CA" dirty="0"/>
              <a:t>And the black circles are GPS locations</a:t>
            </a:r>
            <a:r>
              <a:rPr lang="en-CA" baseline="0" dirty="0"/>
              <a:t>. We can see that the methods developed are pretty good at estimating the true locations, i.e. the estimated locations overlap with the GPS locations. </a:t>
            </a:r>
          </a:p>
          <a:p>
            <a:endParaRPr lang="en-CA" baseline="0" dirty="0"/>
          </a:p>
          <a:p>
            <a:r>
              <a:rPr lang="en-CA" baseline="0" dirty="0"/>
              <a:t>So when you use an appropriate SSM for your data, you can get pretty accurate estimates of the state. Though I will say that in this case one of the good properties of the data, is that we have lots of repeated locations in short time frame, which helped the model estimate the measurement error.</a:t>
            </a:r>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300">
                <a:latin typeface="Times New Roman"/>
              </a:rPr>
              <a:t>30</a:t>
            </a:fld>
            <a:endParaRPr lang="en-CA"/>
          </a:p>
        </p:txBody>
      </p:sp>
    </p:spTree>
    <p:extLst>
      <p:ext uri="{BB962C8B-B14F-4D97-AF65-F5344CB8AC3E}">
        <p14:creationId xmlns:p14="http://schemas.microsoft.com/office/powerpoint/2010/main" val="3629663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advantage of state-space model is that their structure makes it really easy to model multiple data streams, and what we might call a joint model.</a:t>
            </a:r>
          </a:p>
          <a:p>
            <a:endParaRPr lang="en-US" dirty="0"/>
          </a:p>
          <a:p>
            <a:r>
              <a:rPr lang="en-US" dirty="0"/>
              <a:t>Here we have our process equation again, and model the shared process of interest, and instead of having a single observation equation, we would have one observation equation per data stream.</a:t>
            </a:r>
          </a:p>
        </p:txBody>
      </p:sp>
      <p:sp>
        <p:nvSpPr>
          <p:cNvPr id="4" name="Slide Number Placeholder 3"/>
          <p:cNvSpPr>
            <a:spLocks noGrp="1"/>
          </p:cNvSpPr>
          <p:nvPr>
            <p:ph type="sldNum" sz="quarter" idx="5"/>
          </p:nvPr>
        </p:nvSpPr>
        <p:spPr/>
        <p:txBody>
          <a:bodyPr/>
          <a:lstStyle/>
          <a:p>
            <a:fld id="{38E3F14E-C4DB-C449-9DB0-6BEC647B1B42}" type="slidenum">
              <a:rPr lang="en-US" smtClean="0"/>
              <a:t>31</a:t>
            </a:fld>
            <a:endParaRPr lang="en-US"/>
          </a:p>
        </p:txBody>
      </p:sp>
    </p:spTree>
    <p:extLst>
      <p:ext uri="{BB962C8B-B14F-4D97-AF65-F5344CB8AC3E}">
        <p14:creationId xmlns:p14="http://schemas.microsoft.com/office/powerpoint/2010/main" val="3335011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here is an example using Atlantic salmon data collected by Kristin </a:t>
            </a:r>
            <a:r>
              <a:rPr lang="en-CA" dirty="0" err="1"/>
              <a:t>Boe</a:t>
            </a:r>
            <a:r>
              <a:rPr lang="en-CA" dirty="0"/>
              <a:t>, a while back now. On the left we have an animal movement track, here with Light based geolocation data, which is even more messy than Argos data, so has errors in the order of 100s km. And acoustic detection data. This is very different data. The tag is placed the fish that emit individually-distinct sound, which is recorded when they come in proximity of receivers (it's detection data). The colour dots on the map represent the locations of the receivers. </a:t>
            </a:r>
          </a:p>
        </p:txBody>
      </p:sp>
      <p:sp>
        <p:nvSpPr>
          <p:cNvPr id="4" name="Slide Number Placeholder 3"/>
          <p:cNvSpPr>
            <a:spLocks noGrp="1"/>
          </p:cNvSpPr>
          <p:nvPr>
            <p:ph type="sldNum" sz="quarter" idx="10"/>
          </p:nvPr>
        </p:nvSpPr>
        <p:spPr/>
        <p:txBody>
          <a:bodyPr/>
          <a:lstStyle/>
          <a:p>
            <a:fld id="{A487E7FE-794F-E843-AAEA-8DA03AE575AB}" type="slidenum">
              <a:rPr lang="en-CA" smtClean="0"/>
              <a:t>32</a:t>
            </a:fld>
            <a:endParaRPr lang="en-CA"/>
          </a:p>
        </p:txBody>
      </p:sp>
    </p:spTree>
    <p:extLst>
      <p:ext uri="{BB962C8B-B14F-4D97-AF65-F5344CB8AC3E}">
        <p14:creationId xmlns:p14="http://schemas.microsoft.com/office/powerpoint/2010/main" val="3522629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Our process equation is identical to the one I have just presented.</a:t>
            </a:r>
            <a:r>
              <a:rPr lang="en-CA" sz="1800" baseline="0" dirty="0">
                <a:latin typeface="Arial"/>
              </a:rPr>
              <a:t> </a:t>
            </a:r>
            <a:endParaRPr lang="en-CA" sz="1800" dirty="0">
              <a:latin typeface="Arial"/>
            </a:endParaRPr>
          </a:p>
        </p:txBody>
      </p:sp>
    </p:spTree>
    <p:extLst>
      <p:ext uri="{BB962C8B-B14F-4D97-AF65-F5344CB8AC3E}">
        <p14:creationId xmlns:p14="http://schemas.microsoft.com/office/powerpoint/2010/main" val="3390819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And the observation equation for the light geolocation (GLS), </a:t>
            </a:r>
            <a:r>
              <a:rPr lang="en-CA" sz="1800" baseline="0" dirty="0">
                <a:latin typeface="Arial"/>
              </a:rPr>
              <a:t>is simply the true location, with some error which is distributed with a t-distribution, and is informed by a variable </a:t>
            </a:r>
            <a:r>
              <a:rPr lang="en-CA" sz="1800" baseline="0" dirty="0" err="1">
                <a:latin typeface="Arial"/>
              </a:rPr>
              <a:t>representingv</a:t>
            </a:r>
            <a:r>
              <a:rPr lang="en-CA" sz="1800" baseline="0" dirty="0">
                <a:latin typeface="Arial"/>
              </a:rPr>
              <a:t> the data quality at time t. And here unlike Argos data, the locations are at regular time intervals. </a:t>
            </a:r>
            <a:endParaRPr lang="en-CA" sz="1800" dirty="0">
              <a:latin typeface="Arial"/>
            </a:endParaRPr>
          </a:p>
        </p:txBody>
      </p:sp>
    </p:spTree>
    <p:extLst>
      <p:ext uri="{BB962C8B-B14F-4D97-AF65-F5344CB8AC3E}">
        <p14:creationId xmlns:p14="http://schemas.microsoft.com/office/powerpoint/2010/main" val="574185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The observation equation for the acoustic detection is modelling the absolute distance between the receiver location </a:t>
            </a:r>
            <a:r>
              <a:rPr lang="en-CA" sz="1800" dirty="0" err="1">
                <a:latin typeface="Arial"/>
              </a:rPr>
              <a:t>z_t</a:t>
            </a:r>
            <a:r>
              <a:rPr lang="en-CA" sz="1800" dirty="0">
                <a:latin typeface="Arial"/>
              </a:rPr>
              <a:t> and the true location </a:t>
            </a:r>
            <a:r>
              <a:rPr lang="en-CA" sz="1800" dirty="0" err="1">
                <a:latin typeface="Arial"/>
              </a:rPr>
              <a:t>x_t</a:t>
            </a:r>
            <a:r>
              <a:rPr lang="en-CA" sz="1800" dirty="0">
                <a:latin typeface="Arial"/>
              </a:rPr>
              <a:t> with a truncated normal distribution with a mean being a function of the average speed of the animal, beta, and the time interval between the detection and the time of the true location </a:t>
            </a:r>
            <a:r>
              <a:rPr lang="en-CA" sz="1800" dirty="0" err="1">
                <a:latin typeface="Arial"/>
              </a:rPr>
              <a:t>delta_i</a:t>
            </a:r>
            <a:r>
              <a:rPr lang="en-CA" sz="1800" dirty="0">
                <a:latin typeface="Arial"/>
              </a:rPr>
              <a:t>. The idea is that the animal is going to be further from the receiver with time, you can of have a growing </a:t>
            </a:r>
            <a:r>
              <a:rPr lang="en-CA" sz="1800" dirty="0" err="1">
                <a:latin typeface="Arial"/>
              </a:rPr>
              <a:t>daugnout</a:t>
            </a:r>
            <a:r>
              <a:rPr lang="en-CA" sz="1800" dirty="0">
                <a:latin typeface="Arial"/>
              </a:rPr>
              <a:t> around the receiver..</a:t>
            </a:r>
          </a:p>
        </p:txBody>
      </p:sp>
    </p:spTree>
    <p:extLst>
      <p:ext uri="{BB962C8B-B14F-4D97-AF65-F5344CB8AC3E}">
        <p14:creationId xmlns:p14="http://schemas.microsoft.com/office/powerpoint/2010/main" val="704699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see that the three models that include</a:t>
            </a:r>
            <a:r>
              <a:rPr lang="en-CA" baseline="0" dirty="0"/>
              <a:t> detections did better</a:t>
            </a:r>
            <a:r>
              <a:rPr lang="en-CA" dirty="0"/>
              <a:t> than the</a:t>
            </a:r>
            <a:r>
              <a:rPr lang="en-CA" baseline="0" dirty="0"/>
              <a:t> equivalent movement model without the detection data. </a:t>
            </a:r>
            <a:endParaRPr lang="en-CA" dirty="0"/>
          </a:p>
        </p:txBody>
      </p:sp>
      <p:sp>
        <p:nvSpPr>
          <p:cNvPr id="4" name="Slide Number Placeholder 3"/>
          <p:cNvSpPr>
            <a:spLocks noGrp="1"/>
          </p:cNvSpPr>
          <p:nvPr>
            <p:ph type="sldNum" sz="quarter" idx="10"/>
          </p:nvPr>
        </p:nvSpPr>
        <p:spPr/>
        <p:txBody>
          <a:bodyPr/>
          <a:lstStyle/>
          <a:p>
            <a:fld id="{A487E7FE-794F-E843-AAEA-8DA03AE575AB}" type="slidenum">
              <a:rPr lang="en-CA" smtClean="0"/>
              <a:t>36</a:t>
            </a:fld>
            <a:endParaRPr lang="en-CA"/>
          </a:p>
        </p:txBody>
      </p:sp>
    </p:spTree>
    <p:extLst>
      <p:ext uri="{BB962C8B-B14F-4D97-AF65-F5344CB8AC3E}">
        <p14:creationId xmlns:p14="http://schemas.microsoft.com/office/powerpoint/2010/main" val="4101474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where</a:t>
            </a:r>
            <a:r>
              <a:rPr lang="en-CA" baseline="0" dirty="0"/>
              <a:t> things really differ is in the embayment were there are lots of receivers. We can see that the models without detection information completely misses the fact that the animal stayed in that area for days. </a:t>
            </a:r>
          </a:p>
          <a:p>
            <a:endParaRPr lang="en-CA" baseline="0" dirty="0"/>
          </a:p>
          <a:p>
            <a:r>
              <a:rPr lang="en-CA" baseline="0" dirty="0"/>
              <a:t>So clearly including detection data helps the predicted track.</a:t>
            </a:r>
            <a:endParaRPr lang="en-CA" dirty="0"/>
          </a:p>
          <a:p>
            <a:endParaRPr lang="en-CA" dirty="0"/>
          </a:p>
          <a:p>
            <a:endParaRPr lang="en-CA" dirty="0"/>
          </a:p>
          <a:p>
            <a:r>
              <a:rPr lang="en-CA" dirty="0" err="1"/>
              <a:t>Gls</a:t>
            </a:r>
            <a:r>
              <a:rPr lang="en-CA" dirty="0"/>
              <a:t> time series ~70</a:t>
            </a:r>
          </a:p>
          <a:p>
            <a:r>
              <a:rPr lang="en-CA" dirty="0"/>
              <a:t>Acoustics detections ~600,</a:t>
            </a:r>
            <a:r>
              <a:rPr lang="en-CA" baseline="0" dirty="0"/>
              <a:t> 2200.</a:t>
            </a:r>
            <a:endParaRPr lang="en-CA" dirty="0"/>
          </a:p>
        </p:txBody>
      </p:sp>
      <p:sp>
        <p:nvSpPr>
          <p:cNvPr id="4" name="Slide Number Placeholder 3"/>
          <p:cNvSpPr>
            <a:spLocks noGrp="1"/>
          </p:cNvSpPr>
          <p:nvPr>
            <p:ph type="sldNum" sz="quarter" idx="10"/>
          </p:nvPr>
        </p:nvSpPr>
        <p:spPr/>
        <p:txBody>
          <a:bodyPr/>
          <a:lstStyle/>
          <a:p>
            <a:fld id="{A487E7FE-794F-E843-AAEA-8DA03AE575AB}" type="slidenum">
              <a:rPr lang="en-CA" smtClean="0"/>
              <a:t>37</a:t>
            </a:fld>
            <a:endParaRPr lang="en-CA"/>
          </a:p>
        </p:txBody>
      </p:sp>
    </p:spTree>
    <p:extLst>
      <p:ext uri="{BB962C8B-B14F-4D97-AF65-F5344CB8AC3E}">
        <p14:creationId xmlns:p14="http://schemas.microsoft.com/office/powerpoint/2010/main" val="976280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38</a:t>
            </a:fld>
            <a:endParaRPr lang="en-US"/>
          </a:p>
        </p:txBody>
      </p:sp>
    </p:spTree>
    <p:extLst>
      <p:ext uri="{BB962C8B-B14F-4D97-AF65-F5344CB8AC3E}">
        <p14:creationId xmlns:p14="http://schemas.microsoft.com/office/powerpoint/2010/main" val="920440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39</a:t>
            </a:fld>
            <a:endParaRPr lang="en-US"/>
          </a:p>
        </p:txBody>
      </p:sp>
    </p:spTree>
    <p:extLst>
      <p:ext uri="{BB962C8B-B14F-4D97-AF65-F5344CB8AC3E}">
        <p14:creationId xmlns:p14="http://schemas.microsoft.com/office/powerpoint/2010/main" val="4056140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but what are state-space models?</a:t>
            </a:r>
          </a:p>
        </p:txBody>
      </p:sp>
      <p:sp>
        <p:nvSpPr>
          <p:cNvPr id="4" name="Slide Number Placeholder 3"/>
          <p:cNvSpPr>
            <a:spLocks noGrp="1"/>
          </p:cNvSpPr>
          <p:nvPr>
            <p:ph type="sldNum" sz="quarter" idx="5"/>
          </p:nvPr>
        </p:nvSpPr>
        <p:spPr/>
        <p:txBody>
          <a:bodyPr/>
          <a:lstStyle/>
          <a:p>
            <a:fld id="{E8A641F2-FD26-7249-94A3-F071F7380AAF}" type="slidenum">
              <a:rPr lang="en-US" smtClean="0"/>
              <a:t>4</a:t>
            </a:fld>
            <a:endParaRPr lang="en-US"/>
          </a:p>
        </p:txBody>
      </p:sp>
    </p:spTree>
    <p:extLst>
      <p:ext uri="{BB962C8B-B14F-4D97-AF65-F5344CB8AC3E}">
        <p14:creationId xmlns:p14="http://schemas.microsoft.com/office/powerpoint/2010/main" val="3831730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40</a:t>
            </a:fld>
            <a:endParaRPr lang="en-US"/>
          </a:p>
        </p:txBody>
      </p:sp>
    </p:spTree>
    <p:extLst>
      <p:ext uri="{BB962C8B-B14F-4D97-AF65-F5344CB8AC3E}">
        <p14:creationId xmlns:p14="http://schemas.microsoft.com/office/powerpoint/2010/main" val="1314781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I have time change colors!!</a:t>
            </a:r>
          </a:p>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41</a:t>
            </a:fld>
            <a:endParaRPr lang="en-US"/>
          </a:p>
        </p:txBody>
      </p:sp>
    </p:spTree>
    <p:extLst>
      <p:ext uri="{BB962C8B-B14F-4D97-AF65-F5344CB8AC3E}">
        <p14:creationId xmlns:p14="http://schemas.microsoft.com/office/powerpoint/2010/main" val="3681030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but now let’s turn to more interesting examples, and in particular, we will look at a few examples from movement ecology.</a:t>
            </a:r>
          </a:p>
        </p:txBody>
      </p:sp>
      <p:sp>
        <p:nvSpPr>
          <p:cNvPr id="4" name="Slide Number Placeholder 3"/>
          <p:cNvSpPr>
            <a:spLocks noGrp="1"/>
          </p:cNvSpPr>
          <p:nvPr>
            <p:ph type="sldNum" sz="quarter" idx="5"/>
          </p:nvPr>
        </p:nvSpPr>
        <p:spPr/>
        <p:txBody>
          <a:bodyPr/>
          <a:lstStyle/>
          <a:p>
            <a:fld id="{E8A641F2-FD26-7249-94A3-F071F7380AAF}" type="slidenum">
              <a:rPr lang="en-US" smtClean="0"/>
              <a:t>42</a:t>
            </a:fld>
            <a:endParaRPr lang="en-US"/>
          </a:p>
        </p:txBody>
      </p:sp>
    </p:spTree>
    <p:extLst>
      <p:ext uri="{BB962C8B-B14F-4D97-AF65-F5344CB8AC3E}">
        <p14:creationId xmlns:p14="http://schemas.microsoft.com/office/powerpoint/2010/main" val="1324789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43</a:t>
            </a:fld>
            <a:endParaRPr lang="en-US"/>
          </a:p>
        </p:txBody>
      </p:sp>
    </p:spTree>
    <p:extLst>
      <p:ext uri="{BB962C8B-B14F-4D97-AF65-F5344CB8AC3E}">
        <p14:creationId xmlns:p14="http://schemas.microsoft.com/office/powerpoint/2010/main" val="3704121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latin typeface="+mn-lt"/>
                <a:ea typeface="+mn-ea"/>
                <a:cs typeface="+mn-cs"/>
              </a:rPr>
              <a:t>Let me concretise this concept with a hidden Markov model, a model that many movement ecologists have </a:t>
            </a:r>
            <a:r>
              <a:rPr lang="en-CA" sz="1200" b="0" i="0" u="none" strike="noStrike" kern="1200" dirty="0" err="1">
                <a:solidFill>
                  <a:schemeClr val="tx1"/>
                </a:solidFill>
                <a:latin typeface="+mn-lt"/>
                <a:ea typeface="+mn-ea"/>
                <a:cs typeface="+mn-cs"/>
              </a:rPr>
              <a:t>ikely</a:t>
            </a:r>
            <a:r>
              <a:rPr lang="en-CA" sz="1200" b="0" i="0" u="none" strike="noStrike" kern="1200" dirty="0">
                <a:solidFill>
                  <a:schemeClr val="tx1"/>
                </a:solidFill>
                <a:latin typeface="+mn-lt"/>
                <a:ea typeface="+mn-ea"/>
                <a:cs typeface="+mn-cs"/>
              </a:rPr>
              <a:t> encountered in the literature. </a:t>
            </a:r>
          </a:p>
          <a:p>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44</a:t>
            </a:fld>
            <a:endParaRPr lang="en-CA"/>
          </a:p>
        </p:txBody>
      </p:sp>
    </p:spTree>
    <p:extLst>
      <p:ext uri="{BB962C8B-B14F-4D97-AF65-F5344CB8AC3E}">
        <p14:creationId xmlns:p14="http://schemas.microsoft.com/office/powerpoint/2010/main" val="3418885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latin typeface="+mn-lt"/>
                <a:ea typeface="+mn-ea"/>
                <a:cs typeface="+mn-cs"/>
              </a:rPr>
              <a:t>Let me concretise this concept with a hidden Markov model, a model that many movement ecologists have </a:t>
            </a:r>
            <a:r>
              <a:rPr lang="en-CA" sz="1200" b="0" i="0" u="none" strike="noStrike" kern="1200" dirty="0" err="1">
                <a:solidFill>
                  <a:schemeClr val="tx1"/>
                </a:solidFill>
                <a:latin typeface="+mn-lt"/>
                <a:ea typeface="+mn-ea"/>
                <a:cs typeface="+mn-cs"/>
              </a:rPr>
              <a:t>ikely</a:t>
            </a:r>
            <a:r>
              <a:rPr lang="en-CA" sz="1200" b="0" i="0" u="none" strike="noStrike" kern="1200" dirty="0">
                <a:solidFill>
                  <a:schemeClr val="tx1"/>
                </a:solidFill>
                <a:latin typeface="+mn-lt"/>
                <a:ea typeface="+mn-ea"/>
                <a:cs typeface="+mn-cs"/>
              </a:rPr>
              <a:t> encountered in the literature. </a:t>
            </a:r>
          </a:p>
          <a:p>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45</a:t>
            </a:fld>
            <a:endParaRPr lang="en-CA"/>
          </a:p>
        </p:txBody>
      </p:sp>
    </p:spTree>
    <p:extLst>
      <p:ext uri="{BB962C8B-B14F-4D97-AF65-F5344CB8AC3E}">
        <p14:creationId xmlns:p14="http://schemas.microsoft.com/office/powerpoint/2010/main" val="392889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152" rtl="0" eaLnBrk="1" fontAlgn="auto" latinLnBrk="0" hangingPunct="1">
              <a:lnSpc>
                <a:spcPct val="100000"/>
              </a:lnSpc>
              <a:spcBef>
                <a:spcPts val="0"/>
              </a:spcBef>
              <a:spcAft>
                <a:spcPts val="0"/>
              </a:spcAft>
              <a:buClrTx/>
              <a:buSzTx/>
              <a:buFontTx/>
              <a:buNone/>
              <a:tabLst/>
              <a:defRPr/>
            </a:pPr>
            <a:r>
              <a:rPr lang="en-CA" dirty="0"/>
              <a:t>One key</a:t>
            </a:r>
            <a:r>
              <a:rPr lang="en-CA" baseline="0" dirty="0"/>
              <a:t> aspect of the area-restricted search is that the animal will do multiple steps of this tortuous movement, so it can stay within a food patch. To represent this behavioural persistence, the model has parameters that describe the probability of remaining in a behaviour, and the probability of switching. An this </a:t>
            </a:r>
            <a:r>
              <a:rPr lang="en-CA" baseline="0" dirty="0" err="1"/>
              <a:t>autocorellation</a:t>
            </a:r>
            <a:r>
              <a:rPr lang="en-CA" baseline="0" dirty="0"/>
              <a:t>, is really a key part of these hidden </a:t>
            </a:r>
            <a:r>
              <a:rPr lang="en-CA" baseline="0" dirty="0" err="1"/>
              <a:t>markov</a:t>
            </a:r>
            <a:r>
              <a:rPr lang="en-CA" baseline="0" dirty="0"/>
              <a:t> models,</a:t>
            </a:r>
          </a:p>
          <a:p>
            <a:pPr marL="0" marR="0" indent="0" algn="l" defTabSz="457152"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152" rtl="0" eaLnBrk="1" fontAlgn="auto" latinLnBrk="0" hangingPunct="1">
              <a:lnSpc>
                <a:spcPct val="100000"/>
              </a:lnSpc>
              <a:spcBef>
                <a:spcPts val="0"/>
              </a:spcBef>
              <a:spcAft>
                <a:spcPts val="0"/>
              </a:spcAft>
              <a:buClrTx/>
              <a:buSzTx/>
              <a:buFontTx/>
              <a:buNone/>
              <a:tabLst/>
              <a:defRPr/>
            </a:pPr>
            <a:r>
              <a:rPr lang="en-CA" baseline="0" dirty="0"/>
              <a:t>When we proposed this method, now seven years ago), HMMs were not often used with animal movement data and there where many competing foraging </a:t>
            </a:r>
            <a:r>
              <a:rPr lang="en-CA" baseline="0" dirty="0" err="1"/>
              <a:t>stategy</a:t>
            </a:r>
            <a:r>
              <a:rPr lang="en-CA" baseline="0" dirty="0"/>
              <a:t> models, and so one of the things we were interested in was identifying whether this model was a good competitor to simpler alternatives. </a:t>
            </a:r>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46</a:t>
            </a:fld>
            <a:endParaRPr lang="en-CA"/>
          </a:p>
        </p:txBody>
      </p:sp>
    </p:spTree>
    <p:extLst>
      <p:ext uri="{BB962C8B-B14F-4D97-AF65-F5344CB8AC3E}">
        <p14:creationId xmlns:p14="http://schemas.microsoft.com/office/powerpoint/2010/main" val="198665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47</a:t>
            </a:fld>
            <a:endParaRPr lang="en-CA"/>
          </a:p>
        </p:txBody>
      </p:sp>
    </p:spTree>
    <p:extLst>
      <p:ext uri="{BB962C8B-B14F-4D97-AF65-F5344CB8AC3E}">
        <p14:creationId xmlns:p14="http://schemas.microsoft.com/office/powerpoint/2010/main" val="4118004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latin typeface="+mn-lt"/>
                <a:ea typeface="+mn-ea"/>
                <a:cs typeface="+mn-cs"/>
              </a:rPr>
              <a:t>For the step length distribution of both behaviours, I used an exponential distribution. Although I use the same distribution for both, the two behaviours</a:t>
            </a:r>
            <a:r>
              <a:rPr lang="en-CA" sz="1200" b="0" i="0" u="none" strike="noStrike" kern="1200" baseline="0" dirty="0">
                <a:solidFill>
                  <a:schemeClr val="tx1"/>
                </a:solidFill>
                <a:latin typeface="+mn-lt"/>
                <a:ea typeface="+mn-ea"/>
                <a:cs typeface="+mn-cs"/>
              </a:rPr>
              <a:t> </a:t>
            </a:r>
            <a:r>
              <a:rPr lang="en-CA" sz="1200" b="0" i="0" u="none" strike="noStrike" kern="1200" dirty="0">
                <a:solidFill>
                  <a:schemeClr val="tx1"/>
                </a:solidFill>
                <a:latin typeface="+mn-lt"/>
                <a:ea typeface="+mn-ea"/>
                <a:cs typeface="+mn-cs"/>
              </a:rPr>
              <a:t>can differ in their parameter values. </a:t>
            </a:r>
            <a:r>
              <a:rPr lang="en-CA" sz="1200" b="0" i="0" u="none" strike="noStrike" kern="1200" baseline="0" dirty="0">
                <a:solidFill>
                  <a:schemeClr val="tx1"/>
                </a:solidFill>
                <a:latin typeface="+mn-lt"/>
                <a:ea typeface="+mn-ea"/>
                <a:cs typeface="+mn-cs"/>
              </a:rPr>
              <a:t>In particular, the mean step length within a food patch, is expected to be smaller than the mean step length between food patches. And we can see this by the higher probability of small step lengths under the the pink line than in the blue line.</a:t>
            </a:r>
          </a:p>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One thing to keep in mind, is that I set the distributions used, but we are using the data to estimate the parameters of the distribution (so here we estimate the mean step length of each behaviour).</a:t>
            </a:r>
          </a:p>
          <a:p>
            <a:pPr marL="0" marR="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Change distributions and colours.</a:t>
            </a:r>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48</a:t>
            </a:fld>
            <a:endParaRPr lang="en-CA"/>
          </a:p>
        </p:txBody>
      </p:sp>
    </p:spTree>
    <p:extLst>
      <p:ext uri="{BB962C8B-B14F-4D97-AF65-F5344CB8AC3E}">
        <p14:creationId xmlns:p14="http://schemas.microsoft.com/office/powerpoint/2010/main" val="1611521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latin typeface="+mn-lt"/>
                <a:ea typeface="+mn-ea"/>
                <a:cs typeface="+mn-cs"/>
              </a:rPr>
              <a:t>For the step length distribution of both behaviours, I used an exponential distribution. Although I use the same distribution for both, the two behaviours</a:t>
            </a:r>
            <a:r>
              <a:rPr lang="en-CA" sz="1200" b="0" i="0" u="none" strike="noStrike" kern="1200" baseline="0" dirty="0">
                <a:solidFill>
                  <a:schemeClr val="tx1"/>
                </a:solidFill>
                <a:latin typeface="+mn-lt"/>
                <a:ea typeface="+mn-ea"/>
                <a:cs typeface="+mn-cs"/>
              </a:rPr>
              <a:t> </a:t>
            </a:r>
            <a:r>
              <a:rPr lang="en-CA" sz="1200" b="0" i="0" u="none" strike="noStrike" kern="1200" dirty="0">
                <a:solidFill>
                  <a:schemeClr val="tx1"/>
                </a:solidFill>
                <a:latin typeface="+mn-lt"/>
                <a:ea typeface="+mn-ea"/>
                <a:cs typeface="+mn-cs"/>
              </a:rPr>
              <a:t>can differ in their parameter values. </a:t>
            </a:r>
            <a:r>
              <a:rPr lang="en-CA" sz="1200" b="0" i="0" u="none" strike="noStrike" kern="1200" baseline="0" dirty="0">
                <a:solidFill>
                  <a:schemeClr val="tx1"/>
                </a:solidFill>
                <a:latin typeface="+mn-lt"/>
                <a:ea typeface="+mn-ea"/>
                <a:cs typeface="+mn-cs"/>
              </a:rPr>
              <a:t>In particular, the mean step length within a food patch, is expected to be smaller than the mean step length between food patches. And we can see this by the higher probability of small step lengths under the the pink line than in the blue line.</a:t>
            </a:r>
          </a:p>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One thing to keep in mind, is that I set the distributions used, but we are using the data to estimate the parameters of the distribution (so here we estimate the mean step length of each behaviour).</a:t>
            </a:r>
          </a:p>
          <a:p>
            <a:pPr marL="0" marR="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Change distributions and colours.</a:t>
            </a:r>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49</a:t>
            </a:fld>
            <a:endParaRPr lang="en-CA"/>
          </a:p>
        </p:txBody>
      </p:sp>
    </p:spTree>
    <p:extLst>
      <p:ext uri="{BB962C8B-B14F-4D97-AF65-F5344CB8AC3E}">
        <p14:creationId xmlns:p14="http://schemas.microsoft.com/office/powerpoint/2010/main" val="1515518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They come in a variety of shapes and forms, but one important characteristic is that it’s a hierarchical model with at least </a:t>
            </a:r>
            <a:r>
              <a:rPr lang="en-CA" baseline="0" dirty="0"/>
              <a:t>two equations that are linked.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process equation, which describes the process you are modelling, so for example the true size of a population.</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the measurement equation, which describes how the observations are gathered, so for example that accounts for biases associated with the survey design used.</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5</a:t>
            </a:fld>
            <a:endParaRPr lang="en-CA"/>
          </a:p>
        </p:txBody>
      </p:sp>
    </p:spTree>
    <p:extLst>
      <p:ext uri="{BB962C8B-B14F-4D97-AF65-F5344CB8AC3E}">
        <p14:creationId xmlns:p14="http://schemas.microsoft.com/office/powerpoint/2010/main" val="1478619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50</a:t>
            </a:fld>
            <a:endParaRPr lang="en-US"/>
          </a:p>
        </p:txBody>
      </p:sp>
    </p:spTree>
    <p:extLst>
      <p:ext uri="{BB962C8B-B14F-4D97-AF65-F5344CB8AC3E}">
        <p14:creationId xmlns:p14="http://schemas.microsoft.com/office/powerpoint/2010/main" val="2304017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other aspect that is important for polar bears, is that they rely on the sense smell. And so the best searching strategy is associated with wind. In particular, it may be advantageous to walk perpendicular to the wind, until you hit an odour plume. And then you may walk up wind.</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especially difficult to find </a:t>
            </a:r>
            <a:r>
              <a:rPr lang="en-GB" sz="1200" b="1" kern="1200" dirty="0">
                <a:solidFill>
                  <a:schemeClr val="tx1"/>
                </a:solidFill>
                <a:effectLst/>
                <a:latin typeface="+mn-lt"/>
                <a:ea typeface="+mn-ea"/>
                <a:cs typeface="+mn-cs"/>
              </a:rPr>
              <a:t>ringed seal pupping lairs</a:t>
            </a:r>
            <a:r>
              <a:rPr lang="en-GB" sz="1200" kern="1200" dirty="0">
                <a:solidFill>
                  <a:schemeClr val="tx1"/>
                </a:solidFill>
                <a:effectLst/>
                <a:latin typeface="+mn-lt"/>
                <a:ea typeface="+mn-ea"/>
                <a:cs typeface="+mn-cs"/>
              </a:rPr>
              <a:t>, which are buried under several meters of snow and are impossible to see. </a:t>
            </a:r>
          </a:p>
          <a:p>
            <a:r>
              <a:rPr lang="en-GB" sz="1200" kern="1200" dirty="0">
                <a:solidFill>
                  <a:schemeClr val="tx1"/>
                </a:solidFill>
                <a:effectLst/>
                <a:latin typeface="+mn-lt"/>
                <a:ea typeface="+mn-ea"/>
                <a:cs typeface="+mn-cs"/>
              </a:rPr>
              <a:t>Polar bears can smell seals from more than 1 km away and up to 1 metre under the snow.  </a:t>
            </a:r>
          </a:p>
          <a:p>
            <a:endParaRPr lang="en-C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how should polar bears search their environment if they don’t smell anything at all? </a:t>
            </a:r>
            <a:endParaRPr lang="en-C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turns out, polar bears use the same strategies as moths and fruit flies; travel cross-wind! By travelling crosswind, bears are constantly passing through new streams of air, learning about everything up-wind of them, and maximize their chances of crossing an odour plume.  </a:t>
            </a:r>
            <a:endParaRPr lang="en-C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After a bear smells something it is interested in, they turn and travel up-wind and to find the source. </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7A3FCD7-4D62-4BEC-A4A2-A9EAAEF81528}" type="slidenum">
              <a:rPr lang="en-CA" smtClean="0"/>
              <a:t>51</a:t>
            </a:fld>
            <a:endParaRPr lang="en-CA" dirty="0"/>
          </a:p>
        </p:txBody>
      </p:sp>
    </p:spTree>
    <p:extLst>
      <p:ext uri="{BB962C8B-B14F-4D97-AF65-F5344CB8AC3E}">
        <p14:creationId xmlns:p14="http://schemas.microsoft.com/office/powerpoint/2010/main" val="669141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CA" dirty="0"/>
              <a:t>To do, we need two measures of movement </a:t>
            </a:r>
          </a:p>
          <a:p>
            <a:endParaRPr lang="en-CA" dirty="0"/>
          </a:p>
          <a:p>
            <a:r>
              <a:rPr lang="en-CA" dirty="0"/>
              <a:t>Step length, which is the distance between to locations. </a:t>
            </a:r>
          </a:p>
          <a:p>
            <a:r>
              <a:rPr lang="en-CA" dirty="0"/>
              <a:t>And </a:t>
            </a:r>
            <a:r>
              <a:rPr lang="en-CA" baseline="0" dirty="0"/>
              <a:t>the relative turning angle, which measures how much the animal deviates from its previous direction.</a:t>
            </a:r>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52</a:t>
            </a:fld>
            <a:endParaRPr lang="en-CA"/>
          </a:p>
        </p:txBody>
      </p:sp>
    </p:spTree>
    <p:extLst>
      <p:ext uri="{BB962C8B-B14F-4D97-AF65-F5344CB8AC3E}">
        <p14:creationId xmlns:p14="http://schemas.microsoft.com/office/powerpoint/2010/main" val="29363201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 developed a Hidden Markov model that allow to detect movement associated with wind. In particular, he modelled olfactory search, which depending on the direction of the wind may results in the bear walking 90 degree to the right or left of the wind. Drifting meaning the bear is stationary, which is in truth associated with sea ice, but can be better modeled here with wind, and because of the </a:t>
            </a:r>
            <a:r>
              <a:rPr lang="en-US" dirty="0" err="1"/>
              <a:t>corriolis</a:t>
            </a:r>
            <a:r>
              <a:rPr lang="en-US" dirty="0"/>
              <a:t> effect is predicted to be a 15 to the left of wind direction. And area-restricted search, which should not be associated with wind, and could still represent a bear searching for food when it can no longer rely on smell, or when having another </a:t>
            </a:r>
            <a:r>
              <a:rPr lang="en-US" dirty="0" err="1"/>
              <a:t>behaviour</a:t>
            </a:r>
            <a:r>
              <a:rPr lang="en-US" dirty="0"/>
              <a:t>.</a:t>
            </a:r>
          </a:p>
          <a:p>
            <a:endParaRPr lang="en-US" dirty="0"/>
          </a:p>
          <a:p>
            <a:r>
              <a:rPr lang="en-US" dirty="0"/>
              <a:t>It’s quite complex model, but the basic idea is that there an additional measure of movement which is the turning angle in relation to wind and previous movement, so allowing for both </a:t>
            </a:r>
            <a:r>
              <a:rPr lang="en-US" dirty="0" err="1"/>
              <a:t>behavioural</a:t>
            </a:r>
            <a:r>
              <a:rPr lang="en-US" dirty="0"/>
              <a:t> persistence and reaction to the wind. And what we see here is the estimated turning angle if the bear is moving downwind at the previous time step. And we see what we expected. For olfactory search in red and orange, we see that the animal will have a tendency to move 90 in either direction. For drift, it’s a bit more complicated because there is a discrepancy between temporal scale of the wind data and the bear data. Because the wind tends to stay in same direction for hours, </a:t>
            </a:r>
            <a:r>
              <a:rPr lang="en-US" dirty="0" err="1"/>
              <a:t>dirft</a:t>
            </a:r>
            <a:r>
              <a:rPr lang="en-US" dirty="0"/>
              <a:t> movement appears really autocorrelated, and that’s why we see that peak at 0 in light blue. </a:t>
            </a:r>
          </a:p>
          <a:p>
            <a:endParaRPr lang="en-US" dirty="0"/>
          </a:p>
          <a:p>
            <a:r>
              <a:rPr lang="en-US" dirty="0"/>
              <a:t>If we look at the predicted </a:t>
            </a:r>
            <a:r>
              <a:rPr lang="en-US" dirty="0" err="1"/>
              <a:t>behaviours</a:t>
            </a:r>
            <a:r>
              <a:rPr lang="en-US" dirty="0"/>
              <a:t> on a subset of the movement path, we see clear patterns. Bear doing olfactory search followed by a long stretch drifting, which could be waiting for the prey to come out or eating the prey or sleeping.</a:t>
            </a:r>
          </a:p>
          <a:p>
            <a:endParaRPr lang="en-US" dirty="0"/>
          </a:p>
          <a:p>
            <a:r>
              <a:rPr lang="en-US" dirty="0"/>
              <a:t>This was a methodological paper, and now Ron is applying the model to a large polar bear data set to try to identity the environmental covariates that are associated with each </a:t>
            </a:r>
            <a:r>
              <a:rPr lang="en-US" dirty="0" err="1"/>
              <a:t>behaviour</a:t>
            </a:r>
            <a:r>
              <a:rPr lang="en-US" dirty="0"/>
              <a:t>. </a:t>
            </a:r>
          </a:p>
        </p:txBody>
      </p:sp>
      <p:sp>
        <p:nvSpPr>
          <p:cNvPr id="4" name="Slide Number Placeholder 3"/>
          <p:cNvSpPr>
            <a:spLocks noGrp="1"/>
          </p:cNvSpPr>
          <p:nvPr>
            <p:ph type="sldNum" sz="quarter" idx="5"/>
          </p:nvPr>
        </p:nvSpPr>
        <p:spPr/>
        <p:txBody>
          <a:bodyPr/>
          <a:lstStyle/>
          <a:p>
            <a:fld id="{38E3F14E-C4DB-C449-9DB0-6BEC647B1B42}" type="slidenum">
              <a:rPr lang="en-US" smtClean="0"/>
              <a:t>53</a:t>
            </a:fld>
            <a:endParaRPr lang="en-US"/>
          </a:p>
        </p:txBody>
      </p:sp>
    </p:spTree>
    <p:extLst>
      <p:ext uri="{BB962C8B-B14F-4D97-AF65-F5344CB8AC3E}">
        <p14:creationId xmlns:p14="http://schemas.microsoft.com/office/powerpoint/2010/main" val="3881163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i="1" dirty="0">
                <a:effectLst/>
                <a:latin typeface="Helvetica" pitchFamily="2" charset="0"/>
              </a:rPr>
              <a:t>High energy behaviors occurred later in the day (around 20:00) compared to other</a:t>
            </a:r>
            <a:endParaRPr lang="en-CA" dirty="0">
              <a:effectLst/>
              <a:latin typeface="Helvetica" pitchFamily="2" charset="0"/>
            </a:endParaRPr>
          </a:p>
          <a:p>
            <a:r>
              <a:rPr lang="en-CA" i="1" dirty="0">
                <a:effectLst/>
                <a:latin typeface="Helvetica" pitchFamily="2" charset="0"/>
              </a:rPr>
              <a:t>populations. Second, olfactory search increased as the season progressed, which may reflect a shift in foraging strategy</a:t>
            </a:r>
            <a:endParaRPr lang="en-CA" dirty="0">
              <a:effectLst/>
              <a:latin typeface="Helvetica" pitchFamily="2" charset="0"/>
            </a:endParaRPr>
          </a:p>
          <a:p>
            <a:r>
              <a:rPr lang="en-CA" i="1" dirty="0">
                <a:effectLst/>
                <a:latin typeface="Helvetica" pitchFamily="2" charset="0"/>
              </a:rPr>
              <a:t>from still-hunting to active search linked to a shift in seal availability (i.e., increase in haul-outs from winter to the</a:t>
            </a:r>
            <a:endParaRPr lang="en-CA" dirty="0">
              <a:effectLst/>
              <a:latin typeface="Helvetica" pitchFamily="2" charset="0"/>
            </a:endParaRPr>
          </a:p>
          <a:p>
            <a:r>
              <a:rPr lang="en-CA" i="1" dirty="0">
                <a:effectLst/>
                <a:latin typeface="Helvetica" pitchFamily="2" charset="0"/>
              </a:rPr>
              <a:t>spring pupping and molting seasons). </a:t>
            </a:r>
          </a:p>
          <a:p>
            <a:endParaRPr lang="en-CA" i="1" dirty="0">
              <a:effectLst/>
              <a:latin typeface="Helvetica" pitchFamily="2" charset="0"/>
            </a:endParaRPr>
          </a:p>
          <a:p>
            <a:endParaRPr lang="en-CA" i="1" dirty="0">
              <a:effectLst/>
              <a:latin typeface="Helvetica" pitchFamily="2" charset="0"/>
            </a:endParaRPr>
          </a:p>
          <a:p>
            <a:r>
              <a:rPr lang="en-CA" dirty="0">
                <a:effectLst/>
                <a:latin typeface="Helvetica" pitchFamily="2" charset="0"/>
              </a:rPr>
              <a:t>For a transition probability matrix </a:t>
            </a:r>
            <a:r>
              <a:rPr lang="el-GR" dirty="0">
                <a:effectLst/>
                <a:latin typeface="Helvetica" pitchFamily="2" charset="0"/>
              </a:rPr>
              <a:t>Γ, </a:t>
            </a:r>
            <a:r>
              <a:rPr lang="en-CA" dirty="0">
                <a:effectLst/>
                <a:latin typeface="Helvetica" pitchFamily="2" charset="0"/>
              </a:rPr>
              <a:t>the stationary distribution is the vector </a:t>
            </a:r>
            <a:r>
              <a:rPr lang="el-GR" dirty="0">
                <a:effectLst/>
                <a:latin typeface="Helvetica" pitchFamily="2" charset="0"/>
              </a:rPr>
              <a:t>δ </a:t>
            </a:r>
            <a:r>
              <a:rPr lang="en-CA" dirty="0">
                <a:effectLst/>
                <a:latin typeface="Helvetica" pitchFamily="2" charset="0"/>
              </a:rPr>
              <a:t>that solves the equation</a:t>
            </a:r>
          </a:p>
          <a:p>
            <a:r>
              <a:rPr lang="el-GR" dirty="0">
                <a:effectLst/>
                <a:latin typeface="Helvetica" pitchFamily="2" charset="0"/>
              </a:rPr>
              <a:t>δ = </a:t>
            </a:r>
            <a:r>
              <a:rPr lang="el-GR" dirty="0" err="1">
                <a:effectLst/>
                <a:latin typeface="Helvetica" pitchFamily="2" charset="0"/>
              </a:rPr>
              <a:t>δΓ</a:t>
            </a:r>
            <a:r>
              <a:rPr lang="el-GR" dirty="0">
                <a:effectLst/>
                <a:latin typeface="Helvetica" pitchFamily="2" charset="0"/>
              </a:rPr>
              <a:t>, </a:t>
            </a:r>
            <a:r>
              <a:rPr lang="en-CA" dirty="0">
                <a:effectLst/>
                <a:latin typeface="Helvetica" pitchFamily="2" charset="0"/>
              </a:rPr>
              <a:t>subject to ∑N</a:t>
            </a:r>
          </a:p>
          <a:p>
            <a:r>
              <a:rPr lang="en-CA" dirty="0" err="1">
                <a:effectLst/>
                <a:latin typeface="Helvetica" pitchFamily="2" charset="0"/>
              </a:rPr>
              <a:t>i</a:t>
            </a:r>
            <a:r>
              <a:rPr lang="en-CA" dirty="0">
                <a:effectLst/>
                <a:latin typeface="Helvetica" pitchFamily="2" charset="0"/>
              </a:rPr>
              <a:t>=1 </a:t>
            </a:r>
            <a:r>
              <a:rPr lang="el-GR" dirty="0">
                <a:effectLst/>
                <a:latin typeface="Helvetica" pitchFamily="2" charset="0"/>
              </a:rPr>
              <a:t>δ</a:t>
            </a:r>
            <a:r>
              <a:rPr lang="en-CA" dirty="0" err="1">
                <a:effectLst/>
                <a:latin typeface="Helvetica" pitchFamily="2" charset="0"/>
              </a:rPr>
              <a:t>i</a:t>
            </a:r>
            <a:r>
              <a:rPr lang="en-CA" dirty="0">
                <a:effectLst/>
                <a:latin typeface="Helvetica" pitchFamily="2" charset="0"/>
              </a:rPr>
              <a:t> = 1 (see Section 4.1.4 for more information). It reflects the long-term proportion</a:t>
            </a:r>
          </a:p>
          <a:p>
            <a:r>
              <a:rPr lang="en-CA" dirty="0">
                <a:effectLst/>
                <a:latin typeface="Helvetica" pitchFamily="2" charset="0"/>
              </a:rPr>
              <a:t>of time the model spends in each state.</a:t>
            </a:r>
          </a:p>
          <a:p>
            <a:r>
              <a:rPr lang="en-CA" dirty="0">
                <a:effectLst/>
                <a:latin typeface="Helvetica" pitchFamily="2" charset="0"/>
              </a:rPr>
              <a:t>When the transition probabilities are time-varying (i.e. functions of covariates), the stationary distribution</a:t>
            </a:r>
          </a:p>
          <a:p>
            <a:r>
              <a:rPr lang="en-CA" dirty="0">
                <a:effectLst/>
                <a:latin typeface="Helvetica" pitchFamily="2" charset="0"/>
              </a:rPr>
              <a:t>does not exist. However, for fixed values of the covariates, we can obtain one transition probability matrix,</a:t>
            </a:r>
          </a:p>
          <a:p>
            <a:r>
              <a:rPr lang="en-CA" dirty="0">
                <a:effectLst/>
                <a:latin typeface="Helvetica" pitchFamily="2" charset="0"/>
              </a:rPr>
              <a:t>and thus one stationary distribution. The function </a:t>
            </a:r>
            <a:r>
              <a:rPr lang="en-CA" dirty="0" err="1">
                <a:effectLst/>
                <a:latin typeface="Helvetica" pitchFamily="2" charset="0"/>
              </a:rPr>
              <a:t>plotStationary</a:t>
            </a:r>
            <a:r>
              <a:rPr lang="en-CA" dirty="0">
                <a:effectLst/>
                <a:latin typeface="Helvetica" pitchFamily="2" charset="0"/>
              </a:rPr>
              <a:t> does this over a grid of values of each</a:t>
            </a:r>
          </a:p>
          <a:p>
            <a:r>
              <a:rPr lang="en-CA" dirty="0">
                <a:effectLst/>
                <a:latin typeface="Helvetica" pitchFamily="2" charset="0"/>
              </a:rPr>
              <a:t>14</a:t>
            </a:r>
          </a:p>
          <a:p>
            <a:r>
              <a:rPr lang="en-CA" dirty="0">
                <a:effectLst/>
                <a:latin typeface="Helvetica" pitchFamily="2" charset="0"/>
              </a:rPr>
              <a:t>covariate, and plots the resulting stationary state </a:t>
            </a:r>
            <a:r>
              <a:rPr lang="en-CA" dirty="0" err="1">
                <a:effectLst/>
                <a:latin typeface="Helvetica" pitchFamily="2" charset="0"/>
              </a:rPr>
              <a:t>probabilites</a:t>
            </a:r>
            <a:r>
              <a:rPr lang="en-CA" dirty="0">
                <a:effectLst/>
                <a:latin typeface="Helvetica" pitchFamily="2" charset="0"/>
              </a:rPr>
              <a:t>. They can be interpreted as the long-term</a:t>
            </a:r>
          </a:p>
          <a:p>
            <a:r>
              <a:rPr lang="en-CA" dirty="0">
                <a:effectLst/>
                <a:latin typeface="Helvetica" pitchFamily="2" charset="0"/>
              </a:rPr>
              <a:t>probabilities of being in each state at different values of the covariate.</a:t>
            </a:r>
          </a:p>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54</a:t>
            </a:fld>
            <a:endParaRPr lang="en-US"/>
          </a:p>
        </p:txBody>
      </p:sp>
    </p:spTree>
    <p:extLst>
      <p:ext uri="{BB962C8B-B14F-4D97-AF65-F5344CB8AC3E}">
        <p14:creationId xmlns:p14="http://schemas.microsoft.com/office/powerpoint/2010/main" val="19136170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a big research </a:t>
            </a:r>
            <a:r>
              <a:rPr lang="en-US" dirty="0" err="1"/>
              <a:t>collarboative</a:t>
            </a:r>
            <a:r>
              <a:rPr lang="en-US" dirty="0"/>
              <a:t> project we are trying to understand why the southern resident killers whales are doing more poorly than </a:t>
            </a:r>
            <a:r>
              <a:rPr lang="en-US" dirty="0" err="1"/>
              <a:t>thei</a:t>
            </a:r>
            <a:r>
              <a:rPr lang="en-US" dirty="0"/>
              <a:t> </a:t>
            </a:r>
            <a:r>
              <a:rPr lang="en-US" dirty="0" err="1"/>
              <a:t>neighbour</a:t>
            </a:r>
            <a:r>
              <a:rPr lang="en-US" dirty="0"/>
              <a:t> the northern </a:t>
            </a:r>
            <a:r>
              <a:rPr lang="en-US" dirty="0" err="1"/>
              <a:t>reseident</a:t>
            </a:r>
            <a:r>
              <a:rPr lang="en-US" dirty="0"/>
              <a:t> killers.</a:t>
            </a:r>
          </a:p>
          <a:p>
            <a:endParaRPr lang="en-US" dirty="0"/>
          </a:p>
          <a:p>
            <a:r>
              <a:rPr lang="en-US" dirty="0"/>
              <a:t>[Info on population]</a:t>
            </a:r>
          </a:p>
          <a:p>
            <a:endParaRPr lang="en-US" dirty="0"/>
          </a:p>
          <a:p>
            <a:r>
              <a:rPr lang="en-US" dirty="0"/>
              <a:t>Some of the questions we are interested in answering is whether it’s harder for the </a:t>
            </a:r>
            <a:r>
              <a:rPr lang="en-US" dirty="0" err="1"/>
              <a:t>souther</a:t>
            </a:r>
            <a:r>
              <a:rPr lang="en-US" dirty="0"/>
              <a:t> resident to catch prey and whether they are spending more energy doing so. An to be able to do this, my PhD student Evan </a:t>
            </a:r>
            <a:r>
              <a:rPr lang="en-US" dirty="0" err="1"/>
              <a:t>Sidrow</a:t>
            </a:r>
            <a:r>
              <a:rPr lang="en-US" dirty="0"/>
              <a:t>, has been developing advanced HMMs.</a:t>
            </a:r>
          </a:p>
          <a:p>
            <a:endParaRPr lang="en-US" dirty="0"/>
          </a:p>
          <a:p>
            <a:r>
              <a:rPr lang="en-US" dirty="0"/>
              <a:t>####### Notes</a:t>
            </a:r>
          </a:p>
          <a:p>
            <a:endParaRPr lang="en-US" dirty="0"/>
          </a:p>
          <a:p>
            <a:r>
              <a:rPr lang="en-US" dirty="0"/>
              <a:t>Evan </a:t>
            </a:r>
            <a:r>
              <a:rPr lang="en-US" dirty="0" err="1"/>
              <a:t>Sidrow</a:t>
            </a:r>
            <a:r>
              <a:rPr lang="en-US" dirty="0"/>
              <a:t>, another PhD student in my group is developing Hidden Markov models to help a very big, collaborative, project on southern resident killer whales.</a:t>
            </a:r>
          </a:p>
          <a:p>
            <a:endParaRPr lang="en-US" dirty="0"/>
          </a:p>
          <a:p>
            <a:r>
              <a:rPr lang="en-US" dirty="0" err="1"/>
              <a:t>Sourthern</a:t>
            </a:r>
            <a:r>
              <a:rPr lang="en-US" dirty="0"/>
              <a:t> resident killers are endangered. They have a really small population of about 75 individuals. The population may be declining, or at not increasing, and they appear to be have poor body condition.</a:t>
            </a:r>
          </a:p>
          <a:p>
            <a:endParaRPr lang="en-US" dirty="0"/>
          </a:p>
          <a:p>
            <a:r>
              <a:rPr lang="en-US" dirty="0"/>
              <a:t>Goal of this project is to try to understand why they are doing so poorly, when their </a:t>
            </a:r>
            <a:r>
              <a:rPr lang="en-US" dirty="0" err="1"/>
              <a:t>neighours</a:t>
            </a:r>
            <a:r>
              <a:rPr lang="en-US" dirty="0"/>
              <a:t> which eat same prey (the chinook salmon), are doing much better. </a:t>
            </a:r>
          </a:p>
          <a:p>
            <a:r>
              <a:rPr lang="en-US" dirty="0"/>
              <a:t>The northern residents have a higher population size, there are sign </a:t>
            </a:r>
            <a:r>
              <a:rPr lang="en-US" dirty="0" err="1"/>
              <a:t>sthat</a:t>
            </a:r>
            <a:r>
              <a:rPr lang="en-US" dirty="0"/>
              <a:t> the population is increasing, and it appears that they are in better condition. </a:t>
            </a:r>
          </a:p>
          <a:p>
            <a:endParaRPr lang="en-US" dirty="0"/>
          </a:p>
          <a:p>
            <a:r>
              <a:rPr lang="en-US" dirty="0"/>
              <a:t>So the questions are is there less food available to the southern residents, or are they harder to capture, maybe the chinook are at deeper depths, maybe the southern resident need to </a:t>
            </a:r>
            <a:r>
              <a:rPr lang="en-US" dirty="0" err="1"/>
              <a:t>spedn</a:t>
            </a:r>
            <a:r>
              <a:rPr lang="en-US" dirty="0"/>
              <a:t> more energy to get at catch a prey. </a:t>
            </a:r>
          </a:p>
          <a:p>
            <a:endParaRPr lang="en-US" dirty="0"/>
          </a:p>
          <a:p>
            <a:r>
              <a:rPr lang="en-US" dirty="0"/>
              <a:t>So we have fine-scale movement and diving data from both populations. Evan is developing hidden </a:t>
            </a:r>
            <a:r>
              <a:rPr lang="en-US" dirty="0" err="1"/>
              <a:t>markov</a:t>
            </a:r>
            <a:r>
              <a:rPr lang="en-US" dirty="0"/>
              <a:t> models that can help identify when the whales are chasing, or capturing a prey, and when they are spending more energy so we compare the populations.</a:t>
            </a:r>
          </a:p>
        </p:txBody>
      </p:sp>
      <p:sp>
        <p:nvSpPr>
          <p:cNvPr id="4" name="Slide Number Placeholder 3"/>
          <p:cNvSpPr>
            <a:spLocks noGrp="1"/>
          </p:cNvSpPr>
          <p:nvPr>
            <p:ph type="sldNum" sz="quarter" idx="5"/>
          </p:nvPr>
        </p:nvSpPr>
        <p:spPr/>
        <p:txBody>
          <a:bodyPr/>
          <a:lstStyle/>
          <a:p>
            <a:fld id="{38E3F14E-C4DB-C449-9DB0-6BEC647B1B42}" type="slidenum">
              <a:rPr lang="en-US" smtClean="0"/>
              <a:t>55</a:t>
            </a:fld>
            <a:endParaRPr lang="en-US"/>
          </a:p>
        </p:txBody>
      </p:sp>
    </p:spTree>
    <p:extLst>
      <p:ext uri="{BB962C8B-B14F-4D97-AF65-F5344CB8AC3E}">
        <p14:creationId xmlns:p14="http://schemas.microsoft.com/office/powerpoint/2010/main" val="27485764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had to modify the mode because of the data used. So we are </a:t>
            </a:r>
            <a:r>
              <a:rPr lang="en-US" dirty="0" err="1"/>
              <a:t>modding</a:t>
            </a:r>
            <a:r>
              <a:rPr lang="en-US" dirty="0"/>
              <a:t> diving data (depth of the animal through time). This is just a short bit for one whale. And acceleration on three axis. Just like a </a:t>
            </a:r>
            <a:r>
              <a:rPr lang="en-US" dirty="0" err="1"/>
              <a:t>fitbit</a:t>
            </a:r>
            <a:r>
              <a:rPr lang="en-US" dirty="0"/>
              <a:t>, we get movement up-down, movement side-ways, and </a:t>
            </a:r>
            <a:r>
              <a:rPr lang="en-US" dirty="0" err="1"/>
              <a:t>movent</a:t>
            </a:r>
            <a:r>
              <a:rPr lang="en-US" dirty="0"/>
              <a:t> forward-backward. </a:t>
            </a:r>
          </a:p>
          <a:p>
            <a:endParaRPr lang="en-US" dirty="0"/>
          </a:p>
          <a:p>
            <a:r>
              <a:rPr lang="en-US" dirty="0"/>
              <a:t>And really the key </a:t>
            </a:r>
            <a:r>
              <a:rPr lang="en-US" dirty="0" err="1"/>
              <a:t>differencd</a:t>
            </a:r>
            <a:r>
              <a:rPr lang="en-US" dirty="0"/>
              <a:t> statistically is that it’s extremely high frequency data. The polar data was ranging from 30 min to 4 hours, here were taking 50 HZ, so 50 datapoints er second.</a:t>
            </a:r>
          </a:p>
          <a:p>
            <a:endParaRPr lang="en-US" dirty="0"/>
          </a:p>
          <a:p>
            <a:r>
              <a:rPr lang="en-CA" sz="1200" kern="1200" dirty="0">
                <a:solidFill>
                  <a:schemeClr val="tx1"/>
                </a:solidFill>
                <a:effectLst/>
                <a:latin typeface="+mn-lt"/>
                <a:ea typeface="+mn-ea"/>
                <a:cs typeface="+mn-cs"/>
              </a:rPr>
              <a:t>50 Hz</a:t>
            </a:r>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56</a:t>
            </a:fld>
            <a:endParaRPr lang="en-US"/>
          </a:p>
        </p:txBody>
      </p:sp>
    </p:spTree>
    <p:extLst>
      <p:ext uri="{BB962C8B-B14F-4D97-AF65-F5344CB8AC3E}">
        <p14:creationId xmlns:p14="http://schemas.microsoft.com/office/powerpoint/2010/main" val="27266285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many ways to tackle this, but one we think is particularly useful is using the hidden Markov model framework. Hidden Markov models (HMM)  are a type of hierarchical models specifically design to identify hidden states from time series data.</a:t>
            </a:r>
          </a:p>
          <a:p>
            <a:endParaRPr lang="en-US" dirty="0"/>
          </a:p>
          <a:p>
            <a:r>
              <a:rPr lang="en-US" dirty="0"/>
              <a:t>The idea is that you model 2 time series: one time series of observations and one of hidden states. The hidden state time series is assumed to be a Markov chain, where the where the state at time t only depends on the state at time t-1. And that make sense in most cases as whether a human or animal is running at time t is likely correlated to whether it was running at the previous time step. And the observation are conditionally independent of one another, and their dependence is on the state, but not on other observations. </a:t>
            </a:r>
          </a:p>
          <a:p>
            <a:endParaRPr lang="en-US" dirty="0"/>
          </a:p>
          <a:p>
            <a:r>
              <a:rPr lang="en-US" dirty="0"/>
              <a:t>The key here, they distribution is a function of the hidden you are in. </a:t>
            </a:r>
          </a:p>
          <a:p>
            <a:endParaRPr lang="en-US" dirty="0"/>
          </a:p>
          <a:p>
            <a:r>
              <a:rPr lang="en-US" dirty="0"/>
              <a:t>The key parameter to estimated are the switching probability and the parameters associated with the emission distribution.</a:t>
            </a:r>
          </a:p>
          <a:p>
            <a:endParaRPr lang="en-US" dirty="0"/>
          </a:p>
          <a:p>
            <a:endParaRPr lang="en-US" dirty="0"/>
          </a:p>
          <a:p>
            <a:r>
              <a:rPr lang="en-US" dirty="0"/>
              <a:t>#######</a:t>
            </a:r>
          </a:p>
          <a:p>
            <a:r>
              <a:rPr lang="en-US" dirty="0"/>
              <a:t>So one way to portray hidden </a:t>
            </a:r>
            <a:r>
              <a:rPr lang="en-US" dirty="0" err="1"/>
              <a:t>markov</a:t>
            </a:r>
            <a:r>
              <a:rPr lang="en-US" dirty="0"/>
              <a:t> models, is with this graph. </a:t>
            </a:r>
          </a:p>
          <a:p>
            <a:endParaRPr lang="en-US" dirty="0"/>
          </a:p>
          <a:p>
            <a:r>
              <a:rPr lang="en-US" dirty="0"/>
              <a:t>We have these hidden states, so here say whether the whale is foraging or resting. And these hidden </a:t>
            </a:r>
            <a:r>
              <a:rPr lang="en-US" dirty="0" err="1"/>
              <a:t>beavhours</a:t>
            </a:r>
            <a:r>
              <a:rPr lang="en-US" dirty="0"/>
              <a:t> affect the distribution of our observation (the distribution of our measures of movement). So remember the distribution I was </a:t>
            </a:r>
            <a:r>
              <a:rPr lang="en-US" dirty="0" err="1"/>
              <a:t>shoing</a:t>
            </a:r>
            <a:r>
              <a:rPr lang="en-US" dirty="0"/>
              <a:t> for the step and turning angle for the polar bear. </a:t>
            </a:r>
          </a:p>
          <a:p>
            <a:r>
              <a:rPr lang="en-US" dirty="0"/>
              <a:t>The key here is that we assumed the </a:t>
            </a:r>
            <a:r>
              <a:rPr lang="en-US" dirty="0" err="1"/>
              <a:t>behaviours</a:t>
            </a:r>
            <a:r>
              <a:rPr lang="en-US" dirty="0"/>
              <a:t> are autocorrelated in time, so if the whale was forging now, it’s more likely that it’s </a:t>
            </a:r>
            <a:r>
              <a:rPr lang="en-US" dirty="0" err="1"/>
              <a:t>forgiang</a:t>
            </a:r>
            <a:r>
              <a:rPr lang="en-US" dirty="0"/>
              <a:t> at next time step. And once you’ve accounted for that correlation, the observations are assumed to be independent of one another (no arrows between the </a:t>
            </a:r>
            <a:r>
              <a:rPr lang="en-US" dirty="0" err="1"/>
              <a:t>ys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57</a:t>
            </a:fld>
            <a:endParaRPr lang="en-US"/>
          </a:p>
        </p:txBody>
      </p:sp>
    </p:spTree>
    <p:extLst>
      <p:ext uri="{BB962C8B-B14F-4D97-AF65-F5344CB8AC3E}">
        <p14:creationId xmlns:p14="http://schemas.microsoft.com/office/powerpoint/2010/main" val="1269177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many ways to tackle this, but one we think is particularly useful is using the hidden Markov model framework. Hidden Markov models (HMM)  are a type of hierarchical models specifically design to identify hidden states from time series data.</a:t>
            </a:r>
          </a:p>
          <a:p>
            <a:endParaRPr lang="en-US" dirty="0"/>
          </a:p>
          <a:p>
            <a:r>
              <a:rPr lang="en-US" dirty="0"/>
              <a:t>The idea is that you model 2 time series: one time series of observations and one of hidden states. The hidden state time series is assumed to be a Markov chain, where the where the state at time t only depends on the state at time t-1. And that make sense in most cases as whether a human or animal is running at time t is likely correlated to whether it was running at the previous time step. And the observation are conditionally independent of one another, and their dependence is on the state, but not on other observations. </a:t>
            </a:r>
          </a:p>
          <a:p>
            <a:endParaRPr lang="en-US" dirty="0"/>
          </a:p>
          <a:p>
            <a:r>
              <a:rPr lang="en-US" dirty="0"/>
              <a:t>The key here, they distribution is a function of the hidden you are in. </a:t>
            </a:r>
          </a:p>
          <a:p>
            <a:endParaRPr lang="en-US" dirty="0"/>
          </a:p>
          <a:p>
            <a:r>
              <a:rPr lang="en-US" dirty="0"/>
              <a:t>The key parameter to estimated are the switching probability and the parameters associated with the emission distribution.</a:t>
            </a:r>
          </a:p>
          <a:p>
            <a:endParaRPr lang="en-US" dirty="0"/>
          </a:p>
          <a:p>
            <a:endParaRPr lang="en-US" dirty="0"/>
          </a:p>
          <a:p>
            <a:r>
              <a:rPr lang="en-US" dirty="0"/>
              <a:t>#######</a:t>
            </a:r>
          </a:p>
          <a:p>
            <a:r>
              <a:rPr lang="en-US" dirty="0"/>
              <a:t>So one way to portray hidden </a:t>
            </a:r>
            <a:r>
              <a:rPr lang="en-US" dirty="0" err="1"/>
              <a:t>markov</a:t>
            </a:r>
            <a:r>
              <a:rPr lang="en-US" dirty="0"/>
              <a:t> models, is with this graph. </a:t>
            </a:r>
          </a:p>
          <a:p>
            <a:endParaRPr lang="en-US" dirty="0"/>
          </a:p>
          <a:p>
            <a:r>
              <a:rPr lang="en-US" dirty="0"/>
              <a:t>We have these hidden states, so here say whether the whale is foraging or resting. And these hidden </a:t>
            </a:r>
            <a:r>
              <a:rPr lang="en-US" dirty="0" err="1"/>
              <a:t>beavhours</a:t>
            </a:r>
            <a:r>
              <a:rPr lang="en-US" dirty="0"/>
              <a:t> affect the distribution of our observation (the distribution of our measures of movement). So remember the distribution I was </a:t>
            </a:r>
            <a:r>
              <a:rPr lang="en-US" dirty="0" err="1"/>
              <a:t>shoing</a:t>
            </a:r>
            <a:r>
              <a:rPr lang="en-US" dirty="0"/>
              <a:t> for the step and turning angle for the polar bear. </a:t>
            </a:r>
          </a:p>
          <a:p>
            <a:r>
              <a:rPr lang="en-US" dirty="0"/>
              <a:t>The key here is that we assumed the </a:t>
            </a:r>
            <a:r>
              <a:rPr lang="en-US" dirty="0" err="1"/>
              <a:t>behaviours</a:t>
            </a:r>
            <a:r>
              <a:rPr lang="en-US" dirty="0"/>
              <a:t> are autocorrelated in time, so if the whale was forging now, it’s more likely that it’s </a:t>
            </a:r>
            <a:r>
              <a:rPr lang="en-US" dirty="0" err="1"/>
              <a:t>forgiang</a:t>
            </a:r>
            <a:r>
              <a:rPr lang="en-US" dirty="0"/>
              <a:t> at next time step. And once you’ve accounted for that correlation, the observations are assumed to be independent of one another (no arrows between the </a:t>
            </a:r>
            <a:r>
              <a:rPr lang="en-US" dirty="0" err="1"/>
              <a:t>ys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58</a:t>
            </a:fld>
            <a:endParaRPr lang="en-US"/>
          </a:p>
        </p:txBody>
      </p:sp>
    </p:spTree>
    <p:extLst>
      <p:ext uri="{BB962C8B-B14F-4D97-AF65-F5344CB8AC3E}">
        <p14:creationId xmlns:p14="http://schemas.microsoft.com/office/powerpoint/2010/main" val="1669823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Evan showed that you use this methodology to differentiate short and long dive. Short dive at the </a:t>
            </a:r>
            <a:r>
              <a:rPr lang="en-US" dirty="0" err="1"/>
              <a:t>surfacem</a:t>
            </a:r>
            <a:r>
              <a:rPr lang="en-US" dirty="0"/>
              <a:t> vs longer deeper dives. But more interesting, with the fine-scale </a:t>
            </a:r>
            <a:r>
              <a:rPr lang="en-US" dirty="0" err="1"/>
              <a:t>behaviours</a:t>
            </a:r>
            <a:r>
              <a:rPr lang="en-US" dirty="0"/>
              <a:t> we can get at different levels of activity. We get these low activity level, where the whale is </a:t>
            </a:r>
            <a:r>
              <a:rPr lang="en-US" dirty="0" err="1"/>
              <a:t>glidding</a:t>
            </a:r>
            <a:r>
              <a:rPr lang="en-US" dirty="0"/>
              <a:t>, these medium activity levels where fluking regularly, that’s what we what we see here it’s the fluking pattern, and high activity </a:t>
            </a:r>
            <a:r>
              <a:rPr lang="en-US" dirty="0" err="1"/>
              <a:t>movememt</a:t>
            </a:r>
            <a:r>
              <a:rPr lang="en-US" dirty="0"/>
              <a:t> higher </a:t>
            </a:r>
            <a:r>
              <a:rPr lang="en-US" dirty="0" err="1"/>
              <a:t>frequencymore</a:t>
            </a:r>
            <a:r>
              <a:rPr lang="en-US" dirty="0"/>
              <a:t> variable. </a:t>
            </a:r>
          </a:p>
          <a:p>
            <a:endParaRPr lang="en-US" dirty="0"/>
          </a:p>
          <a:p>
            <a:r>
              <a:rPr lang="en-US" dirty="0"/>
              <a:t>One interesting aspect, which appear counter intuitive at first, is that it appears that in shorter dives whales are moving more (spending more energy per second) that in deeper dives. And in fact, that makes sense in that we know that whales try to conserved energy at depth. </a:t>
            </a:r>
          </a:p>
          <a:p>
            <a:endParaRPr lang="en-US" dirty="0"/>
          </a:p>
          <a:p>
            <a:r>
              <a:rPr lang="en-US" dirty="0"/>
              <a:t>So we are just starting here. Now we have validation data. So for certain animals we know when they were capturing a prey based acoustic and visual data. Based echolocation we know when they homing down on a prey. And Evan working now, is using that data to help identify the </a:t>
            </a:r>
            <a:r>
              <a:rPr lang="en-US" dirty="0" err="1"/>
              <a:t>specifc</a:t>
            </a:r>
            <a:r>
              <a:rPr lang="en-US" dirty="0"/>
              <a:t> movement </a:t>
            </a:r>
            <a:r>
              <a:rPr lang="en-US" dirty="0" err="1"/>
              <a:t>characteristcs</a:t>
            </a:r>
            <a:r>
              <a:rPr lang="en-US" dirty="0"/>
              <a:t> </a:t>
            </a:r>
            <a:r>
              <a:rPr lang="en-US" dirty="0" err="1"/>
              <a:t>assocites</a:t>
            </a:r>
            <a:r>
              <a:rPr lang="en-US" dirty="0"/>
              <a:t> with the </a:t>
            </a:r>
            <a:r>
              <a:rPr lang="en-US" dirty="0" err="1"/>
              <a:t>beahviours</a:t>
            </a:r>
            <a:r>
              <a:rPr lang="en-US" dirty="0"/>
              <a:t> of interests so we can provide the tools to answer whether the southern residents are less efficient at catching prey than northern residents. </a:t>
            </a:r>
          </a:p>
          <a:p>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59</a:t>
            </a:fld>
            <a:endParaRPr lang="en-US"/>
          </a:p>
        </p:txBody>
      </p:sp>
    </p:spTree>
    <p:extLst>
      <p:ext uri="{BB962C8B-B14F-4D97-AF65-F5344CB8AC3E}">
        <p14:creationId xmlns:p14="http://schemas.microsoft.com/office/powerpoint/2010/main" val="280326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The process equation models </a:t>
            </a:r>
            <a:r>
              <a:rPr lang="en-CA" baseline="0" dirty="0"/>
              <a:t>the state at time t, so for example where the animal is at time t.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often the equation can be split into two parts. First we have a deterministic function f(x_{t-1}), which is often describes the behaviour we are studying. The function importantly incorporates the autocorrelation of our time series, so </a:t>
            </a:r>
            <a:r>
              <a:rPr lang="en-CA" baseline="0" dirty="0" err="1"/>
              <a:t>x_t</a:t>
            </a:r>
            <a:r>
              <a:rPr lang="en-CA" baseline="0" dirty="0"/>
              <a:t> is a function of the previous state x_{t-1}.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is the process stochasticity or process noise </a:t>
            </a:r>
            <a:r>
              <a:rPr lang="en-CA" baseline="0" dirty="0" err="1"/>
              <a:t>eta_t</a:t>
            </a:r>
            <a:r>
              <a:rPr lang="en-CA" baseline="0" dirty="0"/>
              <a:t>. And that takes into account the fact that it’s almost impossible to describe the behaviour of an ecological process perfectly. There is pretty much always something we can’t explain or predict exactly.</a:t>
            </a:r>
          </a:p>
        </p:txBody>
      </p:sp>
      <p:sp>
        <p:nvSpPr>
          <p:cNvPr id="4" name="Slide Number Placeholder 3"/>
          <p:cNvSpPr>
            <a:spLocks noGrp="1"/>
          </p:cNvSpPr>
          <p:nvPr>
            <p:ph type="sldNum" sz="quarter" idx="10"/>
          </p:nvPr>
        </p:nvSpPr>
        <p:spPr/>
        <p:txBody>
          <a:bodyPr/>
          <a:lstStyle/>
          <a:p>
            <a:fld id="{466432A1-F985-6D46-B73E-3951034D4741}" type="slidenum">
              <a:rPr lang="en-CA" smtClean="0"/>
              <a:t>6</a:t>
            </a:fld>
            <a:endParaRPr lang="en-CA"/>
          </a:p>
        </p:txBody>
      </p:sp>
    </p:spTree>
    <p:extLst>
      <p:ext uri="{BB962C8B-B14F-4D97-AF65-F5344CB8AC3E}">
        <p14:creationId xmlns:p14="http://schemas.microsoft.com/office/powerpoint/2010/main" val="12799330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62</a:t>
            </a:fld>
            <a:endParaRPr lang="en-US"/>
          </a:p>
        </p:txBody>
      </p:sp>
    </p:spTree>
    <p:extLst>
      <p:ext uri="{BB962C8B-B14F-4D97-AF65-F5344CB8AC3E}">
        <p14:creationId xmlns:p14="http://schemas.microsoft.com/office/powerpoint/2010/main" val="36645732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63</a:t>
            </a:fld>
            <a:endParaRPr lang="en-US"/>
          </a:p>
        </p:txBody>
      </p:sp>
    </p:spTree>
    <p:extLst>
      <p:ext uri="{BB962C8B-B14F-4D97-AF65-F5344CB8AC3E}">
        <p14:creationId xmlns:p14="http://schemas.microsoft.com/office/powerpoint/2010/main" val="23138132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Jeudi</a:t>
            </a:r>
            <a:r>
              <a:rPr lang="en-US" dirty="0"/>
              <a:t>, </a:t>
            </a:r>
            <a:r>
              <a:rPr lang="en-CA" b="0" i="1" dirty="0">
                <a:solidFill>
                  <a:srgbClr val="1D1C1D"/>
                </a:solidFill>
                <a:effectLst/>
                <a:latin typeface="Slack-Lato"/>
              </a:rPr>
              <a:t>S-6-2</a:t>
            </a:r>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64</a:t>
            </a:fld>
            <a:endParaRPr lang="en-US"/>
          </a:p>
        </p:txBody>
      </p:sp>
    </p:spTree>
    <p:extLst>
      <p:ext uri="{BB962C8B-B14F-4D97-AF65-F5344CB8AC3E}">
        <p14:creationId xmlns:p14="http://schemas.microsoft.com/office/powerpoint/2010/main" val="3474183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65</a:t>
            </a:fld>
            <a:endParaRPr lang="en-US"/>
          </a:p>
        </p:txBody>
      </p:sp>
    </p:spTree>
    <p:extLst>
      <p:ext uri="{BB962C8B-B14F-4D97-AF65-F5344CB8AC3E}">
        <p14:creationId xmlns:p14="http://schemas.microsoft.com/office/powerpoint/2010/main" val="1335290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what we can noticed is that the RMSE based</a:t>
            </a:r>
            <a:r>
              <a:rPr lang="en-CA" baseline="0" dirty="0"/>
              <a:t> on the estimated parameters are far worst than those based on the true parameter. What’s happening is that, because there is no measurement error, the states is just mirroring the observations which we know are inaccurate.</a:t>
            </a:r>
          </a:p>
          <a:p>
            <a:endParaRPr lang="en-CA" baseline="0" dirty="0"/>
          </a:p>
          <a:p>
            <a:r>
              <a:rPr lang="en-CA" baseline="0" dirty="0"/>
              <a:t>So we have to remember here that state-space models are used when the data has large measurement error. And from these results that’s the case when there are estimation problems.</a:t>
            </a:r>
          </a:p>
          <a:p>
            <a:endParaRPr lang="en-CA" baseline="0" dirty="0"/>
          </a:p>
          <a:p>
            <a:r>
              <a:rPr lang="en-CA" baseline="0" dirty="0"/>
              <a:t>And recently writing the review, I looked this more and realized that some of the problem is dependent on the first state value. X_0. SO if X_0 is quite far from 0 the problem is less </a:t>
            </a:r>
            <a:r>
              <a:rPr lang="en-CA" baseline="0" dirty="0" err="1"/>
              <a:t>pronouced</a:t>
            </a:r>
            <a:r>
              <a:rPr lang="en-CA" baseline="0" dirty="0"/>
              <a:t>.</a:t>
            </a:r>
          </a:p>
        </p:txBody>
      </p:sp>
      <p:sp>
        <p:nvSpPr>
          <p:cNvPr id="4" name="Slide Number Placeholder 3"/>
          <p:cNvSpPr>
            <a:spLocks noGrp="1"/>
          </p:cNvSpPr>
          <p:nvPr>
            <p:ph type="sldNum" sz="quarter" idx="10"/>
          </p:nvPr>
        </p:nvSpPr>
        <p:spPr/>
        <p:txBody>
          <a:bodyPr/>
          <a:lstStyle/>
          <a:p>
            <a:fld id="{5A859C37-0850-644A-BC9D-E54373B3DD39}" type="slidenum">
              <a:rPr lang="en-CA" smtClean="0"/>
              <a:t>67</a:t>
            </a:fld>
            <a:endParaRPr lang="en-CA"/>
          </a:p>
        </p:txBody>
      </p:sp>
    </p:spTree>
    <p:extLst>
      <p:ext uri="{BB962C8B-B14F-4D97-AF65-F5344CB8AC3E}">
        <p14:creationId xmlns:p14="http://schemas.microsoft.com/office/powerpoint/2010/main" val="1917464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what we can noticed is that the RMSE based</a:t>
            </a:r>
            <a:r>
              <a:rPr lang="en-CA" baseline="0" dirty="0"/>
              <a:t> on the estimated parameters are far worst than those based on the true parameter. What’s happening is that, because there is no measurement error, the states is just mirroring the observations which we know are inaccurate.</a:t>
            </a:r>
          </a:p>
          <a:p>
            <a:endParaRPr lang="en-CA" baseline="0" dirty="0"/>
          </a:p>
          <a:p>
            <a:r>
              <a:rPr lang="en-CA" baseline="0" dirty="0"/>
              <a:t>So we have to remember here that state-space models are used when the data has large measurement error. And from these results that’s the case when there are estimation problems.</a:t>
            </a:r>
          </a:p>
          <a:p>
            <a:endParaRPr lang="en-CA" baseline="0" dirty="0"/>
          </a:p>
          <a:p>
            <a:r>
              <a:rPr lang="en-CA" baseline="0" dirty="0"/>
              <a:t>And recently writing the review, I looked this more and realized that some of the problem is dependent on the first state value. X_0. SO if X_0 is quite far from 0 the problem is less </a:t>
            </a:r>
            <a:r>
              <a:rPr lang="en-CA" baseline="0" dirty="0" err="1"/>
              <a:t>pronouced</a:t>
            </a:r>
            <a:r>
              <a:rPr lang="en-CA" baseline="0" dirty="0"/>
              <a:t>.</a:t>
            </a:r>
          </a:p>
        </p:txBody>
      </p:sp>
      <p:sp>
        <p:nvSpPr>
          <p:cNvPr id="4" name="Slide Number Placeholder 3"/>
          <p:cNvSpPr>
            <a:spLocks noGrp="1"/>
          </p:cNvSpPr>
          <p:nvPr>
            <p:ph type="sldNum" sz="quarter" idx="10"/>
          </p:nvPr>
        </p:nvSpPr>
        <p:spPr/>
        <p:txBody>
          <a:bodyPr/>
          <a:lstStyle/>
          <a:p>
            <a:fld id="{5A859C37-0850-644A-BC9D-E54373B3DD39}" type="slidenum">
              <a:rPr lang="en-CA" smtClean="0"/>
              <a:t>68</a:t>
            </a:fld>
            <a:endParaRPr lang="en-CA"/>
          </a:p>
        </p:txBody>
      </p:sp>
    </p:spTree>
    <p:extLst>
      <p:ext uri="{BB962C8B-B14F-4D97-AF65-F5344CB8AC3E}">
        <p14:creationId xmlns:p14="http://schemas.microsoft.com/office/powerpoint/2010/main" val="7866009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what we can noticed is that the RMSE based</a:t>
            </a:r>
            <a:r>
              <a:rPr lang="en-CA" baseline="0" dirty="0"/>
              <a:t> on the estimated parameters are far worst than those based on the true parameter. What’s happening is that, because there is no measurement error, the states is just mirroring the observations which we know are inaccurate.</a:t>
            </a:r>
          </a:p>
          <a:p>
            <a:endParaRPr lang="en-CA" baseline="0" dirty="0"/>
          </a:p>
          <a:p>
            <a:r>
              <a:rPr lang="en-CA" baseline="0" dirty="0"/>
              <a:t>So we have to remember here that state-space models are used when the data has large measurement error. And from these results that’s the case when there are estimation problems.</a:t>
            </a:r>
          </a:p>
          <a:p>
            <a:endParaRPr lang="en-CA" baseline="0" dirty="0"/>
          </a:p>
          <a:p>
            <a:r>
              <a:rPr lang="en-CA" baseline="0" dirty="0"/>
              <a:t>And recently writing the review, I looked this more and realized that some of the problem is dependent on the first state value. X_0. SO if X_0 is quite far from 0 the problem is less </a:t>
            </a:r>
            <a:r>
              <a:rPr lang="en-CA" baseline="0" dirty="0" err="1"/>
              <a:t>pronouced</a:t>
            </a:r>
            <a:r>
              <a:rPr lang="en-CA" baseline="0" dirty="0"/>
              <a:t>.</a:t>
            </a:r>
          </a:p>
        </p:txBody>
      </p:sp>
      <p:sp>
        <p:nvSpPr>
          <p:cNvPr id="4" name="Slide Number Placeholder 3"/>
          <p:cNvSpPr>
            <a:spLocks noGrp="1"/>
          </p:cNvSpPr>
          <p:nvPr>
            <p:ph type="sldNum" sz="quarter" idx="10"/>
          </p:nvPr>
        </p:nvSpPr>
        <p:spPr/>
        <p:txBody>
          <a:bodyPr/>
          <a:lstStyle/>
          <a:p>
            <a:fld id="{5A859C37-0850-644A-BC9D-E54373B3DD39}" type="slidenum">
              <a:rPr lang="en-CA" smtClean="0"/>
              <a:t>69</a:t>
            </a:fld>
            <a:endParaRPr lang="en-CA"/>
          </a:p>
        </p:txBody>
      </p:sp>
    </p:spTree>
    <p:extLst>
      <p:ext uri="{BB962C8B-B14F-4D97-AF65-F5344CB8AC3E}">
        <p14:creationId xmlns:p14="http://schemas.microsoft.com/office/powerpoint/2010/main" val="13425340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Estimation problems</a:t>
            </a:r>
            <a:r>
              <a:rPr lang="en-CA" baseline="0" dirty="0"/>
              <a:t> are associated with </a:t>
            </a:r>
            <a:r>
              <a:rPr lang="en-CA" baseline="0" dirty="0" err="1"/>
              <a:t>identifiabilty</a:t>
            </a:r>
            <a:r>
              <a:rPr lang="en-CA" baseline="0" dirty="0"/>
              <a:t> problems. So the idea I </a:t>
            </a:r>
            <a:r>
              <a:rPr lang="en-CA" baseline="0" dirty="0" err="1"/>
              <a:t>sthat</a:t>
            </a:r>
            <a:r>
              <a:rPr lang="en-CA" baseline="0" dirty="0"/>
              <a:t> when you do maximum likelihood you </a:t>
            </a:r>
            <a:r>
              <a:rPr lang="en-CA" baseline="0" dirty="0" err="1"/>
              <a:t>trie</a:t>
            </a:r>
            <a:r>
              <a:rPr lang="en-CA" baseline="0" dirty="0"/>
              <a:t> to find the parameter value that has the peak </a:t>
            </a:r>
            <a:r>
              <a:rPr lang="en-CA" baseline="0" dirty="0" err="1"/>
              <a:t>lieklihod</a:t>
            </a:r>
            <a:r>
              <a:rPr lang="en-CA" baseline="0" dirty="0"/>
              <a:t> value (or log likelihood). You want a single nice rounded peak.  That says that there is one </a:t>
            </a:r>
            <a:r>
              <a:rPr lang="en-CA" baseline="0" dirty="0" err="1"/>
              <a:t>paremater</a:t>
            </a:r>
            <a:r>
              <a:rPr lang="en-CA" baseline="0" dirty="0"/>
              <a:t> value that maximise the likelihood.</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70</a:t>
            </a:fld>
            <a:endParaRPr lang="en-CA"/>
          </a:p>
        </p:txBody>
      </p:sp>
    </p:spTree>
    <p:extLst>
      <p:ext uri="{BB962C8B-B14F-4D97-AF65-F5344CB8AC3E}">
        <p14:creationId xmlns:p14="http://schemas.microsoft.com/office/powerpoint/2010/main" val="3255916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in</a:t>
            </a:r>
            <a:r>
              <a:rPr lang="en-CA" baseline="0" dirty="0"/>
              <a:t> some cases there are multiple peaks, in the like </a:t>
            </a:r>
            <a:r>
              <a:rPr lang="en-CA" baseline="0" dirty="0" err="1"/>
              <a:t>lihood</a:t>
            </a:r>
            <a:r>
              <a:rPr lang="en-CA" baseline="0" dirty="0"/>
              <a:t> profile, which means that the two different parameter values give you the same </a:t>
            </a:r>
            <a:r>
              <a:rPr lang="en-CA" baseline="0" dirty="0" err="1"/>
              <a:t>amximum</a:t>
            </a:r>
            <a:r>
              <a:rPr lang="en-CA" baseline="0" dirty="0"/>
              <a:t> </a:t>
            </a:r>
            <a:r>
              <a:rPr lang="en-CA" baseline="0" dirty="0" err="1"/>
              <a:t>likelihod</a:t>
            </a:r>
            <a:r>
              <a:rPr lang="en-CA" baseline="0" dirty="0"/>
              <a:t>, so them you are stuck, which one is the good one. And in truth a model that produce </a:t>
            </a:r>
            <a:r>
              <a:rPr lang="en-CA" baseline="0" dirty="0" err="1"/>
              <a:t>mltiple</a:t>
            </a:r>
            <a:r>
              <a:rPr lang="en-CA" baseline="0" dirty="0"/>
              <a:t> peaks is bad model for your data.</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71</a:t>
            </a:fld>
            <a:endParaRPr lang="en-CA"/>
          </a:p>
        </p:txBody>
      </p:sp>
    </p:spTree>
    <p:extLst>
      <p:ext uri="{BB962C8B-B14F-4D97-AF65-F5344CB8AC3E}">
        <p14:creationId xmlns:p14="http://schemas.microsoft.com/office/powerpoint/2010/main" val="32559169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some case, </a:t>
            </a:r>
            <a:r>
              <a:rPr lang="en-CA" dirty="0" err="1"/>
              <a:t>ou</a:t>
            </a:r>
            <a:r>
              <a:rPr lang="en-CA" dirty="0"/>
              <a:t> got </a:t>
            </a:r>
            <a:r>
              <a:rPr lang="en-CA" dirty="0" err="1"/>
              <a:t>falat</a:t>
            </a:r>
            <a:r>
              <a:rPr lang="en-CA" baseline="0" dirty="0"/>
              <a:t> lines, and that’s not that means that a wide range of parameter values give the same </a:t>
            </a:r>
            <a:r>
              <a:rPr lang="en-CA" baseline="0" dirty="0" err="1"/>
              <a:t>probabiliy</a:t>
            </a:r>
            <a:r>
              <a:rPr lang="en-CA" baseline="0" dirty="0"/>
              <a:t>. And the issues is that </a:t>
            </a:r>
            <a:r>
              <a:rPr lang="en-CA" baseline="0" dirty="0" err="1"/>
              <a:t>whaterver</a:t>
            </a:r>
            <a:r>
              <a:rPr lang="en-CA" baseline="0" dirty="0"/>
              <a:t> </a:t>
            </a:r>
            <a:r>
              <a:rPr lang="en-CA" baseline="0" dirty="0" err="1"/>
              <a:t>optimister</a:t>
            </a:r>
            <a:r>
              <a:rPr lang="en-CA" baseline="0" dirty="0"/>
              <a:t> you use is likely to output a single value, even if the </a:t>
            </a:r>
            <a:r>
              <a:rPr lang="en-CA" baseline="0" dirty="0" err="1"/>
              <a:t>likelihod</a:t>
            </a:r>
            <a:r>
              <a:rPr lang="en-CA" baseline="0" dirty="0"/>
              <a:t> is flat. So the thing to do is explore the plot </a:t>
            </a:r>
            <a:r>
              <a:rPr lang="en-CA" baseline="0" dirty="0" err="1"/>
              <a:t>likelihod</a:t>
            </a:r>
            <a:r>
              <a:rPr lang="en-CA" baseline="0" dirty="0"/>
              <a:t> </a:t>
            </a:r>
            <a:r>
              <a:rPr lang="en-CA" baseline="0" dirty="0" err="1"/>
              <a:t>rpofile</a:t>
            </a:r>
            <a:r>
              <a:rPr lang="en-CA" baseline="0" dirty="0"/>
              <a:t>. </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72</a:t>
            </a:fld>
            <a:endParaRPr lang="en-CA"/>
          </a:p>
        </p:txBody>
      </p:sp>
    </p:spTree>
    <p:extLst>
      <p:ext uri="{BB962C8B-B14F-4D97-AF65-F5344CB8AC3E}">
        <p14:creationId xmlns:p14="http://schemas.microsoft.com/office/powerpoint/2010/main" val="325591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7</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that’s the </a:t>
            </a:r>
            <a:r>
              <a:rPr lang="en-CA" dirty="0" err="1"/>
              <a:t>likelihod</a:t>
            </a:r>
            <a:r>
              <a:rPr lang="en-CA" dirty="0"/>
              <a:t> profiles for the parameters of our toy model. So</a:t>
            </a:r>
            <a:r>
              <a:rPr lang="en-CA" baseline="0" dirty="0"/>
              <a:t> the doted like is the like value the the straight vertical like is the estimated value retuned by the estimating procedure, the grey is the retuned confidence interval, and the dashed line is the true simulated value. So clearly here we have a </a:t>
            </a:r>
            <a:r>
              <a:rPr lang="en-CA" baseline="0" dirty="0" err="1"/>
              <a:t>proble</a:t>
            </a:r>
            <a:r>
              <a:rPr lang="en-CA" baseline="0" dirty="0"/>
              <a:t>. It’s flat in places, it has </a:t>
            </a:r>
            <a:r>
              <a:rPr lang="en-CA" baseline="0" dirty="0" err="1"/>
              <a:t>multeplie</a:t>
            </a:r>
            <a:r>
              <a:rPr lang="en-CA" baseline="0" dirty="0"/>
              <a:t> peaks, and so I would look this now, and say, change you model.</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73</a:t>
            </a:fld>
            <a:endParaRPr lang="en-CA"/>
          </a:p>
        </p:txBody>
      </p:sp>
    </p:spTree>
    <p:extLst>
      <p:ext uri="{BB962C8B-B14F-4D97-AF65-F5344CB8AC3E}">
        <p14:creationId xmlns:p14="http://schemas.microsoft.com/office/powerpoint/2010/main" val="1671557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first assume that we know</a:t>
            </a:r>
            <a:r>
              <a:rPr lang="en-CA" baseline="0" dirty="0"/>
              <a:t> the parameters and we are just trying to estimate the states. </a:t>
            </a:r>
          </a:p>
          <a:p>
            <a:r>
              <a:rPr lang="en-CA" baseline="0" dirty="0"/>
              <a:t>And here all explain the idea of how to estimate the state using a type particle filter (so a </a:t>
            </a:r>
            <a:r>
              <a:rPr lang="en-CA" baseline="0" dirty="0" err="1"/>
              <a:t>monte</a:t>
            </a:r>
            <a:r>
              <a:rPr lang="en-CA" baseline="0" dirty="0"/>
              <a:t> </a:t>
            </a:r>
            <a:r>
              <a:rPr lang="en-CA" baseline="0" dirty="0" err="1"/>
              <a:t>carlo</a:t>
            </a:r>
            <a:r>
              <a:rPr lang="en-CA" baseline="0" dirty="0"/>
              <a:t> method, if that means something to you), because I, </a:t>
            </a:r>
            <a:r>
              <a:rPr lang="en-CA" baseline="0" dirty="0" err="1"/>
              <a:t>personaly</a:t>
            </a:r>
            <a:r>
              <a:rPr lang="en-CA" baseline="0" dirty="0"/>
              <a:t>, find it kind of intuitive, but there are many other ways to do this.</a:t>
            </a:r>
          </a:p>
          <a:p>
            <a:endParaRPr lang="en-CA" dirty="0"/>
          </a:p>
          <a:p>
            <a:r>
              <a:rPr lang="en-CA" dirty="0"/>
              <a:t>Ok, so again we know the parameters. Here in lack we have our observations</a:t>
            </a:r>
            <a:r>
              <a:rPr lang="en-CA" baseline="0" dirty="0"/>
              <a:t> through times. This is is a toy example. Here the observation are more or less increasing in magnitude with time. And we assume for simplicity that the first observation is the true value, so the x at time 0. It doesn’t need to be like that but it’s just simpler to explain.</a:t>
            </a:r>
          </a:p>
          <a:p>
            <a:endParaRPr lang="en-CA" baseline="0" dirty="0"/>
          </a:p>
          <a:p>
            <a:r>
              <a:rPr lang="en-CA" baseline="0" dirty="0"/>
              <a:t>So the first thing a particle filter will do, is simulate values for the next time step using the process equation.</a:t>
            </a:r>
            <a:r>
              <a:rPr lang="en-CA" dirty="0"/>
              <a:t> Here we </a:t>
            </a:r>
            <a:r>
              <a:rPr lang="en-CA" dirty="0" err="1"/>
              <a:t>simulater</a:t>
            </a:r>
            <a:r>
              <a:rPr lang="en-CA" baseline="0" dirty="0"/>
              <a:t> 5 possible values for x at time 1</a:t>
            </a:r>
          </a:p>
          <a:p>
            <a:endParaRPr lang="en-CA" baseline="0" dirty="0"/>
          </a:p>
          <a:p>
            <a:r>
              <a:rPr lang="en-CA" baseline="0" dirty="0"/>
              <a:t>Then we use the measurement equation asses the probability of the data given each of the proposed x values, that gives us the </a:t>
            </a:r>
            <a:r>
              <a:rPr lang="en-CA" baseline="0" dirty="0" err="1"/>
              <a:t>likelihoof</a:t>
            </a:r>
            <a:r>
              <a:rPr lang="en-CA" baseline="0" dirty="0"/>
              <a:t> of each of the proposed x, and here the ones that are closer to the observation are more </a:t>
            </a:r>
            <a:r>
              <a:rPr lang="en-CA" baseline="0" dirty="0" err="1"/>
              <a:t>propoable</a:t>
            </a:r>
            <a:r>
              <a:rPr lang="en-CA" baseline="0" dirty="0"/>
              <a:t>. And here darker pink, means more probable Based on that </a:t>
            </a:r>
            <a:r>
              <a:rPr lang="en-CA" baseline="0" dirty="0" err="1"/>
              <a:t>probabiliy</a:t>
            </a:r>
            <a:r>
              <a:rPr lang="en-CA" baseline="0" dirty="0"/>
              <a:t> we select with replacement 5 states, so that means some will </a:t>
            </a:r>
            <a:r>
              <a:rPr lang="en-CA" baseline="0" dirty="0" err="1"/>
              <a:t>liekly</a:t>
            </a:r>
            <a:r>
              <a:rPr lang="en-CA" baseline="0" dirty="0"/>
              <a:t> be </a:t>
            </a:r>
            <a:r>
              <a:rPr lang="en-CA" baseline="0" dirty="0" err="1"/>
              <a:t>slected</a:t>
            </a:r>
            <a:r>
              <a:rPr lang="en-CA" baseline="0" dirty="0"/>
              <a:t> more than once. </a:t>
            </a:r>
          </a:p>
          <a:p>
            <a:r>
              <a:rPr lang="en-CA" baseline="0" dirty="0"/>
              <a:t>And then we  we use again the process equation to simulate where the x at time 2 would be. </a:t>
            </a:r>
          </a:p>
          <a:p>
            <a:endParaRPr lang="en-CA" baseline="0" dirty="0"/>
          </a:p>
          <a:p>
            <a:r>
              <a:rPr lang="en-CA" baseline="0" dirty="0"/>
              <a:t>We see </a:t>
            </a:r>
            <a:r>
              <a:rPr lang="en-CA" baseline="0" dirty="0" err="1"/>
              <a:t>hre</a:t>
            </a:r>
            <a:r>
              <a:rPr lang="en-CA" baseline="0" dirty="0"/>
              <a:t> that two original </a:t>
            </a:r>
            <a:r>
              <a:rPr lang="en-CA" baseline="0" dirty="0" err="1"/>
              <a:t>prpoposed</a:t>
            </a:r>
            <a:r>
              <a:rPr lang="en-CA" baseline="0" dirty="0"/>
              <a:t> values having been </a:t>
            </a:r>
            <a:r>
              <a:rPr lang="en-CA" baseline="0" dirty="0" err="1"/>
              <a:t>droped</a:t>
            </a:r>
            <a:r>
              <a:rPr lang="en-CA" baseline="0" dirty="0"/>
              <a:t>. </a:t>
            </a:r>
          </a:p>
          <a:p>
            <a:endParaRPr lang="en-CA" baseline="0" dirty="0"/>
          </a:p>
          <a:p>
            <a:r>
              <a:rPr lang="en-CA" baseline="0" dirty="0"/>
              <a:t>Then again we use the measurement equation to assess </a:t>
            </a:r>
            <a:r>
              <a:rPr lang="en-CA" baseline="0" dirty="0" err="1"/>
              <a:t>hpw</a:t>
            </a:r>
            <a:r>
              <a:rPr lang="en-CA" baseline="0" dirty="0"/>
              <a:t> </a:t>
            </a:r>
            <a:r>
              <a:rPr lang="en-CA" baseline="0" dirty="0" err="1"/>
              <a:t>likelid</a:t>
            </a:r>
            <a:r>
              <a:rPr lang="en-CA" baseline="0" dirty="0"/>
              <a:t> each </a:t>
            </a:r>
            <a:r>
              <a:rPr lang="en-CA" baseline="0" dirty="0" err="1"/>
              <a:t>proopsed</a:t>
            </a:r>
            <a:r>
              <a:rPr lang="en-CA" baseline="0" dirty="0"/>
              <a:t> values are if we take into account the observation at the time. And again, in the </a:t>
            </a:r>
            <a:r>
              <a:rPr lang="en-CA" baseline="0" dirty="0" err="1"/>
              <a:t>omdele</a:t>
            </a:r>
            <a:r>
              <a:rPr lang="en-CA" baseline="0" dirty="0"/>
              <a:t> x values closer to the </a:t>
            </a:r>
            <a:r>
              <a:rPr lang="en-CA" baseline="0" dirty="0" err="1"/>
              <a:t>pbservtion</a:t>
            </a:r>
            <a:r>
              <a:rPr lang="en-CA" baseline="0" dirty="0"/>
              <a:t> are more likely (so in darker pink).</a:t>
            </a:r>
          </a:p>
          <a:p>
            <a:endParaRPr lang="en-CA" baseline="0" dirty="0"/>
          </a:p>
          <a:p>
            <a:endParaRPr lang="en-CA" baseline="0" dirty="0"/>
          </a:p>
          <a:p>
            <a:r>
              <a:rPr lang="en-CA" baseline="0" dirty="0"/>
              <a:t>COULD ADD 0, 1, 2 Could make </a:t>
            </a:r>
            <a:r>
              <a:rPr lang="en-CA" baseline="0" dirty="0" err="1"/>
              <a:t>slection</a:t>
            </a:r>
            <a:r>
              <a:rPr lang="en-CA" baseline="0" dirty="0"/>
              <a:t> of dots before process equation.</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79</a:t>
            </a:fld>
            <a:endParaRPr lang="en-CA"/>
          </a:p>
        </p:txBody>
      </p:sp>
    </p:spTree>
    <p:extLst>
      <p:ext uri="{BB962C8B-B14F-4D97-AF65-F5344CB8AC3E}">
        <p14:creationId xmlns:p14="http://schemas.microsoft.com/office/powerpoint/2010/main" val="7332509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many ways to tackle this, but one we think is particularly useful is using the hidden Markov model framework. Hidden Markov models (HMM)  are a type of hierarchical models specifically design to identify hidden states from time series data.</a:t>
            </a:r>
          </a:p>
          <a:p>
            <a:endParaRPr lang="en-US" dirty="0"/>
          </a:p>
          <a:p>
            <a:r>
              <a:rPr lang="en-US" dirty="0"/>
              <a:t>The idea is that you model 2 time series: one time series of observations and one of hidden states. The hidden state time series is assumed to be a Markov chain, where the where the state at time t only depends on the state at time t-1. And that make sense in most cases as whether a human or animal is running at time t is likely correlated to whether it was running at the previous time step. And the observation are conditionally independent of one another, and their dependence is on the state, but not on other observations. </a:t>
            </a:r>
          </a:p>
          <a:p>
            <a:endParaRPr lang="en-US" dirty="0"/>
          </a:p>
          <a:p>
            <a:r>
              <a:rPr lang="en-US" dirty="0"/>
              <a:t>The key here, they distribution is a function of the hidden you are in. </a:t>
            </a:r>
          </a:p>
          <a:p>
            <a:endParaRPr lang="en-US" dirty="0"/>
          </a:p>
          <a:p>
            <a:r>
              <a:rPr lang="en-US" dirty="0"/>
              <a:t>The key parameter to estimated are the switching probability and the parameters associated with the emission distribution.</a:t>
            </a:r>
          </a:p>
          <a:p>
            <a:endParaRPr lang="en-US" dirty="0"/>
          </a:p>
          <a:p>
            <a:endParaRPr lang="en-US" dirty="0"/>
          </a:p>
          <a:p>
            <a:r>
              <a:rPr lang="en-US" dirty="0"/>
              <a:t>#######</a:t>
            </a:r>
          </a:p>
          <a:p>
            <a:r>
              <a:rPr lang="en-US" dirty="0"/>
              <a:t>So one way to portray hidden </a:t>
            </a:r>
            <a:r>
              <a:rPr lang="en-US" dirty="0" err="1"/>
              <a:t>markov</a:t>
            </a:r>
            <a:r>
              <a:rPr lang="en-US" dirty="0"/>
              <a:t> models, is with this graph. </a:t>
            </a:r>
          </a:p>
          <a:p>
            <a:endParaRPr lang="en-US" dirty="0"/>
          </a:p>
          <a:p>
            <a:r>
              <a:rPr lang="en-US" dirty="0"/>
              <a:t>We have these hidden states, so here say whether the whale is foraging or resting. And these hidden </a:t>
            </a:r>
            <a:r>
              <a:rPr lang="en-US" dirty="0" err="1"/>
              <a:t>beavhours</a:t>
            </a:r>
            <a:r>
              <a:rPr lang="en-US" dirty="0"/>
              <a:t> affect the distribution of our observation (the distribution of our measures of movement). So remember the distribution I was </a:t>
            </a:r>
            <a:r>
              <a:rPr lang="en-US" dirty="0" err="1"/>
              <a:t>shoing</a:t>
            </a:r>
            <a:r>
              <a:rPr lang="en-US" dirty="0"/>
              <a:t> for the step and turning angle for the polar bear. </a:t>
            </a:r>
          </a:p>
          <a:p>
            <a:r>
              <a:rPr lang="en-US" dirty="0"/>
              <a:t>The key here is that we assumed the </a:t>
            </a:r>
            <a:r>
              <a:rPr lang="en-US" dirty="0" err="1"/>
              <a:t>behaviours</a:t>
            </a:r>
            <a:r>
              <a:rPr lang="en-US" dirty="0"/>
              <a:t> are autocorrelated in time, so if the whale was forging now, it’s more likely that it’s </a:t>
            </a:r>
            <a:r>
              <a:rPr lang="en-US" dirty="0" err="1"/>
              <a:t>forgiang</a:t>
            </a:r>
            <a:r>
              <a:rPr lang="en-US" dirty="0"/>
              <a:t> at next time step. And once you’ve accounted for that correlation, the observations are assumed to be independent of one another (no arrows between the </a:t>
            </a:r>
            <a:r>
              <a:rPr lang="en-US" dirty="0" err="1"/>
              <a:t>ys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80</a:t>
            </a:fld>
            <a:endParaRPr lang="en-US"/>
          </a:p>
        </p:txBody>
      </p:sp>
    </p:spTree>
    <p:extLst>
      <p:ext uri="{BB962C8B-B14F-4D97-AF65-F5344CB8AC3E}">
        <p14:creationId xmlns:p14="http://schemas.microsoft.com/office/powerpoint/2010/main" val="17624094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Demonstrate the simulations</a:t>
            </a:r>
          </a:p>
        </p:txBody>
      </p:sp>
      <p:sp>
        <p:nvSpPr>
          <p:cNvPr id="4" name="Slide Number Placeholder 3"/>
          <p:cNvSpPr>
            <a:spLocks noGrp="1"/>
          </p:cNvSpPr>
          <p:nvPr>
            <p:ph type="sldNum" sz="quarter" idx="10"/>
          </p:nvPr>
        </p:nvSpPr>
        <p:spPr/>
        <p:txBody>
          <a:bodyPr/>
          <a:lstStyle/>
          <a:p>
            <a:fld id="{466432A1-F985-6D46-B73E-3951034D4741}" type="slidenum">
              <a:rPr lang="en-CA" smtClean="0"/>
              <a:t>81</a:t>
            </a:fld>
            <a:endParaRPr lang="en-CA"/>
          </a:p>
        </p:txBody>
      </p:sp>
    </p:spTree>
    <p:extLst>
      <p:ext uri="{BB962C8B-B14F-4D97-AF65-F5344CB8AC3E}">
        <p14:creationId xmlns:p14="http://schemas.microsoft.com/office/powerpoint/2010/main" val="3240151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Demonstrate the simulations</a:t>
            </a:r>
          </a:p>
        </p:txBody>
      </p:sp>
      <p:sp>
        <p:nvSpPr>
          <p:cNvPr id="4" name="Slide Number Placeholder 3"/>
          <p:cNvSpPr>
            <a:spLocks noGrp="1"/>
          </p:cNvSpPr>
          <p:nvPr>
            <p:ph type="sldNum" sz="quarter" idx="10"/>
          </p:nvPr>
        </p:nvSpPr>
        <p:spPr/>
        <p:txBody>
          <a:bodyPr/>
          <a:lstStyle/>
          <a:p>
            <a:fld id="{466432A1-F985-6D46-B73E-3951034D4741}" type="slidenum">
              <a:rPr lang="en-CA" smtClean="0"/>
              <a:t>82</a:t>
            </a:fld>
            <a:endParaRPr lang="en-CA"/>
          </a:p>
        </p:txBody>
      </p:sp>
    </p:spTree>
    <p:extLst>
      <p:ext uri="{BB962C8B-B14F-4D97-AF65-F5344CB8AC3E}">
        <p14:creationId xmlns:p14="http://schemas.microsoft.com/office/powerpoint/2010/main" val="7078247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continue tis</a:t>
            </a:r>
            <a:r>
              <a:rPr lang="en-CA" baseline="0" dirty="0"/>
              <a:t> </a:t>
            </a:r>
            <a:r>
              <a:rPr lang="en-CA" baseline="0" dirty="0" err="1"/>
              <a:t>itterative</a:t>
            </a:r>
            <a:r>
              <a:rPr lang="en-CA" baseline="0" dirty="0"/>
              <a:t>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83</a:t>
            </a:fld>
            <a:endParaRPr lang="en-CA"/>
          </a:p>
        </p:txBody>
      </p:sp>
    </p:spTree>
    <p:extLst>
      <p:ext uri="{BB962C8B-B14F-4D97-AF65-F5344CB8AC3E}">
        <p14:creationId xmlns:p14="http://schemas.microsoft.com/office/powerpoint/2010/main" val="3656906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Demonstrate the simulations</a:t>
            </a:r>
          </a:p>
        </p:txBody>
      </p:sp>
      <p:sp>
        <p:nvSpPr>
          <p:cNvPr id="4" name="Slide Number Placeholder 3"/>
          <p:cNvSpPr>
            <a:spLocks noGrp="1"/>
          </p:cNvSpPr>
          <p:nvPr>
            <p:ph type="sldNum" sz="quarter" idx="10"/>
          </p:nvPr>
        </p:nvSpPr>
        <p:spPr/>
        <p:txBody>
          <a:bodyPr/>
          <a:lstStyle/>
          <a:p>
            <a:fld id="{466432A1-F985-6D46-B73E-3951034D4741}" type="slidenum">
              <a:rPr lang="en-CA" smtClean="0"/>
              <a:t>84</a:t>
            </a:fld>
            <a:endParaRPr lang="en-CA"/>
          </a:p>
        </p:txBody>
      </p:sp>
    </p:spTree>
    <p:extLst>
      <p:ext uri="{BB962C8B-B14F-4D97-AF65-F5344CB8AC3E}">
        <p14:creationId xmlns:p14="http://schemas.microsoft.com/office/powerpoint/2010/main" val="30096296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at the very end we can estimate the true state by taking the weight</a:t>
            </a:r>
            <a:r>
              <a:rPr lang="en-CA" baseline="0" dirty="0"/>
              <a:t> average of the values. So those value at a give time step that are more likely give the </a:t>
            </a:r>
            <a:r>
              <a:rPr lang="en-CA" baseline="0" dirty="0" err="1"/>
              <a:t>measurmenet</a:t>
            </a:r>
            <a:r>
              <a:rPr lang="en-CA" baseline="0" dirty="0"/>
              <a:t> equation, are weighted higher when taking the average.</a:t>
            </a:r>
          </a:p>
          <a:p>
            <a:endParaRPr lang="en-CA" baseline="0" dirty="0"/>
          </a:p>
          <a:p>
            <a:r>
              <a:rPr lang="en-CA" baseline="0" dirty="0"/>
              <a:t>This is a completely artificial </a:t>
            </a:r>
            <a:r>
              <a:rPr lang="en-CA" baseline="0" dirty="0" err="1"/>
              <a:t>examplem</a:t>
            </a:r>
            <a:r>
              <a:rPr lang="en-CA" baseline="0" dirty="0"/>
              <a:t> but red line here represent what could that estimate track. Based on the </a:t>
            </a:r>
            <a:r>
              <a:rPr lang="en-CA" baseline="0" dirty="0" err="1"/>
              <a:t>simlutae</a:t>
            </a:r>
            <a:r>
              <a:rPr lang="en-CA" baseline="0" dirty="0"/>
              <a:t> and weighted values.</a:t>
            </a:r>
          </a:p>
        </p:txBody>
      </p:sp>
      <p:sp>
        <p:nvSpPr>
          <p:cNvPr id="4" name="Slide Number Placeholder 3"/>
          <p:cNvSpPr>
            <a:spLocks noGrp="1"/>
          </p:cNvSpPr>
          <p:nvPr>
            <p:ph type="sldNum" sz="quarter" idx="10"/>
          </p:nvPr>
        </p:nvSpPr>
        <p:spPr/>
        <p:txBody>
          <a:bodyPr/>
          <a:lstStyle/>
          <a:p>
            <a:fld id="{466432A1-F985-6D46-B73E-3951034D4741}" type="slidenum">
              <a:rPr lang="en-CA" smtClean="0"/>
              <a:t>85</a:t>
            </a:fld>
            <a:endParaRPr lang="en-CA"/>
          </a:p>
        </p:txBody>
      </p:sp>
    </p:spTree>
    <p:extLst>
      <p:ext uri="{BB962C8B-B14F-4D97-AF65-F5344CB8AC3E}">
        <p14:creationId xmlns:p14="http://schemas.microsoft.com/office/powerpoint/2010/main" val="223989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8</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9</a:t>
            </a:fld>
            <a:endParaRPr lang="en-CA"/>
          </a:p>
        </p:txBody>
      </p:sp>
    </p:spTree>
    <p:extLst>
      <p:ext uri="{BB962C8B-B14F-4D97-AF65-F5344CB8AC3E}">
        <p14:creationId xmlns:p14="http://schemas.microsoft.com/office/powerpoint/2010/main" val="3543625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8FE4-326E-A448-8666-8D0EF0EEDA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1D2BAF-2B63-B843-912A-59E0B18C8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BF8FA-1991-B740-A5EA-92537CB26C2B}"/>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5" name="Footer Placeholder 4">
            <a:extLst>
              <a:ext uri="{FF2B5EF4-FFF2-40B4-BE49-F238E27FC236}">
                <a16:creationId xmlns:a16="http://schemas.microsoft.com/office/drawing/2014/main" id="{327BBD31-0F88-5A48-925B-40A246A7F2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FD65-7E4F-0C4F-B767-784D362FFB59}"/>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403024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DA7E-7019-7947-BEEC-784AB59729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7FE15-1C64-224C-9460-13FC6C75B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60F5A-89E6-6A42-99A3-EB47D4C42579}"/>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5" name="Footer Placeholder 4">
            <a:extLst>
              <a:ext uri="{FF2B5EF4-FFF2-40B4-BE49-F238E27FC236}">
                <a16:creationId xmlns:a16="http://schemas.microsoft.com/office/drawing/2014/main" id="{703890B8-822A-7449-8552-3D123A530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EC807-F61E-4A43-9CC1-B806AA768E5F}"/>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3716744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5476AB-6F79-684C-832C-D94A31BDC1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FB7-2023-A549-AB2E-850C3E8232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C9BB1-89AC-B24F-9498-582A9DC4A11F}"/>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5" name="Footer Placeholder 4">
            <a:extLst>
              <a:ext uri="{FF2B5EF4-FFF2-40B4-BE49-F238E27FC236}">
                <a16:creationId xmlns:a16="http://schemas.microsoft.com/office/drawing/2014/main" id="{12131F60-6C2F-0C4F-AFF0-107ADD26F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7138C-A6C9-D143-8A15-3B59F6FED854}"/>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1324168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4" y="273352"/>
            <a:ext cx="10971684" cy="1145009"/>
          </a:xfrm>
          <a:prstGeom prst="rect">
            <a:avLst/>
          </a:prstGeom>
        </p:spPr>
        <p:txBody>
          <a:bodyPr lIns="0" tIns="0" rIns="0" bIns="0" anchor="ctr"/>
          <a:lstStyle>
            <a:lvl1pPr algn="ctr">
              <a:defRPr sz="3992"/>
            </a:lvl1pPr>
          </a:lstStyle>
          <a:p>
            <a:pPr algn="ctr"/>
            <a:endParaRPr dirty="0"/>
          </a:p>
        </p:txBody>
      </p:sp>
      <p:sp>
        <p:nvSpPr>
          <p:cNvPr id="8" name="PlaceHolder 2"/>
          <p:cNvSpPr>
            <a:spLocks noGrp="1"/>
          </p:cNvSpPr>
          <p:nvPr>
            <p:ph type="body"/>
          </p:nvPr>
        </p:nvSpPr>
        <p:spPr>
          <a:xfrm>
            <a:off x="609564" y="1604841"/>
            <a:ext cx="10971684" cy="3977812"/>
          </a:xfrm>
          <a:prstGeom prst="rect">
            <a:avLst/>
          </a:prstGeom>
        </p:spPr>
        <p:txBody>
          <a:bodyPr lIns="0" tIns="0" rIns="0" bIns="0"/>
          <a:lstStyle>
            <a:lvl1pPr>
              <a:defRPr sz="2903">
                <a:latin typeface="+mj-lt"/>
              </a:defRPr>
            </a:lvl1pPr>
          </a:lstStyle>
          <a:p>
            <a:endParaRPr dirty="0"/>
          </a:p>
        </p:txBody>
      </p:sp>
    </p:spTree>
    <p:extLst>
      <p:ext uri="{BB962C8B-B14F-4D97-AF65-F5344CB8AC3E}">
        <p14:creationId xmlns:p14="http://schemas.microsoft.com/office/powerpoint/2010/main" val="327287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EEF8-6732-9B4F-AE92-548F7D943562}"/>
              </a:ext>
            </a:extLst>
          </p:cNvPr>
          <p:cNvSpPr>
            <a:spLocks noGrp="1"/>
          </p:cNvSpPr>
          <p:nvPr>
            <p:ph type="title"/>
          </p:nvPr>
        </p:nvSpPr>
        <p:spPr>
          <a:xfrm>
            <a:off x="838200" y="12424"/>
            <a:ext cx="10515600" cy="1325563"/>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997E8660-8261-B04A-953B-AB1B1CD4D1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45FC4-DB31-874A-8CE9-AE660C44E900}"/>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5" name="Footer Placeholder 4">
            <a:extLst>
              <a:ext uri="{FF2B5EF4-FFF2-40B4-BE49-F238E27FC236}">
                <a16:creationId xmlns:a16="http://schemas.microsoft.com/office/drawing/2014/main" id="{6B8F7405-C4CE-7745-B335-0BE91E705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4FB72-8671-BD46-BF84-8CAE3B09E711}"/>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23792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E914-0516-CB4F-9005-8273E2BFC3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0D5B57-984E-E049-828D-0C0AE1CB9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8F34F8-D8C0-7145-971C-598855476DF5}"/>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5" name="Footer Placeholder 4">
            <a:extLst>
              <a:ext uri="{FF2B5EF4-FFF2-40B4-BE49-F238E27FC236}">
                <a16:creationId xmlns:a16="http://schemas.microsoft.com/office/drawing/2014/main" id="{0300BD06-5C22-8B4B-9D75-5C8E24ABB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E9593-5A37-1D45-AA3D-550DD48E0462}"/>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214630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1C33-D1CA-4A43-85EB-A0CEE65F5A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BBCF9D-382F-3E47-B93F-F6CF674058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FF557F-A48A-CE48-83A3-080BB7A841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97DA96-5FA2-3948-A2F9-BC41F39474F8}"/>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6" name="Footer Placeholder 5">
            <a:extLst>
              <a:ext uri="{FF2B5EF4-FFF2-40B4-BE49-F238E27FC236}">
                <a16:creationId xmlns:a16="http://schemas.microsoft.com/office/drawing/2014/main" id="{4FE46746-6367-D143-84ED-7D7193947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652A2-3BE5-1A4C-9349-3741E68E8F2D}"/>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4245413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E708-103D-7A42-BC82-DD6988DED2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71DCA5-82FC-EA4C-96CC-0581FCAD0A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F94BCB-7BCA-F04E-AC7C-0A9664523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03544C-58BA-5341-A679-2F4105C80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1AB33E-5F43-2246-A751-B2B0E8F06C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87C1C6-D297-9744-A69C-14268320B011}"/>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8" name="Footer Placeholder 7">
            <a:extLst>
              <a:ext uri="{FF2B5EF4-FFF2-40B4-BE49-F238E27FC236}">
                <a16:creationId xmlns:a16="http://schemas.microsoft.com/office/drawing/2014/main" id="{4B750F23-ECD3-CC4C-89C0-42AD2C08AA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BDBDC8-65DE-D04C-803A-70537D20BA53}"/>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3482336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20B6-D79B-9F44-B9AF-6D421840F0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617129-73CB-2947-A137-39ACF290C7F1}"/>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4" name="Footer Placeholder 3">
            <a:extLst>
              <a:ext uri="{FF2B5EF4-FFF2-40B4-BE49-F238E27FC236}">
                <a16:creationId xmlns:a16="http://schemas.microsoft.com/office/drawing/2014/main" id="{37B2AF6F-4E00-984E-86FE-57CEBC21C5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DEEA89-6002-A74C-8489-DF14573684C5}"/>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3524034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FFF00-10EF-4F43-8311-520FE6A01818}"/>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3" name="Footer Placeholder 2">
            <a:extLst>
              <a:ext uri="{FF2B5EF4-FFF2-40B4-BE49-F238E27FC236}">
                <a16:creationId xmlns:a16="http://schemas.microsoft.com/office/drawing/2014/main" id="{6E4948BB-B2C3-294C-BD45-CB02F70351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50FF4F-099F-5B48-9974-0CE37069B5C0}"/>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2773342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C49F-A030-224D-AC51-EB3BC1088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8FE59A-DCE9-8E4A-A24B-51E090D3A3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0BCBD9-BF26-D948-B6FC-9B23F498F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977E3-739C-264F-BA6B-2BED7CFA4134}"/>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6" name="Footer Placeholder 5">
            <a:extLst>
              <a:ext uri="{FF2B5EF4-FFF2-40B4-BE49-F238E27FC236}">
                <a16:creationId xmlns:a16="http://schemas.microsoft.com/office/drawing/2014/main" id="{95774824-D4A0-FB41-9F26-293D15337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B8993C-8023-DD4A-A16A-8295E9C69423}"/>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4096562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79A9-58E5-4E45-B560-82A9E09E5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2E6092-500C-724D-8954-B532D0710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DDE664-C9E0-B645-A2DF-81E546E5D0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58C98-A106-5341-B367-F6DD60191E1E}"/>
              </a:ext>
            </a:extLst>
          </p:cNvPr>
          <p:cNvSpPr>
            <a:spLocks noGrp="1"/>
          </p:cNvSpPr>
          <p:nvPr>
            <p:ph type="dt" sz="half" idx="10"/>
          </p:nvPr>
        </p:nvSpPr>
        <p:spPr/>
        <p:txBody>
          <a:bodyPr/>
          <a:lstStyle/>
          <a:p>
            <a:fld id="{B1B073DD-4ECF-2842-905C-79010FD1DB3F}" type="datetimeFigureOut">
              <a:rPr lang="en-US" smtClean="0"/>
              <a:t>8/22/24</a:t>
            </a:fld>
            <a:endParaRPr lang="en-US"/>
          </a:p>
        </p:txBody>
      </p:sp>
      <p:sp>
        <p:nvSpPr>
          <p:cNvPr id="6" name="Footer Placeholder 5">
            <a:extLst>
              <a:ext uri="{FF2B5EF4-FFF2-40B4-BE49-F238E27FC236}">
                <a16:creationId xmlns:a16="http://schemas.microsoft.com/office/drawing/2014/main" id="{BCD631E0-093D-B944-A012-BBF91E8EB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20A36-B706-1840-BF51-186DE3671B7A}"/>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1634401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E62065-0AE3-864C-8CAE-6455D37F7E2F}"/>
              </a:ext>
            </a:extLst>
          </p:cNvPr>
          <p:cNvSpPr>
            <a:spLocks noGrp="1"/>
          </p:cNvSpPr>
          <p:nvPr>
            <p:ph type="title"/>
          </p:nvPr>
        </p:nvSpPr>
        <p:spPr>
          <a:xfrm>
            <a:off x="838200" y="124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7A7E1-9262-3842-B5D7-0CFDCCA01268}"/>
              </a:ext>
            </a:extLst>
          </p:cNvPr>
          <p:cNvSpPr>
            <a:spLocks noGrp="1"/>
          </p:cNvSpPr>
          <p:nvPr>
            <p:ph type="body" idx="1"/>
          </p:nvPr>
        </p:nvSpPr>
        <p:spPr>
          <a:xfrm>
            <a:off x="838200" y="181256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4AA17-9637-D249-AAD4-0D80D6FE7E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B073DD-4ECF-2842-905C-79010FD1DB3F}" type="datetimeFigureOut">
              <a:rPr lang="en-US" smtClean="0"/>
              <a:t>8/22/24</a:t>
            </a:fld>
            <a:endParaRPr lang="en-US"/>
          </a:p>
        </p:txBody>
      </p:sp>
      <p:sp>
        <p:nvSpPr>
          <p:cNvPr id="5" name="Footer Placeholder 4">
            <a:extLst>
              <a:ext uri="{FF2B5EF4-FFF2-40B4-BE49-F238E27FC236}">
                <a16:creationId xmlns:a16="http://schemas.microsoft.com/office/drawing/2014/main" id="{BE277047-F5FD-CB45-A560-38051C819B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14C734-1DA3-BE4F-AA60-8FECC4E4F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7DC287-E236-834C-829B-E1855CFFBA28}" type="slidenum">
              <a:rPr lang="en-US" smtClean="0"/>
              <a:t>‹#›</a:t>
            </a:fld>
            <a:endParaRPr lang="en-US"/>
          </a:p>
        </p:txBody>
      </p:sp>
    </p:spTree>
    <p:extLst>
      <p:ext uri="{BB962C8B-B14F-4D97-AF65-F5344CB8AC3E}">
        <p14:creationId xmlns:p14="http://schemas.microsoft.com/office/powerpoint/2010/main" val="3236679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ru.wikisource.org/wiki/%D0%A4%D0%B0%D0%B9%D0%BB:Emoji_u1f44d.sv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3.xml"/><Relationship Id="rId7" Type="http://schemas.openxmlformats.org/officeDocument/2006/relationships/image" Target="../media/image32.jpg"/><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6.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5.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47.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9.pn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jpg"/><Relationship Id="rId10" Type="http://schemas.openxmlformats.org/officeDocument/2006/relationships/image" Target="../media/image78.png"/><Relationship Id="rId4" Type="http://schemas.openxmlformats.org/officeDocument/2006/relationships/image" Target="../media/image72.jpeg"/><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2.jpeg"/><Relationship Id="rId3"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 Id="rId11" Type="http://schemas.microsoft.com/office/2007/relationships/hdphoto" Target="../media/hdphoto1.wdp"/><Relationship Id="rId15" Type="http://schemas.openxmlformats.org/officeDocument/2006/relationships/image" Target="../media/image81.png"/><Relationship Id="rId10" Type="http://schemas.openxmlformats.org/officeDocument/2006/relationships/image" Target="../media/image79.png"/><Relationship Id="rId4" Type="http://schemas.openxmlformats.org/officeDocument/2006/relationships/image" Target="../media/image76.svg"/><Relationship Id="rId9" Type="http://schemas.openxmlformats.org/officeDocument/2006/relationships/image" Target="../media/image770.png"/><Relationship Id="rId14" Type="http://schemas.openxmlformats.org/officeDocument/2006/relationships/image" Target="../media/image7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810.png"/><Relationship Id="rId13" Type="http://schemas.microsoft.com/office/2007/relationships/hdphoto" Target="../media/hdphoto1.wdp"/><Relationship Id="rId3"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73.jpg"/><Relationship Id="rId5" Type="http://schemas.openxmlformats.org/officeDocument/2006/relationships/image" Target="../media/image74.png"/><Relationship Id="rId15" Type="http://schemas.openxmlformats.org/officeDocument/2006/relationships/image" Target="../media/image81.png"/><Relationship Id="rId10" Type="http://schemas.openxmlformats.org/officeDocument/2006/relationships/image" Target="../media/image72.jpeg"/><Relationship Id="rId4" Type="http://schemas.openxmlformats.org/officeDocument/2006/relationships/image" Target="../media/image76.svg"/><Relationship Id="rId9" Type="http://schemas.openxmlformats.org/officeDocument/2006/relationships/image" Target="../media/image82.png"/><Relationship Id="rId14"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3.png"/><Relationship Id="rId7"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3.jpg"/><Relationship Id="rId11" Type="http://schemas.openxmlformats.org/officeDocument/2006/relationships/image" Target="../media/image85.png"/><Relationship Id="rId5" Type="http://schemas.openxmlformats.org/officeDocument/2006/relationships/image" Target="../media/image72.jpeg"/><Relationship Id="rId10" Type="http://schemas.openxmlformats.org/officeDocument/2006/relationships/image" Target="../media/image81.png"/><Relationship Id="rId4" Type="http://schemas.openxmlformats.org/officeDocument/2006/relationships/image" Target="../media/image84.png"/><Relationship Id="rId9" Type="http://schemas.openxmlformats.org/officeDocument/2006/relationships/image" Target="../media/image8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88.emf"/><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88.emf"/><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91.png"/><Relationship Id="rId9" Type="http://schemas.openxmlformats.org/officeDocument/2006/relationships/image" Target="../media/image139.png"/></Relationships>
</file>

<file path=ppt/slides/_rels/slide5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wmf"/><Relationship Id="rId7" Type="http://schemas.microsoft.com/office/2007/relationships/hdphoto" Target="../media/hdphoto3.wdp"/><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95.wmf"/><Relationship Id="rId10" Type="http://schemas.openxmlformats.org/officeDocument/2006/relationships/image" Target="../media/image99.JPG"/><Relationship Id="rId4" Type="http://schemas.openxmlformats.org/officeDocument/2006/relationships/image" Target="../media/image94.wmf"/><Relationship Id="rId9" Type="http://schemas.openxmlformats.org/officeDocument/2006/relationships/image" Target="../media/image98.wmf"/></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1.png"/><Relationship Id="rId7"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94.wmf"/><Relationship Id="rId5" Type="http://schemas.openxmlformats.org/officeDocument/2006/relationships/image" Target="../media/image99.JPG"/><Relationship Id="rId10" Type="http://schemas.openxmlformats.org/officeDocument/2006/relationships/image" Target="../media/image100.png"/><Relationship Id="rId4" Type="http://schemas.openxmlformats.org/officeDocument/2006/relationships/image" Target="../media/image102.png"/><Relationship Id="rId9" Type="http://schemas.openxmlformats.org/officeDocument/2006/relationships/image" Target="../media/image95.wmf"/></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100.png"/><Relationship Id="rId4" Type="http://schemas.openxmlformats.org/officeDocument/2006/relationships/image" Target="../media/image99.JPG"/></Relationships>
</file>

<file path=ppt/slides/_rels/slide5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JPG"/></Relationships>
</file>

<file path=ppt/slides/_rels/slide57.xml.rels><?xml version="1.0" encoding="UTF-8" standalone="yes"?>
<Relationships xmlns="http://schemas.openxmlformats.org/package/2006/relationships"><Relationship Id="rId8" Type="http://schemas.openxmlformats.org/officeDocument/2006/relationships/image" Target="../media/image105.JPG"/><Relationship Id="rId13" Type="http://schemas.openxmlformats.org/officeDocument/2006/relationships/image" Target="../media/image113.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10.png"/><Relationship Id="rId5" Type="http://schemas.openxmlformats.org/officeDocument/2006/relationships/image" Target="../media/image1070.png"/><Relationship Id="rId15" Type="http://schemas.openxmlformats.org/officeDocument/2006/relationships/image" Target="../media/image106.png"/><Relationship Id="rId10" Type="http://schemas.openxmlformats.org/officeDocument/2006/relationships/image" Target="../media/image1100.png"/><Relationship Id="rId4" Type="http://schemas.openxmlformats.org/officeDocument/2006/relationships/image" Target="../media/image111.png"/><Relationship Id="rId14" Type="http://schemas.openxmlformats.org/officeDocument/2006/relationships/image" Target="../media/image114.png"/></Relationships>
</file>

<file path=ppt/slides/_rels/slide58.xml.rels><?xml version="1.0" encoding="UTF-8" standalone="yes"?>
<Relationships xmlns="http://schemas.openxmlformats.org/package/2006/relationships"><Relationship Id="rId8" Type="http://schemas.openxmlformats.org/officeDocument/2006/relationships/image" Target="../media/image105.JPG"/><Relationship Id="rId13" Type="http://schemas.openxmlformats.org/officeDocument/2006/relationships/image" Target="../media/image113.png"/><Relationship Id="rId18" Type="http://schemas.openxmlformats.org/officeDocument/2006/relationships/image" Target="../media/image123.png"/><Relationship Id="rId3" Type="http://schemas.openxmlformats.org/officeDocument/2006/relationships/image" Target="../media/image105.png"/><Relationship Id="rId21" Type="http://schemas.openxmlformats.org/officeDocument/2006/relationships/image" Target="../media/image126.png"/><Relationship Id="rId7" Type="http://schemas.openxmlformats.org/officeDocument/2006/relationships/image" Target="../media/image109.png"/><Relationship Id="rId12" Type="http://schemas.openxmlformats.org/officeDocument/2006/relationships/image" Target="../media/image112.png"/><Relationship Id="rId17" Type="http://schemas.openxmlformats.org/officeDocument/2006/relationships/image" Target="../media/image122.png"/><Relationship Id="rId2" Type="http://schemas.openxmlformats.org/officeDocument/2006/relationships/notesSlide" Target="../notesSlides/notesSlide5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10.png"/><Relationship Id="rId5" Type="http://schemas.openxmlformats.org/officeDocument/2006/relationships/image" Target="../media/image1070.png"/><Relationship Id="rId15" Type="http://schemas.openxmlformats.org/officeDocument/2006/relationships/image" Target="../media/image120.png"/><Relationship Id="rId10" Type="http://schemas.openxmlformats.org/officeDocument/2006/relationships/image" Target="../media/image1100.png"/><Relationship Id="rId19" Type="http://schemas.openxmlformats.org/officeDocument/2006/relationships/image" Target="../media/image124.png"/><Relationship Id="rId4" Type="http://schemas.openxmlformats.org/officeDocument/2006/relationships/image" Target="../media/image111.png"/><Relationship Id="rId14" Type="http://schemas.openxmlformats.org/officeDocument/2006/relationships/image" Target="../media/image114.png"/><Relationship Id="rId22" Type="http://schemas.openxmlformats.org/officeDocument/2006/relationships/image" Target="../media/image106.png"/></Relationships>
</file>

<file path=ppt/slides/_rels/slide59.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110.png"/><Relationship Id="rId7"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06.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119.png"/><Relationship Id="rId7" Type="http://schemas.openxmlformats.org/officeDocument/2006/relationships/image" Target="../media/image106.png"/><Relationship Id="rId2"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0.svg"/></Relationships>
</file>

<file path=ppt/slides/_rels/slide61.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119.png"/><Relationship Id="rId7" Type="http://schemas.openxmlformats.org/officeDocument/2006/relationships/image" Target="../media/image106.png"/><Relationship Id="rId2"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0.svg"/><Relationship Id="rId9" Type="http://schemas.openxmlformats.org/officeDocument/2006/relationships/image" Target="../media/image129.png"/></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105.JP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1.png"/><Relationship Id="rId7" Type="http://schemas.openxmlformats.org/officeDocument/2006/relationships/image" Target="../media/image141.jpe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image" Target="../media/image133.png"/><Relationship Id="rId10" Type="http://schemas.openxmlformats.org/officeDocument/2006/relationships/image" Target="../media/image143.png"/><Relationship Id="rId4" Type="http://schemas.openxmlformats.org/officeDocument/2006/relationships/image" Target="../media/image132.jpeg"/><Relationship Id="rId9" Type="http://schemas.openxmlformats.org/officeDocument/2006/relationships/image" Target="../media/image148.png"/></Relationships>
</file>

<file path=ppt/slides/_rels/slide6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144.jpeg"/><Relationship Id="rId21" Type="http://schemas.openxmlformats.org/officeDocument/2006/relationships/image" Target="../media/image163.pn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notesSlide" Target="../notesSlides/notesSlide63.xml"/><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47.jpeg"/><Relationship Id="rId11" Type="http://schemas.openxmlformats.org/officeDocument/2006/relationships/image" Target="../media/image153.png"/><Relationship Id="rId5" Type="http://schemas.openxmlformats.org/officeDocument/2006/relationships/image" Target="../media/image146.jpeg"/><Relationship Id="rId15" Type="http://schemas.openxmlformats.org/officeDocument/2006/relationships/image" Target="../media/image157.png"/><Relationship Id="rId10" Type="http://schemas.openxmlformats.org/officeDocument/2006/relationships/image" Target="../media/image152.png"/><Relationship Id="rId19" Type="http://schemas.openxmlformats.org/officeDocument/2006/relationships/image" Target="../media/image161.tiff"/><Relationship Id="rId4" Type="http://schemas.openxmlformats.org/officeDocument/2006/relationships/image" Target="../media/image145.png"/><Relationship Id="rId9" Type="http://schemas.openxmlformats.org/officeDocument/2006/relationships/image" Target="../media/image151.png"/><Relationship Id="rId14" Type="http://schemas.openxmlformats.org/officeDocument/2006/relationships/image" Target="../media/image156.png"/><Relationship Id="rId22" Type="http://schemas.openxmlformats.org/officeDocument/2006/relationships/image" Target="../media/image164.png"/></Relationships>
</file>

<file path=ppt/slides/_rels/slide66.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6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6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notesSlide" Target="../notesSlides/notesSlide70.xml"/><Relationship Id="rId7" Type="http://schemas.openxmlformats.org/officeDocument/2006/relationships/image" Target="../media/image17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5.JPG"/><Relationship Id="rId13" Type="http://schemas.openxmlformats.org/officeDocument/2006/relationships/image" Target="../media/image113.png"/><Relationship Id="rId18" Type="http://schemas.openxmlformats.org/officeDocument/2006/relationships/image" Target="../media/image128.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2.png"/><Relationship Id="rId17" Type="http://schemas.openxmlformats.org/officeDocument/2006/relationships/image" Target="../media/image127.png"/><Relationship Id="rId2" Type="http://schemas.openxmlformats.org/officeDocument/2006/relationships/notesSlide" Target="../notesSlides/notesSlide72.xml"/><Relationship Id="rId16" Type="http://schemas.openxmlformats.org/officeDocument/2006/relationships/image" Target="../media/image120.svg"/><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10.png"/><Relationship Id="rId5" Type="http://schemas.openxmlformats.org/officeDocument/2006/relationships/image" Target="../media/image1070.png"/><Relationship Id="rId15" Type="http://schemas.openxmlformats.org/officeDocument/2006/relationships/image" Target="../media/image119.png"/><Relationship Id="rId10" Type="http://schemas.openxmlformats.org/officeDocument/2006/relationships/image" Target="../media/image1100.png"/><Relationship Id="rId19" Type="http://schemas.openxmlformats.org/officeDocument/2006/relationships/image" Target="../media/image106.png"/><Relationship Id="rId4" Type="http://schemas.openxmlformats.org/officeDocument/2006/relationships/image" Target="../media/image111.png"/><Relationship Id="rId14" Type="http://schemas.openxmlformats.org/officeDocument/2006/relationships/image" Target="../media/image114.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05.JPG"/><Relationship Id="rId7" Type="http://schemas.openxmlformats.org/officeDocument/2006/relationships/image" Target="../media/image127.png"/><Relationship Id="rId2"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83.png"/><Relationship Id="rId4" Type="http://schemas.openxmlformats.org/officeDocument/2006/relationships/image" Target="../media/image118.png"/><Relationship Id="rId9" Type="http://schemas.openxmlformats.org/officeDocument/2006/relationships/image" Target="../media/image1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State-space models for animal movement</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grpSp>
        <p:nvGrpSpPr>
          <p:cNvPr id="40" name="Group 39"/>
          <p:cNvGrpSpPr>
            <a:grpSpLocks noChangeAspect="1"/>
          </p:cNvGrpSpPr>
          <p:nvPr/>
        </p:nvGrpSpPr>
        <p:grpSpPr>
          <a:xfrm>
            <a:off x="6861883" y="2244510"/>
            <a:ext cx="1878006" cy="532260"/>
            <a:chOff x="612939" y="1921660"/>
            <a:chExt cx="2934387" cy="831657"/>
          </a:xfrm>
        </p:grpSpPr>
        <p:sp>
          <p:nvSpPr>
            <p:cNvPr id="41" name="Rounded Rectangle 40"/>
            <p:cNvSpPr/>
            <p:nvPr/>
          </p:nvSpPr>
          <p:spPr>
            <a:xfrm>
              <a:off x="612939" y="1921660"/>
              <a:ext cx="2934387" cy="831657"/>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2" name="Picture 41"/>
            <p:cNvPicPr>
              <a:picLocks noChangeAspect="1"/>
            </p:cNvPicPr>
            <p:nvPr/>
          </p:nvPicPr>
          <p:blipFill>
            <a:blip r:embed="rId3"/>
            <a:stretch>
              <a:fillRect/>
            </a:stretch>
          </p:blipFill>
          <p:spPr>
            <a:xfrm>
              <a:off x="660071" y="2008115"/>
              <a:ext cx="2731516" cy="685292"/>
            </a:xfrm>
            <a:prstGeom prst="rect">
              <a:avLst/>
            </a:prstGeom>
          </p:spPr>
        </p:pic>
      </p:grpSp>
      <p:grpSp>
        <p:nvGrpSpPr>
          <p:cNvPr id="43" name="Group 42"/>
          <p:cNvGrpSpPr>
            <a:grpSpLocks noChangeAspect="1"/>
          </p:cNvGrpSpPr>
          <p:nvPr/>
        </p:nvGrpSpPr>
        <p:grpSpPr>
          <a:xfrm>
            <a:off x="6931775" y="4620060"/>
            <a:ext cx="1878006" cy="851253"/>
            <a:chOff x="4148018" y="1581581"/>
            <a:chExt cx="2934387" cy="1330084"/>
          </a:xfrm>
        </p:grpSpPr>
        <p:sp>
          <p:nvSpPr>
            <p:cNvPr id="44" name="Rounded Rectangle 43"/>
            <p:cNvSpPr/>
            <p:nvPr/>
          </p:nvSpPr>
          <p:spPr>
            <a:xfrm>
              <a:off x="4148018" y="1581581"/>
              <a:ext cx="2934387" cy="1330084"/>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5" name="Picture 44"/>
            <p:cNvPicPr>
              <a:picLocks noChangeAspect="1"/>
            </p:cNvPicPr>
            <p:nvPr/>
          </p:nvPicPr>
          <p:blipFill rotWithShape="1">
            <a:blip r:embed="rId4"/>
            <a:srcRect l="2549" t="5917" r="50" b="5835"/>
            <a:stretch/>
          </p:blipFill>
          <p:spPr>
            <a:xfrm>
              <a:off x="4276800" y="1706400"/>
              <a:ext cx="2696400" cy="1094400"/>
            </a:xfrm>
            <a:prstGeom prst="rect">
              <a:avLst/>
            </a:prstGeom>
          </p:spPr>
        </p:pic>
      </p:grpSp>
      <p:grpSp>
        <p:nvGrpSpPr>
          <p:cNvPr id="46" name="Group 45"/>
          <p:cNvGrpSpPr>
            <a:grpSpLocks noChangeAspect="1"/>
          </p:cNvGrpSpPr>
          <p:nvPr/>
        </p:nvGrpSpPr>
        <p:grpSpPr>
          <a:xfrm>
            <a:off x="6159147" y="3218406"/>
            <a:ext cx="3318002" cy="941123"/>
            <a:chOff x="1722424" y="4948424"/>
            <a:chExt cx="5184382" cy="1470505"/>
          </a:xfrm>
        </p:grpSpPr>
        <p:sp>
          <p:nvSpPr>
            <p:cNvPr id="47" name="Rounded Rectangle 46"/>
            <p:cNvSpPr/>
            <p:nvPr/>
          </p:nvSpPr>
          <p:spPr>
            <a:xfrm>
              <a:off x="1722424" y="4948424"/>
              <a:ext cx="5184382" cy="1470505"/>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8" name="Picture 47"/>
            <p:cNvPicPr>
              <a:picLocks noChangeAspect="1"/>
            </p:cNvPicPr>
            <p:nvPr/>
          </p:nvPicPr>
          <p:blipFill rotWithShape="1">
            <a:blip r:embed="rId5"/>
            <a:srcRect l="1282" t="8182" r="1251" b="12390"/>
            <a:stretch/>
          </p:blipFill>
          <p:spPr>
            <a:xfrm>
              <a:off x="1836001" y="5054401"/>
              <a:ext cx="4939688" cy="1236508"/>
            </a:xfrm>
            <a:prstGeom prst="rect">
              <a:avLst/>
            </a:prstGeom>
          </p:spPr>
        </p:pic>
      </p:grpSp>
      <p:sp>
        <p:nvSpPr>
          <p:cNvPr id="23" name="TextBox 22">
            <a:extLst>
              <a:ext uri="{FF2B5EF4-FFF2-40B4-BE49-F238E27FC236}">
                <a16:creationId xmlns:a16="http://schemas.microsoft.com/office/drawing/2014/main" id="{B50759CE-0DB3-89FB-21BB-E49CCC8EA4D5}"/>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24" name="TextBox 23">
            <a:extLst>
              <a:ext uri="{FF2B5EF4-FFF2-40B4-BE49-F238E27FC236}">
                <a16:creationId xmlns:a16="http://schemas.microsoft.com/office/drawing/2014/main" id="{1F87ED9A-3670-6B4C-EA49-AE6CF8E9FD7A}"/>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25" name="Rounded Rectangle 24">
            <a:extLst>
              <a:ext uri="{FF2B5EF4-FFF2-40B4-BE49-F238E27FC236}">
                <a16:creationId xmlns:a16="http://schemas.microsoft.com/office/drawing/2014/main" id="{587E96EC-E018-C07D-C727-3F35138E52A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BC8724F2-1AF1-AE3B-5239-CFBE440E3CFC}"/>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30" name="Rounded Rectangle 29">
            <a:extLst>
              <a:ext uri="{FF2B5EF4-FFF2-40B4-BE49-F238E27FC236}">
                <a16:creationId xmlns:a16="http://schemas.microsoft.com/office/drawing/2014/main" id="{19F1266E-B3F9-D615-FF85-D090AB5912DE}"/>
              </a:ext>
            </a:extLst>
          </p:cNvPr>
          <p:cNvSpPr/>
          <p:nvPr/>
        </p:nvSpPr>
        <p:spPr>
          <a:xfrm>
            <a:off x="3517907" y="4694142"/>
            <a:ext cx="814204" cy="584776"/>
          </a:xfrm>
          <a:prstGeom prst="roundRect">
            <a:avLst/>
          </a:prstGeom>
          <a:solidFill>
            <a:srgbClr val="E370D5"/>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BED80ECE-EE5E-9329-A5D2-68E448137D59}"/>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39" name="Rounded Rectangle 38">
            <a:extLst>
              <a:ext uri="{FF2B5EF4-FFF2-40B4-BE49-F238E27FC236}">
                <a16:creationId xmlns:a16="http://schemas.microsoft.com/office/drawing/2014/main" id="{5B4FEB2E-0C84-8FBF-DBBC-675AF4ABEE1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1" name="Rounded Rectangle 50">
            <a:extLst>
              <a:ext uri="{FF2B5EF4-FFF2-40B4-BE49-F238E27FC236}">
                <a16:creationId xmlns:a16="http://schemas.microsoft.com/office/drawing/2014/main" id="{F95161CD-81BF-E5AF-B036-1E0BF875108F}"/>
              </a:ext>
            </a:extLst>
          </p:cNvPr>
          <p:cNvSpPr/>
          <p:nvPr/>
        </p:nvSpPr>
        <p:spPr>
          <a:xfrm>
            <a:off x="3517907" y="2286842"/>
            <a:ext cx="912983" cy="584776"/>
          </a:xfrm>
          <a:prstGeom prst="roundRect">
            <a:avLst/>
          </a:prstGeom>
          <a:solidFill>
            <a:srgbClr val="42E8F1"/>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2" name="TextBox 51">
            <a:extLst>
              <a:ext uri="{FF2B5EF4-FFF2-40B4-BE49-F238E27FC236}">
                <a16:creationId xmlns:a16="http://schemas.microsoft.com/office/drawing/2014/main" id="{257FFE6B-0F7E-181D-80DF-BD8EF6CDA8C8}"/>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53" name="TextBox 52">
            <a:extLst>
              <a:ext uri="{FF2B5EF4-FFF2-40B4-BE49-F238E27FC236}">
                <a16:creationId xmlns:a16="http://schemas.microsoft.com/office/drawing/2014/main" id="{E65CE9E1-C641-4D12-B232-120CC23DBAB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56" name="TextBox 55">
            <a:extLst>
              <a:ext uri="{FF2B5EF4-FFF2-40B4-BE49-F238E27FC236}">
                <a16:creationId xmlns:a16="http://schemas.microsoft.com/office/drawing/2014/main" id="{E9DDA89F-811F-BC8F-32B4-9C50EAE4DAEC}"/>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62" name="TextBox 61">
            <a:extLst>
              <a:ext uri="{FF2B5EF4-FFF2-40B4-BE49-F238E27FC236}">
                <a16:creationId xmlns:a16="http://schemas.microsoft.com/office/drawing/2014/main" id="{E603B6B7-FD0A-43F4-9ABF-05875FCECE3F}"/>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63" name="TextBox 62">
            <a:extLst>
              <a:ext uri="{FF2B5EF4-FFF2-40B4-BE49-F238E27FC236}">
                <a16:creationId xmlns:a16="http://schemas.microsoft.com/office/drawing/2014/main" id="{BC5165AD-FEAF-E7B7-2518-36872B0B95C0}"/>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64" name="TextBox 63">
            <a:extLst>
              <a:ext uri="{FF2B5EF4-FFF2-40B4-BE49-F238E27FC236}">
                <a16:creationId xmlns:a16="http://schemas.microsoft.com/office/drawing/2014/main" id="{B0604374-F93F-90DA-6E77-E29CC291BE04}"/>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791667913"/>
      </p:ext>
    </p:extLst>
  </p:cSld>
  <p:clrMapOvr>
    <a:masterClrMapping/>
  </p:clrMapOvr>
  <mc:AlternateContent xmlns:mc="http://schemas.openxmlformats.org/markup-compatibility/2006" xmlns:p14="http://schemas.microsoft.com/office/powerpoint/2010/main">
    <mc:Choice Requires="p14">
      <p:transition spd="slow" p14:dur="2000" advTm="25813"/>
    </mc:Choice>
    <mc:Fallback xmlns="">
      <p:transition spd="slow" advTm="2581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grpSp>
        <p:nvGrpSpPr>
          <p:cNvPr id="40" name="Group 39"/>
          <p:cNvGrpSpPr>
            <a:grpSpLocks noChangeAspect="1"/>
          </p:cNvGrpSpPr>
          <p:nvPr/>
        </p:nvGrpSpPr>
        <p:grpSpPr>
          <a:xfrm>
            <a:off x="6861883" y="2244510"/>
            <a:ext cx="1878006" cy="532260"/>
            <a:chOff x="612939" y="1921660"/>
            <a:chExt cx="2934387" cy="831657"/>
          </a:xfrm>
        </p:grpSpPr>
        <p:sp>
          <p:nvSpPr>
            <p:cNvPr id="41" name="Rounded Rectangle 40"/>
            <p:cNvSpPr/>
            <p:nvPr/>
          </p:nvSpPr>
          <p:spPr>
            <a:xfrm>
              <a:off x="612939" y="1921660"/>
              <a:ext cx="2934387" cy="831657"/>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2" name="Picture 41"/>
            <p:cNvPicPr>
              <a:picLocks noChangeAspect="1"/>
            </p:cNvPicPr>
            <p:nvPr/>
          </p:nvPicPr>
          <p:blipFill>
            <a:blip r:embed="rId3"/>
            <a:stretch>
              <a:fillRect/>
            </a:stretch>
          </p:blipFill>
          <p:spPr>
            <a:xfrm>
              <a:off x="660071" y="2008115"/>
              <a:ext cx="2731516" cy="685292"/>
            </a:xfrm>
            <a:prstGeom prst="rect">
              <a:avLst/>
            </a:prstGeom>
          </p:spPr>
        </p:pic>
      </p:grpSp>
      <p:grpSp>
        <p:nvGrpSpPr>
          <p:cNvPr id="43" name="Group 42"/>
          <p:cNvGrpSpPr>
            <a:grpSpLocks noChangeAspect="1"/>
          </p:cNvGrpSpPr>
          <p:nvPr/>
        </p:nvGrpSpPr>
        <p:grpSpPr>
          <a:xfrm>
            <a:off x="6931775" y="4620060"/>
            <a:ext cx="1878006" cy="851253"/>
            <a:chOff x="4148018" y="1581581"/>
            <a:chExt cx="2934387" cy="1330084"/>
          </a:xfrm>
        </p:grpSpPr>
        <p:sp>
          <p:nvSpPr>
            <p:cNvPr id="44" name="Rounded Rectangle 43"/>
            <p:cNvSpPr/>
            <p:nvPr/>
          </p:nvSpPr>
          <p:spPr>
            <a:xfrm>
              <a:off x="4148018" y="1581581"/>
              <a:ext cx="2934387" cy="1330084"/>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5" name="Picture 44"/>
            <p:cNvPicPr>
              <a:picLocks noChangeAspect="1"/>
            </p:cNvPicPr>
            <p:nvPr/>
          </p:nvPicPr>
          <p:blipFill rotWithShape="1">
            <a:blip r:embed="rId4"/>
            <a:srcRect l="2549" t="5917" r="50" b="5835"/>
            <a:stretch/>
          </p:blipFill>
          <p:spPr>
            <a:xfrm>
              <a:off x="4276800" y="1706400"/>
              <a:ext cx="2696400" cy="1094400"/>
            </a:xfrm>
            <a:prstGeom prst="rect">
              <a:avLst/>
            </a:prstGeom>
          </p:spPr>
        </p:pic>
      </p:grpSp>
      <p:grpSp>
        <p:nvGrpSpPr>
          <p:cNvPr id="46" name="Group 45"/>
          <p:cNvGrpSpPr>
            <a:grpSpLocks noChangeAspect="1"/>
          </p:cNvGrpSpPr>
          <p:nvPr/>
        </p:nvGrpSpPr>
        <p:grpSpPr>
          <a:xfrm>
            <a:off x="6159147" y="3218406"/>
            <a:ext cx="3318002" cy="941123"/>
            <a:chOff x="1722424" y="4948424"/>
            <a:chExt cx="5184382" cy="1470505"/>
          </a:xfrm>
        </p:grpSpPr>
        <p:sp>
          <p:nvSpPr>
            <p:cNvPr id="47" name="Rounded Rectangle 46"/>
            <p:cNvSpPr/>
            <p:nvPr/>
          </p:nvSpPr>
          <p:spPr>
            <a:xfrm>
              <a:off x="1722424" y="4948424"/>
              <a:ext cx="5184382" cy="1470505"/>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8" name="Picture 47"/>
            <p:cNvPicPr>
              <a:picLocks noChangeAspect="1"/>
            </p:cNvPicPr>
            <p:nvPr/>
          </p:nvPicPr>
          <p:blipFill rotWithShape="1">
            <a:blip r:embed="rId5"/>
            <a:srcRect l="1282" t="8182" r="1251" b="12390"/>
            <a:stretch/>
          </p:blipFill>
          <p:spPr>
            <a:xfrm>
              <a:off x="1836001" y="5054401"/>
              <a:ext cx="4939688" cy="1236508"/>
            </a:xfrm>
            <a:prstGeom prst="rect">
              <a:avLst/>
            </a:prstGeom>
          </p:spPr>
        </p:pic>
      </p:grpSp>
      <p:sp>
        <p:nvSpPr>
          <p:cNvPr id="32" name="TextBox 31"/>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33" name="TextBox 32"/>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34" name="Rounded Rectangle 33"/>
          <p:cNvSpPr/>
          <p:nvPr/>
        </p:nvSpPr>
        <p:spPr>
          <a:xfrm>
            <a:off x="4597900" y="4694142"/>
            <a:ext cx="436519" cy="584776"/>
          </a:xfrm>
          <a:prstGeom prst="roundRect">
            <a:avLst/>
          </a:prstGeom>
          <a:solidFill>
            <a:srgbClr val="E370D5"/>
          </a:solidFill>
          <a:ln w="38100">
            <a:solidFill>
              <a:srgbClr val="F9766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5" name="TextBox 34"/>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36" name="Rounded Rectangle 35"/>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TextBox 37"/>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54" name="Rounded Rectangle 53"/>
          <p:cNvSpPr/>
          <p:nvPr/>
        </p:nvSpPr>
        <p:spPr>
          <a:xfrm>
            <a:off x="4742874" y="2286842"/>
            <a:ext cx="448701" cy="584776"/>
          </a:xfrm>
          <a:prstGeom prst="roundRect">
            <a:avLst/>
          </a:prstGeom>
          <a:solidFill>
            <a:srgbClr val="42E8F1"/>
          </a:solidFill>
          <a:ln w="38100">
            <a:solidFill>
              <a:srgbClr val="F9766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5" name="Rounded Rectangle 54"/>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7" name="TextBox 56"/>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58" name="TextBox 57"/>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59" name="TextBox 58"/>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60" name="TextBox 59"/>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49" name="TextBox 48">
            <a:extLst>
              <a:ext uri="{FF2B5EF4-FFF2-40B4-BE49-F238E27FC236}">
                <a16:creationId xmlns:a16="http://schemas.microsoft.com/office/drawing/2014/main" id="{E9817DE5-D06C-E94C-A60B-F5E5E2AABD3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0" name="TextBox 49">
            <a:extLst>
              <a:ext uri="{FF2B5EF4-FFF2-40B4-BE49-F238E27FC236}">
                <a16:creationId xmlns:a16="http://schemas.microsoft.com/office/drawing/2014/main" id="{9B9A7B91-1AAD-7A4D-A15F-B0400DBDB503}"/>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grpSp>
        <p:nvGrpSpPr>
          <p:cNvPr id="22" name="Group 21">
            <a:extLst>
              <a:ext uri="{FF2B5EF4-FFF2-40B4-BE49-F238E27FC236}">
                <a16:creationId xmlns:a16="http://schemas.microsoft.com/office/drawing/2014/main" id="{23B61607-CFBF-0FF5-8C70-3290F79FC31A}"/>
              </a:ext>
            </a:extLst>
          </p:cNvPr>
          <p:cNvGrpSpPr/>
          <p:nvPr/>
        </p:nvGrpSpPr>
        <p:grpSpPr>
          <a:xfrm>
            <a:off x="9225970" y="1595293"/>
            <a:ext cx="1449377" cy="1097444"/>
            <a:chOff x="10094071" y="1282300"/>
            <a:chExt cx="1449377" cy="1097444"/>
          </a:xfrm>
        </p:grpSpPr>
        <p:pic>
          <p:nvPicPr>
            <p:cNvPr id="12" name="Picture 11">
              <a:extLst>
                <a:ext uri="{FF2B5EF4-FFF2-40B4-BE49-F238E27FC236}">
                  <a16:creationId xmlns:a16="http://schemas.microsoft.com/office/drawing/2014/main" id="{9B9EFB37-6D4D-B543-FF11-63E7849540B6}"/>
                </a:ext>
              </a:extLst>
            </p:cNvPr>
            <p:cNvPicPr>
              <a:picLocks noChangeAspect="1"/>
            </p:cNvPicPr>
            <p:nvPr/>
          </p:nvPicPr>
          <p:blipFill>
            <a:blip r:embed="rId6"/>
            <a:stretch>
              <a:fillRect/>
            </a:stretch>
          </p:blipFill>
          <p:spPr>
            <a:xfrm>
              <a:off x="10094071" y="1314932"/>
              <a:ext cx="1440000" cy="1028571"/>
            </a:xfrm>
            <a:prstGeom prst="rect">
              <a:avLst/>
            </a:prstGeom>
          </p:spPr>
        </p:pic>
        <p:sp>
          <p:nvSpPr>
            <p:cNvPr id="17" name="Rounded Rectangle 16">
              <a:extLst>
                <a:ext uri="{FF2B5EF4-FFF2-40B4-BE49-F238E27FC236}">
                  <a16:creationId xmlns:a16="http://schemas.microsoft.com/office/drawing/2014/main" id="{082B8DA8-19EC-7848-8DCE-1A226411AF9A}"/>
                </a:ext>
              </a:extLst>
            </p:cNvPr>
            <p:cNvSpPr/>
            <p:nvPr/>
          </p:nvSpPr>
          <p:spPr>
            <a:xfrm>
              <a:off x="10103448" y="1282300"/>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71EB2A6-10E5-5BF3-C8CA-8D08E2334175}"/>
              </a:ext>
            </a:extLst>
          </p:cNvPr>
          <p:cNvGrpSpPr/>
          <p:nvPr/>
        </p:nvGrpSpPr>
        <p:grpSpPr>
          <a:xfrm>
            <a:off x="10552777" y="2980886"/>
            <a:ext cx="1440000" cy="1097444"/>
            <a:chOff x="10209842" y="2822540"/>
            <a:chExt cx="1440000" cy="1097444"/>
          </a:xfrm>
        </p:grpSpPr>
        <p:pic>
          <p:nvPicPr>
            <p:cNvPr id="14" name="Picture 13">
              <a:extLst>
                <a:ext uri="{FF2B5EF4-FFF2-40B4-BE49-F238E27FC236}">
                  <a16:creationId xmlns:a16="http://schemas.microsoft.com/office/drawing/2014/main" id="{9157C25B-CB6F-B72F-5719-8A71619A53DB}"/>
                </a:ext>
              </a:extLst>
            </p:cNvPr>
            <p:cNvPicPr>
              <a:picLocks noChangeAspect="1"/>
            </p:cNvPicPr>
            <p:nvPr/>
          </p:nvPicPr>
          <p:blipFill>
            <a:blip r:embed="rId7"/>
            <a:stretch>
              <a:fillRect/>
            </a:stretch>
          </p:blipFill>
          <p:spPr>
            <a:xfrm>
              <a:off x="10209842" y="2870975"/>
              <a:ext cx="1440000" cy="1028571"/>
            </a:xfrm>
            <a:prstGeom prst="rect">
              <a:avLst/>
            </a:prstGeom>
          </p:spPr>
        </p:pic>
        <p:sp>
          <p:nvSpPr>
            <p:cNvPr id="18" name="Rounded Rectangle 17">
              <a:extLst>
                <a:ext uri="{FF2B5EF4-FFF2-40B4-BE49-F238E27FC236}">
                  <a16:creationId xmlns:a16="http://schemas.microsoft.com/office/drawing/2014/main" id="{E4ACCEB3-9BB9-9ECA-10D4-87C9B8DED64B}"/>
                </a:ext>
              </a:extLst>
            </p:cNvPr>
            <p:cNvSpPr/>
            <p:nvPr/>
          </p:nvSpPr>
          <p:spPr>
            <a:xfrm>
              <a:off x="10209842" y="2822540"/>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1C6CB38-0104-1537-3AD4-4AE7BEA1C6E7}"/>
              </a:ext>
            </a:extLst>
          </p:cNvPr>
          <p:cNvGrpSpPr/>
          <p:nvPr/>
        </p:nvGrpSpPr>
        <p:grpSpPr>
          <a:xfrm>
            <a:off x="9891351" y="4573395"/>
            <a:ext cx="1462449" cy="1097444"/>
            <a:chOff x="10085837" y="4667333"/>
            <a:chExt cx="1462449" cy="1097444"/>
          </a:xfrm>
        </p:grpSpPr>
        <p:pic>
          <p:nvPicPr>
            <p:cNvPr id="16" name="Picture 15">
              <a:extLst>
                <a:ext uri="{FF2B5EF4-FFF2-40B4-BE49-F238E27FC236}">
                  <a16:creationId xmlns:a16="http://schemas.microsoft.com/office/drawing/2014/main" id="{59738D5A-DE69-001E-9E80-478D1610CB19}"/>
                </a:ext>
              </a:extLst>
            </p:cNvPr>
            <p:cNvPicPr>
              <a:picLocks noChangeAspect="1"/>
            </p:cNvPicPr>
            <p:nvPr/>
          </p:nvPicPr>
          <p:blipFill>
            <a:blip r:embed="rId8"/>
            <a:stretch>
              <a:fillRect/>
            </a:stretch>
          </p:blipFill>
          <p:spPr>
            <a:xfrm>
              <a:off x="10108286" y="4725636"/>
              <a:ext cx="1440000" cy="1028571"/>
            </a:xfrm>
            <a:prstGeom prst="rect">
              <a:avLst/>
            </a:prstGeom>
          </p:spPr>
        </p:pic>
        <p:sp>
          <p:nvSpPr>
            <p:cNvPr id="19" name="Rounded Rectangle 18">
              <a:extLst>
                <a:ext uri="{FF2B5EF4-FFF2-40B4-BE49-F238E27FC236}">
                  <a16:creationId xmlns:a16="http://schemas.microsoft.com/office/drawing/2014/main" id="{BD8B3664-619A-2BC5-9239-D473FD6DC6C1}"/>
                </a:ext>
              </a:extLst>
            </p:cNvPr>
            <p:cNvSpPr/>
            <p:nvPr/>
          </p:nvSpPr>
          <p:spPr>
            <a:xfrm>
              <a:off x="10085837" y="4667333"/>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1222908"/>
      </p:ext>
    </p:extLst>
  </p:cSld>
  <p:clrMapOvr>
    <a:masterClrMapping/>
  </p:clrMapOvr>
  <mc:AlternateContent xmlns:mc="http://schemas.openxmlformats.org/markup-compatibility/2006" xmlns:p14="http://schemas.microsoft.com/office/powerpoint/2010/main">
    <mc:Choice Requires="p14">
      <p:transition spd="slow" p14:dur="2000" advTm="25813"/>
    </mc:Choice>
    <mc:Fallback xmlns="">
      <p:transition spd="slow" advTm="2581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grpSp>
        <p:nvGrpSpPr>
          <p:cNvPr id="40" name="Group 39"/>
          <p:cNvGrpSpPr>
            <a:grpSpLocks noChangeAspect="1"/>
          </p:cNvGrpSpPr>
          <p:nvPr/>
        </p:nvGrpSpPr>
        <p:grpSpPr>
          <a:xfrm>
            <a:off x="6861883" y="2244510"/>
            <a:ext cx="1878006" cy="532260"/>
            <a:chOff x="612939" y="1921660"/>
            <a:chExt cx="2934387" cy="831657"/>
          </a:xfrm>
        </p:grpSpPr>
        <p:sp>
          <p:nvSpPr>
            <p:cNvPr id="41" name="Rounded Rectangle 40"/>
            <p:cNvSpPr/>
            <p:nvPr/>
          </p:nvSpPr>
          <p:spPr>
            <a:xfrm>
              <a:off x="612939" y="1921660"/>
              <a:ext cx="2934387" cy="831657"/>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2" name="Picture 41"/>
            <p:cNvPicPr>
              <a:picLocks noChangeAspect="1"/>
            </p:cNvPicPr>
            <p:nvPr/>
          </p:nvPicPr>
          <p:blipFill>
            <a:blip r:embed="rId3"/>
            <a:stretch>
              <a:fillRect/>
            </a:stretch>
          </p:blipFill>
          <p:spPr>
            <a:xfrm>
              <a:off x="660071" y="2008115"/>
              <a:ext cx="2731516" cy="685292"/>
            </a:xfrm>
            <a:prstGeom prst="rect">
              <a:avLst/>
            </a:prstGeom>
          </p:spPr>
        </p:pic>
      </p:grpSp>
      <p:grpSp>
        <p:nvGrpSpPr>
          <p:cNvPr id="43" name="Group 42"/>
          <p:cNvGrpSpPr>
            <a:grpSpLocks noChangeAspect="1"/>
          </p:cNvGrpSpPr>
          <p:nvPr/>
        </p:nvGrpSpPr>
        <p:grpSpPr>
          <a:xfrm>
            <a:off x="6931775" y="4620060"/>
            <a:ext cx="1878006" cy="851253"/>
            <a:chOff x="4148018" y="1581581"/>
            <a:chExt cx="2934387" cy="1330084"/>
          </a:xfrm>
        </p:grpSpPr>
        <p:sp>
          <p:nvSpPr>
            <p:cNvPr id="44" name="Rounded Rectangle 43"/>
            <p:cNvSpPr/>
            <p:nvPr/>
          </p:nvSpPr>
          <p:spPr>
            <a:xfrm>
              <a:off x="4148018" y="1581581"/>
              <a:ext cx="2934387" cy="1330084"/>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5" name="Picture 44"/>
            <p:cNvPicPr>
              <a:picLocks noChangeAspect="1"/>
            </p:cNvPicPr>
            <p:nvPr/>
          </p:nvPicPr>
          <p:blipFill rotWithShape="1">
            <a:blip r:embed="rId4"/>
            <a:srcRect l="2549" t="5917" r="50" b="5835"/>
            <a:stretch/>
          </p:blipFill>
          <p:spPr>
            <a:xfrm>
              <a:off x="4276800" y="1706400"/>
              <a:ext cx="2696400" cy="1094400"/>
            </a:xfrm>
            <a:prstGeom prst="rect">
              <a:avLst/>
            </a:prstGeom>
          </p:spPr>
        </p:pic>
      </p:grpSp>
      <p:grpSp>
        <p:nvGrpSpPr>
          <p:cNvPr id="46" name="Group 45"/>
          <p:cNvGrpSpPr>
            <a:grpSpLocks noChangeAspect="1"/>
          </p:cNvGrpSpPr>
          <p:nvPr/>
        </p:nvGrpSpPr>
        <p:grpSpPr>
          <a:xfrm>
            <a:off x="6159147" y="3218406"/>
            <a:ext cx="3318002" cy="941123"/>
            <a:chOff x="1722424" y="4948424"/>
            <a:chExt cx="5184382" cy="1470505"/>
          </a:xfrm>
        </p:grpSpPr>
        <p:sp>
          <p:nvSpPr>
            <p:cNvPr id="47" name="Rounded Rectangle 46"/>
            <p:cNvSpPr/>
            <p:nvPr/>
          </p:nvSpPr>
          <p:spPr>
            <a:xfrm>
              <a:off x="1722424" y="4948424"/>
              <a:ext cx="5184382" cy="1470505"/>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8" name="Picture 47"/>
            <p:cNvPicPr>
              <a:picLocks noChangeAspect="1"/>
            </p:cNvPicPr>
            <p:nvPr/>
          </p:nvPicPr>
          <p:blipFill rotWithShape="1">
            <a:blip r:embed="rId5"/>
            <a:srcRect l="1282" t="8182" r="1251" b="12390"/>
            <a:stretch/>
          </p:blipFill>
          <p:spPr>
            <a:xfrm>
              <a:off x="1836001" y="5054401"/>
              <a:ext cx="4939688" cy="1236508"/>
            </a:xfrm>
            <a:prstGeom prst="rect">
              <a:avLst/>
            </a:prstGeom>
          </p:spPr>
        </p:pic>
      </p:grpSp>
      <p:sp>
        <p:nvSpPr>
          <p:cNvPr id="32" name="TextBox 31"/>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33" name="TextBox 32"/>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34" name="Rounded Rectangle 33"/>
          <p:cNvSpPr/>
          <p:nvPr/>
        </p:nvSpPr>
        <p:spPr>
          <a:xfrm>
            <a:off x="4597900" y="4694142"/>
            <a:ext cx="436519" cy="584776"/>
          </a:xfrm>
          <a:prstGeom prst="roundRect">
            <a:avLst/>
          </a:prstGeom>
          <a:solidFill>
            <a:srgbClr val="E370D5"/>
          </a:solidFill>
          <a:ln w="38100">
            <a:solidFill>
              <a:srgbClr val="F9766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5" name="TextBox 34"/>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36" name="Rounded Rectangle 35"/>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TextBox 37"/>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54" name="Rounded Rectangle 53"/>
          <p:cNvSpPr/>
          <p:nvPr/>
        </p:nvSpPr>
        <p:spPr>
          <a:xfrm>
            <a:off x="4742874" y="2286842"/>
            <a:ext cx="448701" cy="584776"/>
          </a:xfrm>
          <a:prstGeom prst="roundRect">
            <a:avLst/>
          </a:prstGeom>
          <a:solidFill>
            <a:srgbClr val="42E8F1"/>
          </a:solidFill>
          <a:ln w="38100">
            <a:solidFill>
              <a:srgbClr val="F9766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5" name="Rounded Rectangle 54"/>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7" name="TextBox 56"/>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58" name="TextBox 57"/>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59" name="TextBox 58"/>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60" name="TextBox 59"/>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49" name="TextBox 48">
            <a:extLst>
              <a:ext uri="{FF2B5EF4-FFF2-40B4-BE49-F238E27FC236}">
                <a16:creationId xmlns:a16="http://schemas.microsoft.com/office/drawing/2014/main" id="{E9817DE5-D06C-E94C-A60B-F5E5E2AABD3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0" name="TextBox 49">
            <a:extLst>
              <a:ext uri="{FF2B5EF4-FFF2-40B4-BE49-F238E27FC236}">
                <a16:creationId xmlns:a16="http://schemas.microsoft.com/office/drawing/2014/main" id="{9B9A7B91-1AAD-7A4D-A15F-B0400DBDB503}"/>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grpSp>
        <p:nvGrpSpPr>
          <p:cNvPr id="22" name="Group 21">
            <a:extLst>
              <a:ext uri="{FF2B5EF4-FFF2-40B4-BE49-F238E27FC236}">
                <a16:creationId xmlns:a16="http://schemas.microsoft.com/office/drawing/2014/main" id="{23B61607-CFBF-0FF5-8C70-3290F79FC31A}"/>
              </a:ext>
            </a:extLst>
          </p:cNvPr>
          <p:cNvGrpSpPr/>
          <p:nvPr/>
        </p:nvGrpSpPr>
        <p:grpSpPr>
          <a:xfrm>
            <a:off x="9225970" y="1595293"/>
            <a:ext cx="1449377" cy="1097444"/>
            <a:chOff x="10094071" y="1282300"/>
            <a:chExt cx="1449377" cy="1097444"/>
          </a:xfrm>
        </p:grpSpPr>
        <p:pic>
          <p:nvPicPr>
            <p:cNvPr id="12" name="Picture 11">
              <a:extLst>
                <a:ext uri="{FF2B5EF4-FFF2-40B4-BE49-F238E27FC236}">
                  <a16:creationId xmlns:a16="http://schemas.microsoft.com/office/drawing/2014/main" id="{9B9EFB37-6D4D-B543-FF11-63E7849540B6}"/>
                </a:ext>
              </a:extLst>
            </p:cNvPr>
            <p:cNvPicPr>
              <a:picLocks noChangeAspect="1"/>
            </p:cNvPicPr>
            <p:nvPr/>
          </p:nvPicPr>
          <p:blipFill>
            <a:blip r:embed="rId6"/>
            <a:stretch>
              <a:fillRect/>
            </a:stretch>
          </p:blipFill>
          <p:spPr>
            <a:xfrm>
              <a:off x="10094071" y="1314932"/>
              <a:ext cx="1440000" cy="1028571"/>
            </a:xfrm>
            <a:prstGeom prst="rect">
              <a:avLst/>
            </a:prstGeom>
          </p:spPr>
        </p:pic>
        <p:sp>
          <p:nvSpPr>
            <p:cNvPr id="17" name="Rounded Rectangle 16">
              <a:extLst>
                <a:ext uri="{FF2B5EF4-FFF2-40B4-BE49-F238E27FC236}">
                  <a16:creationId xmlns:a16="http://schemas.microsoft.com/office/drawing/2014/main" id="{082B8DA8-19EC-7848-8DCE-1A226411AF9A}"/>
                </a:ext>
              </a:extLst>
            </p:cNvPr>
            <p:cNvSpPr/>
            <p:nvPr/>
          </p:nvSpPr>
          <p:spPr>
            <a:xfrm>
              <a:off x="10103448" y="1282300"/>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71EB2A6-10E5-5BF3-C8CA-8D08E2334175}"/>
              </a:ext>
            </a:extLst>
          </p:cNvPr>
          <p:cNvGrpSpPr/>
          <p:nvPr/>
        </p:nvGrpSpPr>
        <p:grpSpPr>
          <a:xfrm>
            <a:off x="10552777" y="2980886"/>
            <a:ext cx="1440000" cy="1097444"/>
            <a:chOff x="10209842" y="2822540"/>
            <a:chExt cx="1440000" cy="1097444"/>
          </a:xfrm>
        </p:grpSpPr>
        <p:pic>
          <p:nvPicPr>
            <p:cNvPr id="14" name="Picture 13">
              <a:extLst>
                <a:ext uri="{FF2B5EF4-FFF2-40B4-BE49-F238E27FC236}">
                  <a16:creationId xmlns:a16="http://schemas.microsoft.com/office/drawing/2014/main" id="{9157C25B-CB6F-B72F-5719-8A71619A53DB}"/>
                </a:ext>
              </a:extLst>
            </p:cNvPr>
            <p:cNvPicPr>
              <a:picLocks noChangeAspect="1"/>
            </p:cNvPicPr>
            <p:nvPr/>
          </p:nvPicPr>
          <p:blipFill>
            <a:blip r:embed="rId7"/>
            <a:stretch>
              <a:fillRect/>
            </a:stretch>
          </p:blipFill>
          <p:spPr>
            <a:xfrm>
              <a:off x="10209842" y="2870975"/>
              <a:ext cx="1440000" cy="1028571"/>
            </a:xfrm>
            <a:prstGeom prst="rect">
              <a:avLst/>
            </a:prstGeom>
          </p:spPr>
        </p:pic>
        <p:sp>
          <p:nvSpPr>
            <p:cNvPr id="18" name="Rounded Rectangle 17">
              <a:extLst>
                <a:ext uri="{FF2B5EF4-FFF2-40B4-BE49-F238E27FC236}">
                  <a16:creationId xmlns:a16="http://schemas.microsoft.com/office/drawing/2014/main" id="{E4ACCEB3-9BB9-9ECA-10D4-87C9B8DED64B}"/>
                </a:ext>
              </a:extLst>
            </p:cNvPr>
            <p:cNvSpPr/>
            <p:nvPr/>
          </p:nvSpPr>
          <p:spPr>
            <a:xfrm>
              <a:off x="10209842" y="2822540"/>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1C6CB38-0104-1537-3AD4-4AE7BEA1C6E7}"/>
              </a:ext>
            </a:extLst>
          </p:cNvPr>
          <p:cNvGrpSpPr/>
          <p:nvPr/>
        </p:nvGrpSpPr>
        <p:grpSpPr>
          <a:xfrm>
            <a:off x="9891351" y="4573395"/>
            <a:ext cx="1462449" cy="1097444"/>
            <a:chOff x="10085837" y="4667333"/>
            <a:chExt cx="1462449" cy="1097444"/>
          </a:xfrm>
        </p:grpSpPr>
        <p:pic>
          <p:nvPicPr>
            <p:cNvPr id="16" name="Picture 15">
              <a:extLst>
                <a:ext uri="{FF2B5EF4-FFF2-40B4-BE49-F238E27FC236}">
                  <a16:creationId xmlns:a16="http://schemas.microsoft.com/office/drawing/2014/main" id="{59738D5A-DE69-001E-9E80-478D1610CB19}"/>
                </a:ext>
              </a:extLst>
            </p:cNvPr>
            <p:cNvPicPr>
              <a:picLocks noChangeAspect="1"/>
            </p:cNvPicPr>
            <p:nvPr/>
          </p:nvPicPr>
          <p:blipFill>
            <a:blip r:embed="rId8"/>
            <a:stretch>
              <a:fillRect/>
            </a:stretch>
          </p:blipFill>
          <p:spPr>
            <a:xfrm>
              <a:off x="10108286" y="4725636"/>
              <a:ext cx="1440000" cy="1028571"/>
            </a:xfrm>
            <a:prstGeom prst="rect">
              <a:avLst/>
            </a:prstGeom>
          </p:spPr>
        </p:pic>
        <p:sp>
          <p:nvSpPr>
            <p:cNvPr id="19" name="Rounded Rectangle 18">
              <a:extLst>
                <a:ext uri="{FF2B5EF4-FFF2-40B4-BE49-F238E27FC236}">
                  <a16:creationId xmlns:a16="http://schemas.microsoft.com/office/drawing/2014/main" id="{BD8B3664-619A-2BC5-9239-D473FD6DC6C1}"/>
                </a:ext>
              </a:extLst>
            </p:cNvPr>
            <p:cNvSpPr/>
            <p:nvPr/>
          </p:nvSpPr>
          <p:spPr>
            <a:xfrm>
              <a:off x="10085837" y="4667333"/>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961EEC3-1281-C5F7-1B63-02943BCB66C9}"/>
              </a:ext>
            </a:extLst>
          </p:cNvPr>
          <p:cNvSpPr/>
          <p:nvPr/>
        </p:nvSpPr>
        <p:spPr>
          <a:xfrm>
            <a:off x="3953435" y="3514151"/>
            <a:ext cx="1015337" cy="242047"/>
          </a:xfrm>
          <a:custGeom>
            <a:avLst/>
            <a:gdLst>
              <a:gd name="connsiteX0" fmla="*/ 1075765 w 1075765"/>
              <a:gd name="connsiteY0" fmla="*/ 0 h 242047"/>
              <a:gd name="connsiteX1" fmla="*/ 611841 w 1075765"/>
              <a:gd name="connsiteY1" fmla="*/ 242047 h 242047"/>
              <a:gd name="connsiteX2" fmla="*/ 0 w 1075765"/>
              <a:gd name="connsiteY2" fmla="*/ 0 h 242047"/>
            </a:gdLst>
            <a:ahLst/>
            <a:cxnLst>
              <a:cxn ang="0">
                <a:pos x="connsiteX0" y="connsiteY0"/>
              </a:cxn>
              <a:cxn ang="0">
                <a:pos x="connsiteX1" y="connsiteY1"/>
              </a:cxn>
              <a:cxn ang="0">
                <a:pos x="connsiteX2" y="connsiteY2"/>
              </a:cxn>
            </a:cxnLst>
            <a:rect l="l" t="t" r="r" b="b"/>
            <a:pathLst>
              <a:path w="1075765" h="242047">
                <a:moveTo>
                  <a:pt x="1075765" y="0"/>
                </a:moveTo>
                <a:cubicBezTo>
                  <a:pt x="933450" y="121023"/>
                  <a:pt x="791135" y="242047"/>
                  <a:pt x="611841" y="242047"/>
                </a:cubicBezTo>
                <a:cubicBezTo>
                  <a:pt x="432547" y="242047"/>
                  <a:pt x="216273" y="121023"/>
                  <a:pt x="0" y="0"/>
                </a:cubicBezTo>
              </a:path>
            </a:pathLst>
          </a:custGeom>
          <a:noFill/>
          <a:ln w="38100">
            <a:solidFill>
              <a:srgbClr val="F9766D"/>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9EE70379-5850-4D98-C6F0-4C0434515D10}"/>
              </a:ext>
            </a:extLst>
          </p:cNvPr>
          <p:cNvSpPr/>
          <p:nvPr/>
        </p:nvSpPr>
        <p:spPr>
          <a:xfrm>
            <a:off x="3949877" y="5890096"/>
            <a:ext cx="1015337" cy="242047"/>
          </a:xfrm>
          <a:custGeom>
            <a:avLst/>
            <a:gdLst>
              <a:gd name="connsiteX0" fmla="*/ 1075765 w 1075765"/>
              <a:gd name="connsiteY0" fmla="*/ 0 h 242047"/>
              <a:gd name="connsiteX1" fmla="*/ 611841 w 1075765"/>
              <a:gd name="connsiteY1" fmla="*/ 242047 h 242047"/>
              <a:gd name="connsiteX2" fmla="*/ 0 w 1075765"/>
              <a:gd name="connsiteY2" fmla="*/ 0 h 242047"/>
            </a:gdLst>
            <a:ahLst/>
            <a:cxnLst>
              <a:cxn ang="0">
                <a:pos x="connsiteX0" y="connsiteY0"/>
              </a:cxn>
              <a:cxn ang="0">
                <a:pos x="connsiteX1" y="connsiteY1"/>
              </a:cxn>
              <a:cxn ang="0">
                <a:pos x="connsiteX2" y="connsiteY2"/>
              </a:cxn>
            </a:cxnLst>
            <a:rect l="l" t="t" r="r" b="b"/>
            <a:pathLst>
              <a:path w="1075765" h="242047">
                <a:moveTo>
                  <a:pt x="1075765" y="0"/>
                </a:moveTo>
                <a:cubicBezTo>
                  <a:pt x="933450" y="121023"/>
                  <a:pt x="791135" y="242047"/>
                  <a:pt x="611841" y="242047"/>
                </a:cubicBezTo>
                <a:cubicBezTo>
                  <a:pt x="432547" y="242047"/>
                  <a:pt x="216273" y="121023"/>
                  <a:pt x="0" y="0"/>
                </a:cubicBezTo>
              </a:path>
            </a:pathLst>
          </a:custGeom>
          <a:noFill/>
          <a:ln w="38100">
            <a:solidFill>
              <a:srgbClr val="F9766D"/>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305567"/>
      </p:ext>
    </p:extLst>
  </p:cSld>
  <p:clrMapOvr>
    <a:masterClrMapping/>
  </p:clrMapOvr>
  <mc:AlternateContent xmlns:mc="http://schemas.openxmlformats.org/markup-compatibility/2006" xmlns:p14="http://schemas.microsoft.com/office/powerpoint/2010/main">
    <mc:Choice Requires="p14">
      <p:transition spd="slow" p14:dur="2000" advTm="25813"/>
    </mc:Choice>
    <mc:Fallback xmlns="">
      <p:transition spd="slow" advTm="2581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a:xfrm>
            <a:off x="831850" y="1155946"/>
            <a:ext cx="10515600" cy="2852737"/>
          </a:xfrm>
        </p:spPr>
        <p:txBody>
          <a:bodyPr>
            <a:normAutofit/>
          </a:bodyPr>
          <a:lstStyle/>
          <a:p>
            <a:r>
              <a:rPr lang="en-US" sz="8000" b="1" dirty="0">
                <a:solidFill>
                  <a:srgbClr val="FF2F92"/>
                </a:solidFill>
              </a:rPr>
              <a:t>A toy example</a:t>
            </a:r>
          </a:p>
        </p:txBody>
      </p:sp>
    </p:spTree>
    <p:extLst>
      <p:ext uri="{BB962C8B-B14F-4D97-AF65-F5344CB8AC3E}">
        <p14:creationId xmlns:p14="http://schemas.microsoft.com/office/powerpoint/2010/main" val="972548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13CAE1-D1EB-1DD4-DF8D-BAAAECFA1E84}"/>
              </a:ext>
            </a:extLst>
          </p:cNvPr>
          <p:cNvPicPr>
            <a:picLocks noChangeAspect="1"/>
          </p:cNvPicPr>
          <p:nvPr/>
        </p:nvPicPr>
        <p:blipFill>
          <a:blip r:embed="rId3"/>
          <a:stretch>
            <a:fillRect/>
          </a:stretch>
        </p:blipFill>
        <p:spPr>
          <a:xfrm>
            <a:off x="377445" y="2103134"/>
            <a:ext cx="6696000" cy="1016159"/>
          </a:xfrm>
          <a:prstGeom prst="rect">
            <a:avLst/>
          </a:prstGeom>
        </p:spPr>
      </p:pic>
      <p:sp>
        <p:nvSpPr>
          <p:cNvPr id="2" name="Title 1"/>
          <p:cNvSpPr>
            <a:spLocks noGrp="1"/>
          </p:cNvSpPr>
          <p:nvPr>
            <p:ph type="title"/>
          </p:nvPr>
        </p:nvSpPr>
        <p:spPr>
          <a:xfrm>
            <a:off x="309281" y="12424"/>
            <a:ext cx="11672047" cy="1325563"/>
          </a:xfrm>
        </p:spPr>
        <p:txBody>
          <a:bodyPr>
            <a:normAutofit/>
          </a:bodyPr>
          <a:lstStyle/>
          <a:p>
            <a:r>
              <a:rPr lang="en-CA" dirty="0"/>
              <a:t>Toy example: Linear Gaussian state-space model</a:t>
            </a:r>
          </a:p>
        </p:txBody>
      </p:sp>
      <p:grpSp>
        <p:nvGrpSpPr>
          <p:cNvPr id="15" name="Group 14"/>
          <p:cNvGrpSpPr/>
          <p:nvPr/>
        </p:nvGrpSpPr>
        <p:grpSpPr>
          <a:xfrm>
            <a:off x="560820" y="1670491"/>
            <a:ext cx="2779352" cy="531501"/>
            <a:chOff x="285750" y="1670490"/>
            <a:chExt cx="2779352" cy="531501"/>
          </a:xfrm>
        </p:grpSpPr>
        <p:sp>
          <p:nvSpPr>
            <p:cNvPr id="16" name="Rounded Rectangle 15"/>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17" name="TextBox 16"/>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grpSp>
        <p:nvGrpSpPr>
          <p:cNvPr id="18" name="Group 17"/>
          <p:cNvGrpSpPr/>
          <p:nvPr/>
        </p:nvGrpSpPr>
        <p:grpSpPr>
          <a:xfrm>
            <a:off x="560821" y="4053456"/>
            <a:ext cx="3732963" cy="523862"/>
            <a:chOff x="285750" y="4053456"/>
            <a:chExt cx="3732963" cy="523862"/>
          </a:xfrm>
        </p:grpSpPr>
        <p:sp>
          <p:nvSpPr>
            <p:cNvPr id="19" name="Rounded Rectangle 18"/>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pic>
        <p:nvPicPr>
          <p:cNvPr id="3" name="Content Placeholder 4">
            <a:extLst>
              <a:ext uri="{FF2B5EF4-FFF2-40B4-BE49-F238E27FC236}">
                <a16:creationId xmlns:a16="http://schemas.microsoft.com/office/drawing/2014/main" id="{22C5A2A9-B6F0-DF85-3547-DD559D955358}"/>
              </a:ext>
            </a:extLst>
          </p:cNvPr>
          <p:cNvPicPr>
            <a:picLocks noGrp="1" noChangeAspect="1"/>
          </p:cNvPicPr>
          <p:nvPr>
            <p:ph idx="1"/>
          </p:nvPr>
        </p:nvPicPr>
        <p:blipFill rotWithShape="1">
          <a:blip r:embed="rId4"/>
          <a:srcRect l="32208" r="919" b="8854"/>
          <a:stretch/>
        </p:blipFill>
        <p:spPr>
          <a:xfrm>
            <a:off x="7184955" y="2678463"/>
            <a:ext cx="4852647" cy="2232000"/>
          </a:xfrm>
        </p:spPr>
      </p:pic>
      <p:pic>
        <p:nvPicPr>
          <p:cNvPr id="5" name="Picture 4">
            <a:extLst>
              <a:ext uri="{FF2B5EF4-FFF2-40B4-BE49-F238E27FC236}">
                <a16:creationId xmlns:a16="http://schemas.microsoft.com/office/drawing/2014/main" id="{80B10209-626D-4B1B-DC6A-9144D49FC893}"/>
              </a:ext>
            </a:extLst>
          </p:cNvPr>
          <p:cNvPicPr>
            <a:picLocks noChangeAspect="1"/>
          </p:cNvPicPr>
          <p:nvPr/>
        </p:nvPicPr>
        <p:blipFill>
          <a:blip r:embed="rId5"/>
          <a:stretch>
            <a:fillRect/>
          </a:stretch>
        </p:blipFill>
        <p:spPr>
          <a:xfrm>
            <a:off x="500106" y="4764701"/>
            <a:ext cx="6696000" cy="957722"/>
          </a:xfrm>
          <a:prstGeom prst="rect">
            <a:avLst/>
          </a:prstGeom>
        </p:spPr>
      </p:pic>
      <p:sp>
        <p:nvSpPr>
          <p:cNvPr id="4" name="TextBox 3">
            <a:extLst>
              <a:ext uri="{FF2B5EF4-FFF2-40B4-BE49-F238E27FC236}">
                <a16:creationId xmlns:a16="http://schemas.microsoft.com/office/drawing/2014/main" id="{04FC419D-86C0-3D4E-DE4E-D16910A7518F}"/>
              </a:ext>
            </a:extLst>
          </p:cNvPr>
          <p:cNvSpPr txBox="1"/>
          <p:nvPr/>
        </p:nvSpPr>
        <p:spPr>
          <a:xfrm>
            <a:off x="9687479" y="4760842"/>
            <a:ext cx="261610" cy="369332"/>
          </a:xfrm>
          <a:prstGeom prst="rect">
            <a:avLst/>
          </a:prstGeom>
          <a:noFill/>
        </p:spPr>
        <p:txBody>
          <a:bodyPr wrap="none" rtlCol="0">
            <a:spAutoFit/>
          </a:bodyPr>
          <a:lstStyle/>
          <a:p>
            <a:r>
              <a:rPr lang="en-US" i="1" dirty="0"/>
              <a:t>t</a:t>
            </a:r>
          </a:p>
        </p:txBody>
      </p:sp>
      <p:sp>
        <p:nvSpPr>
          <p:cNvPr id="6" name="Rectangle 5">
            <a:extLst>
              <a:ext uri="{FF2B5EF4-FFF2-40B4-BE49-F238E27FC236}">
                <a16:creationId xmlns:a16="http://schemas.microsoft.com/office/drawing/2014/main" id="{1B1A3269-6665-06EC-7A80-E85FC81EA596}"/>
              </a:ext>
            </a:extLst>
          </p:cNvPr>
          <p:cNvSpPr/>
          <p:nvPr/>
        </p:nvSpPr>
        <p:spPr>
          <a:xfrm>
            <a:off x="7662333" y="2768600"/>
            <a:ext cx="254000" cy="220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683146"/>
      </p:ext>
    </p:extLst>
  </p:cSld>
  <p:clrMapOvr>
    <a:masterClrMapping/>
  </p:clrMapOvr>
  <mc:AlternateContent xmlns:mc="http://schemas.openxmlformats.org/markup-compatibility/2006" xmlns:p14="http://schemas.microsoft.com/office/powerpoint/2010/main">
    <mc:Choice Requires="p14">
      <p:transition spd="slow" p14:dur="2000" advTm="26261"/>
    </mc:Choice>
    <mc:Fallback xmlns="">
      <p:transition xmlns:p14="http://schemas.microsoft.com/office/powerpoint/2010/main" spd="slow" advTm="2626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p:txBody>
          <a:bodyPr>
            <a:normAutofit/>
          </a:bodyPr>
          <a:lstStyle/>
          <a:p>
            <a:r>
              <a:rPr lang="en-US" sz="8000" b="1" dirty="0">
                <a:solidFill>
                  <a:srgbClr val="FF2F92"/>
                </a:solidFill>
              </a:rPr>
              <a:t>How do we fit these models to data?</a:t>
            </a:r>
          </a:p>
        </p:txBody>
      </p:sp>
    </p:spTree>
    <p:extLst>
      <p:ext uri="{BB962C8B-B14F-4D97-AF65-F5344CB8AC3E}">
        <p14:creationId xmlns:p14="http://schemas.microsoft.com/office/powerpoint/2010/main" val="2165569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V="1">
            <a:off x="28293" y="48862"/>
            <a:ext cx="11348544" cy="6301138"/>
          </a:xfrm>
          <a:prstGeom prst="rtTriangle">
            <a:avLst/>
          </a:prstGeom>
          <a:pattFill prst="pct20">
            <a:fgClr>
              <a:schemeClr val="tx2">
                <a:lumMod val="60000"/>
                <a:lumOff val="40000"/>
              </a:schemeClr>
            </a:fgClr>
            <a:bgClr>
              <a:srgbClr val="7EE6D9"/>
            </a:bgClr>
          </a:pattFill>
          <a:ln w="117475">
            <a:solidFill>
              <a:schemeClr val="tx1"/>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4" name="Right Triangle 3"/>
          <p:cNvSpPr/>
          <p:nvPr/>
        </p:nvSpPr>
        <p:spPr>
          <a:xfrm rot="16200000">
            <a:off x="3710170" y="-1651984"/>
            <a:ext cx="5827889" cy="11079187"/>
          </a:xfrm>
          <a:prstGeom prst="rtTriangle">
            <a:avLst/>
          </a:prstGeom>
          <a:pattFill prst="pct20">
            <a:fgClr>
              <a:srgbClr val="E03A66"/>
            </a:fgClr>
            <a:bgClr>
              <a:srgbClr val="FFFF66"/>
            </a:bgClr>
          </a:pattFill>
          <a:ln w="117475" cap="sq">
            <a:solidFill>
              <a:schemeClr val="tx1"/>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6" name="TextBox 5"/>
          <p:cNvSpPr txBox="1"/>
          <p:nvPr/>
        </p:nvSpPr>
        <p:spPr>
          <a:xfrm>
            <a:off x="7851662" y="5026561"/>
            <a:ext cx="3876081" cy="1323439"/>
          </a:xfrm>
          <a:prstGeom prst="rect">
            <a:avLst/>
          </a:prstGeom>
          <a:noFill/>
        </p:spPr>
        <p:txBody>
          <a:bodyPr wrap="none" rtlCol="0">
            <a:spAutoFit/>
          </a:bodyPr>
          <a:lstStyle/>
          <a:p>
            <a:r>
              <a:rPr lang="en-CA" sz="8000" dirty="0"/>
              <a:t>Bayesian</a:t>
            </a:r>
          </a:p>
        </p:txBody>
      </p:sp>
      <p:sp>
        <p:nvSpPr>
          <p:cNvPr id="8" name="TextBox 7"/>
          <p:cNvSpPr txBox="1"/>
          <p:nvPr/>
        </p:nvSpPr>
        <p:spPr>
          <a:xfrm>
            <a:off x="-1368778" y="3075885"/>
            <a:ext cx="184666" cy="369332"/>
          </a:xfrm>
          <a:prstGeom prst="rect">
            <a:avLst/>
          </a:prstGeom>
          <a:noFill/>
        </p:spPr>
        <p:txBody>
          <a:bodyPr wrap="none" rtlCol="0">
            <a:spAutoFit/>
          </a:bodyPr>
          <a:lstStyle/>
          <a:p>
            <a:endParaRPr lang="en-CA" dirty="0"/>
          </a:p>
        </p:txBody>
      </p:sp>
      <p:sp>
        <p:nvSpPr>
          <p:cNvPr id="9" name="TextBox 8"/>
          <p:cNvSpPr txBox="1"/>
          <p:nvPr/>
        </p:nvSpPr>
        <p:spPr>
          <a:xfrm>
            <a:off x="547582" y="770283"/>
            <a:ext cx="4968127" cy="1323439"/>
          </a:xfrm>
          <a:prstGeom prst="rect">
            <a:avLst/>
          </a:prstGeom>
          <a:noFill/>
        </p:spPr>
        <p:txBody>
          <a:bodyPr wrap="none" rtlCol="0">
            <a:spAutoFit/>
          </a:bodyPr>
          <a:lstStyle/>
          <a:p>
            <a:r>
              <a:rPr lang="en-CA" sz="8000" dirty="0"/>
              <a:t>Frequentist</a:t>
            </a:r>
          </a:p>
        </p:txBody>
      </p:sp>
      <p:sp>
        <p:nvSpPr>
          <p:cNvPr id="11" name="Right Triangle 10">
            <a:extLst>
              <a:ext uri="{FF2B5EF4-FFF2-40B4-BE49-F238E27FC236}">
                <a16:creationId xmlns:a16="http://schemas.microsoft.com/office/drawing/2014/main" id="{2289DD26-33BB-604E-AC99-DA8962BBA3BB}"/>
              </a:ext>
            </a:extLst>
          </p:cNvPr>
          <p:cNvSpPr/>
          <p:nvPr/>
        </p:nvSpPr>
        <p:spPr>
          <a:xfrm rot="16200000">
            <a:off x="3045232" y="-2246658"/>
            <a:ext cx="6301136" cy="12335015"/>
          </a:xfrm>
          <a:prstGeom prst="rtTriangle">
            <a:avLst/>
          </a:prstGeom>
          <a:solidFill>
            <a:schemeClr val="bg1">
              <a:alpha val="83000"/>
            </a:schemeClr>
          </a:solidFill>
          <a:ln w="117475"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4206730650"/>
      </p:ext>
    </p:extLst>
  </p:cSld>
  <p:clrMapOvr>
    <a:masterClrMapping/>
  </p:clrMapOvr>
  <mc:AlternateContent xmlns:mc="http://schemas.openxmlformats.org/markup-compatibility/2006" xmlns:p14="http://schemas.microsoft.com/office/powerpoint/2010/main">
    <mc:Choice Requires="p14">
      <p:transition spd="slow" p14:dur="2000" advTm="63151"/>
    </mc:Choice>
    <mc:Fallback xmlns="">
      <p:transition xmlns:p14="http://schemas.microsoft.com/office/powerpoint/2010/main" spd="slow" advTm="631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4" name="Picture 983"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sp>
        <p:nvSpPr>
          <p:cNvPr id="8" name="TextShape 2">
            <a:extLst>
              <a:ext uri="{FF2B5EF4-FFF2-40B4-BE49-F238E27FC236}">
                <a16:creationId xmlns:a16="http://schemas.microsoft.com/office/drawing/2014/main" id="{5E14F52B-E09F-6F49-BE72-2975150A31C2}"/>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9" name="TextShape 3">
            <a:extLst>
              <a:ext uri="{FF2B5EF4-FFF2-40B4-BE49-F238E27FC236}">
                <a16:creationId xmlns:a16="http://schemas.microsoft.com/office/drawing/2014/main" id="{4C977A24-9252-A147-823C-9839E27130B4}"/>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10" name="Picture 9" descr="26§display§\Theta \in R^m§png§1200§TRUE§">
            <a:extLst>
              <a:ext uri="{FF2B5EF4-FFF2-40B4-BE49-F238E27FC236}">
                <a16:creationId xmlns:a16="http://schemas.microsoft.com/office/drawing/2014/main" id="{7C103FE1-2D21-5F44-9F04-E000CBBF7DD0}"/>
              </a:ext>
            </a:extLst>
          </p:cNvPr>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11" name="Picture 10" descr="26§display§\mathbf{x} \in R^n§png§1200§TRUE§">
            <a:extLst>
              <a:ext uri="{FF2B5EF4-FFF2-40B4-BE49-F238E27FC236}">
                <a16:creationId xmlns:a16="http://schemas.microsoft.com/office/drawing/2014/main" id="{FF32578B-6675-6A4A-9352-26B6016FC83E}"/>
              </a:ext>
            </a:extLst>
          </p:cNvPr>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 name="TextBox 1">
            <a:extLst>
              <a:ext uri="{FF2B5EF4-FFF2-40B4-BE49-F238E27FC236}">
                <a16:creationId xmlns:a16="http://schemas.microsoft.com/office/drawing/2014/main" id="{B83E4706-E306-9A3A-3FF5-BBE416BDD7BF}"/>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sp>
        <p:nvSpPr>
          <p:cNvPr id="3" name="TextShape 1">
            <a:extLst>
              <a:ext uri="{FF2B5EF4-FFF2-40B4-BE49-F238E27FC236}">
                <a16:creationId xmlns:a16="http://schemas.microsoft.com/office/drawing/2014/main" id="{44CD20C1-D5A7-B379-4F65-CE6881D1E907}"/>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Tree>
    <p:extLst>
      <p:ext uri="{BB962C8B-B14F-4D97-AF65-F5344CB8AC3E}">
        <p14:creationId xmlns:p14="http://schemas.microsoft.com/office/powerpoint/2010/main" val="517502275"/>
      </p:ext>
    </p:extLst>
  </p:cSld>
  <p:clrMapOvr>
    <a:masterClrMapping/>
  </p:clrMapOvr>
  <mc:AlternateContent xmlns:mc="http://schemas.openxmlformats.org/markup-compatibility/2006" xmlns:p14="http://schemas.microsoft.com/office/powerpoint/2010/main">
    <mc:Choice Requires="p14">
      <p:transition spd="slow" p14:dur="2000" advTm="22004"/>
    </mc:Choice>
    <mc:Fallback xmlns="">
      <p:transition xmlns:p14="http://schemas.microsoft.com/office/powerpoint/2010/main" spd="slow" advTm="2200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789604" y="2165103"/>
            <a:ext cx="1188000" cy="468000"/>
          </a:xfrm>
          <a:prstGeom prst="roundRect">
            <a:avLst/>
          </a:prstGeom>
          <a:solidFill>
            <a:srgbClr val="E370D5"/>
          </a:solidFill>
          <a:ln w="28575" cmpd="sng">
            <a:solidFill>
              <a:srgbClr val="E370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0" name="Picture 29"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sp>
        <p:nvSpPr>
          <p:cNvPr id="28" name="TextShape 2">
            <a:extLst>
              <a:ext uri="{FF2B5EF4-FFF2-40B4-BE49-F238E27FC236}">
                <a16:creationId xmlns:a16="http://schemas.microsoft.com/office/drawing/2014/main" id="{17843026-D961-B94F-812E-57CADFBBE34C}"/>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29" name="TextShape 3">
            <a:extLst>
              <a:ext uri="{FF2B5EF4-FFF2-40B4-BE49-F238E27FC236}">
                <a16:creationId xmlns:a16="http://schemas.microsoft.com/office/drawing/2014/main" id="{669D0D43-FBB6-D549-8A48-ABA7B6531F07}"/>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50" name="Picture 49" descr="26§display§\Theta \in R^m§png§1200§TRUE§">
            <a:extLst>
              <a:ext uri="{FF2B5EF4-FFF2-40B4-BE49-F238E27FC236}">
                <a16:creationId xmlns:a16="http://schemas.microsoft.com/office/drawing/2014/main" id="{BDA40E14-26D5-544D-B75E-D7F76EC6A743}"/>
              </a:ext>
            </a:extLst>
          </p:cNvPr>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51" name="Picture 50" descr="26§display§\mathbf{x} \in R^n§png§1200§TRUE§">
            <a:extLst>
              <a:ext uri="{FF2B5EF4-FFF2-40B4-BE49-F238E27FC236}">
                <a16:creationId xmlns:a16="http://schemas.microsoft.com/office/drawing/2014/main" id="{91B07DD3-1EE2-4442-9259-08D2E3019765}"/>
              </a:ext>
            </a:extLst>
          </p:cNvPr>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 name="TextBox 1">
            <a:extLst>
              <a:ext uri="{FF2B5EF4-FFF2-40B4-BE49-F238E27FC236}">
                <a16:creationId xmlns:a16="http://schemas.microsoft.com/office/drawing/2014/main" id="{72824129-C09D-0EAE-C9CF-78C38923A615}"/>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grpSp>
        <p:nvGrpSpPr>
          <p:cNvPr id="3" name="Group 2">
            <a:extLst>
              <a:ext uri="{FF2B5EF4-FFF2-40B4-BE49-F238E27FC236}">
                <a16:creationId xmlns:a16="http://schemas.microsoft.com/office/drawing/2014/main" id="{1231F156-2C21-C308-A839-146709214490}"/>
              </a:ext>
            </a:extLst>
          </p:cNvPr>
          <p:cNvGrpSpPr/>
          <p:nvPr/>
        </p:nvGrpSpPr>
        <p:grpSpPr>
          <a:xfrm>
            <a:off x="1398588" y="3994358"/>
            <a:ext cx="4245508" cy="1818878"/>
            <a:chOff x="285750" y="1992638"/>
            <a:chExt cx="4245508" cy="1818878"/>
          </a:xfrm>
        </p:grpSpPr>
        <p:sp>
          <p:nvSpPr>
            <p:cNvPr id="4" name="TextBox 3">
              <a:extLst>
                <a:ext uri="{FF2B5EF4-FFF2-40B4-BE49-F238E27FC236}">
                  <a16:creationId xmlns:a16="http://schemas.microsoft.com/office/drawing/2014/main" id="{624E63A6-20A0-624A-EDE6-AA01381D23A4}"/>
                </a:ext>
              </a:extLst>
            </p:cNvPr>
            <p:cNvSpPr txBox="1"/>
            <p:nvPr/>
          </p:nvSpPr>
          <p:spPr>
            <a:xfrm>
              <a:off x="3019080" y="3155236"/>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DC5AF38C-9E76-27EE-7B3E-60F47EA5636C}"/>
                </a:ext>
              </a:extLst>
            </p:cNvPr>
            <p:cNvSpPr txBox="1"/>
            <p:nvPr/>
          </p:nvSpPr>
          <p:spPr>
            <a:xfrm>
              <a:off x="1735671" y="3165185"/>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31090799-F573-9AA8-4285-48C2C1282AC5}"/>
                </a:ext>
              </a:extLst>
            </p:cNvPr>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6EEF1A3F-2360-5916-7775-579C49A8CF2F}"/>
                </a:ext>
              </a:extLst>
            </p:cNvPr>
            <p:cNvSpPr txBox="1"/>
            <p:nvPr/>
          </p:nvSpPr>
          <p:spPr>
            <a:xfrm>
              <a:off x="1039496" y="3145550"/>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62242CF3-B435-859F-22DB-8847479B8AFA}"/>
                </a:ext>
              </a:extLst>
            </p:cNvPr>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1BE743AF-0AA0-F502-F0ED-7580ABE3940A}"/>
                </a:ext>
              </a:extLst>
            </p:cNvPr>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BB06A9DE-6622-5B0B-D74A-B5D5C6DE22E9}"/>
                </a:ext>
              </a:extLst>
            </p:cNvPr>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2" name="TextBox 11">
              <a:extLst>
                <a:ext uri="{FF2B5EF4-FFF2-40B4-BE49-F238E27FC236}">
                  <a16:creationId xmlns:a16="http://schemas.microsoft.com/office/drawing/2014/main" id="{1A8452E1-42A9-68EB-4D9C-EAE8498CEF38}"/>
                </a:ext>
              </a:extLst>
            </p:cNvPr>
            <p:cNvSpPr txBox="1"/>
            <p:nvPr/>
          </p:nvSpPr>
          <p:spPr>
            <a:xfrm>
              <a:off x="285750" y="1992638"/>
              <a:ext cx="3732963" cy="523220"/>
            </a:xfrm>
            <a:prstGeom prst="rect">
              <a:avLst/>
            </a:prstGeom>
            <a:noFill/>
          </p:spPr>
          <p:txBody>
            <a:bodyPr wrap="none" rtlCol="0">
              <a:spAutoFit/>
            </a:bodyPr>
            <a:lstStyle/>
            <a:p>
              <a:r>
                <a:rPr lang="en-CA" sz="2800" dirty="0"/>
                <a:t>Measurement equation:</a:t>
              </a:r>
            </a:p>
          </p:txBody>
        </p:sp>
      </p:grpSp>
      <p:sp>
        <p:nvSpPr>
          <p:cNvPr id="13" name="TextShape 1">
            <a:extLst>
              <a:ext uri="{FF2B5EF4-FFF2-40B4-BE49-F238E27FC236}">
                <a16:creationId xmlns:a16="http://schemas.microsoft.com/office/drawing/2014/main" id="{F4CAAF48-41F6-AC6D-216C-999783B9600A}"/>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Tree>
    <p:extLst>
      <p:ext uri="{BB962C8B-B14F-4D97-AF65-F5344CB8AC3E}">
        <p14:creationId xmlns:p14="http://schemas.microsoft.com/office/powerpoint/2010/main" val="4029421023"/>
      </p:ext>
    </p:extLst>
  </p:cSld>
  <p:clrMapOvr>
    <a:masterClrMapping/>
  </p:clrMapOvr>
  <mc:AlternateContent xmlns:mc="http://schemas.openxmlformats.org/markup-compatibility/2006" xmlns:p14="http://schemas.microsoft.com/office/powerpoint/2010/main">
    <mc:Choice Requires="p14">
      <p:transition spd="slow" p14:dur="2000" advTm="8325"/>
    </mc:Choice>
    <mc:Fallback xmlns="">
      <p:transition xmlns:p14="http://schemas.microsoft.com/office/powerpoint/2010/main" spd="slow" advTm="832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extShape 1"/>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
        <p:nvSpPr>
          <p:cNvPr id="18" name="Rounded Rectangle 17"/>
          <p:cNvSpPr/>
          <p:nvPr/>
        </p:nvSpPr>
        <p:spPr>
          <a:xfrm>
            <a:off x="5005827" y="2167906"/>
            <a:ext cx="850284" cy="468000"/>
          </a:xfrm>
          <a:prstGeom prst="roundRect">
            <a:avLst/>
          </a:prstGeom>
          <a:solidFill>
            <a:srgbClr val="42E8F1"/>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3" name="Picture 12"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grpSp>
        <p:nvGrpSpPr>
          <p:cNvPr id="14" name="Group 13"/>
          <p:cNvGrpSpPr/>
          <p:nvPr/>
        </p:nvGrpSpPr>
        <p:grpSpPr>
          <a:xfrm>
            <a:off x="1398588" y="3994358"/>
            <a:ext cx="4245508" cy="1818878"/>
            <a:chOff x="285750" y="1992638"/>
            <a:chExt cx="4245508" cy="1818878"/>
          </a:xfrm>
        </p:grpSpPr>
        <p:sp>
          <p:nvSpPr>
            <p:cNvPr id="15" name="TextBox 14"/>
            <p:cNvSpPr txBox="1"/>
            <p:nvPr/>
          </p:nvSpPr>
          <p:spPr>
            <a:xfrm>
              <a:off x="3019080" y="3155236"/>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6" name="TextBox 15"/>
            <p:cNvSpPr txBox="1"/>
            <p:nvPr/>
          </p:nvSpPr>
          <p:spPr>
            <a:xfrm>
              <a:off x="1735671" y="3165185"/>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7" name="Rounded Rectangle 16"/>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TextBox 18"/>
            <p:cNvSpPr txBox="1"/>
            <p:nvPr/>
          </p:nvSpPr>
          <p:spPr>
            <a:xfrm>
              <a:off x="1039496" y="3145550"/>
              <a:ext cx="625141" cy="369332"/>
            </a:xfrm>
            <a:prstGeom prst="rect">
              <a:avLst/>
            </a:prstGeom>
            <a:noFill/>
          </p:spPr>
          <p:txBody>
            <a:bodyPr wrap="none" rtlCol="0">
              <a:spAutoFit/>
            </a:bodyPr>
            <a:lstStyle/>
            <a:p>
              <a:r>
                <a:rPr lang="en-CA" dirty="0"/>
                <a:t>Data</a:t>
              </a:r>
            </a:p>
          </p:txBody>
        </p:sp>
        <p:sp>
          <p:nvSpPr>
            <p:cNvPr id="20" name="Rounded Rectangle 19"/>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Rounded Rectangle 20"/>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TextBox 22"/>
            <p:cNvSpPr txBox="1"/>
            <p:nvPr/>
          </p:nvSpPr>
          <p:spPr>
            <a:xfrm>
              <a:off x="285750" y="1992638"/>
              <a:ext cx="3732963" cy="523220"/>
            </a:xfrm>
            <a:prstGeom prst="rect">
              <a:avLst/>
            </a:prstGeom>
            <a:noFill/>
          </p:spPr>
          <p:txBody>
            <a:bodyPr wrap="none" rtlCol="0">
              <a:spAutoFit/>
            </a:bodyPr>
            <a:lstStyle/>
            <a:p>
              <a:r>
                <a:rPr lang="en-CA" sz="2800" dirty="0"/>
                <a:t>Measurement equation:</a:t>
              </a:r>
            </a:p>
          </p:txBody>
        </p:sp>
      </p:grpSp>
      <p:grpSp>
        <p:nvGrpSpPr>
          <p:cNvPr id="24" name="Group 23"/>
          <p:cNvGrpSpPr/>
          <p:nvPr/>
        </p:nvGrpSpPr>
        <p:grpSpPr>
          <a:xfrm>
            <a:off x="6253020" y="3925242"/>
            <a:ext cx="3912602" cy="2085316"/>
            <a:chOff x="285750" y="1721290"/>
            <a:chExt cx="3912602" cy="2085316"/>
          </a:xfrm>
        </p:grpSpPr>
        <p:grpSp>
          <p:nvGrpSpPr>
            <p:cNvPr id="25" name="Group 24"/>
            <p:cNvGrpSpPr/>
            <p:nvPr/>
          </p:nvGrpSpPr>
          <p:grpSpPr>
            <a:xfrm>
              <a:off x="285750" y="1721290"/>
              <a:ext cx="3912602" cy="1798368"/>
              <a:chOff x="285750" y="3806606"/>
              <a:chExt cx="3912602" cy="1798368"/>
            </a:xfrm>
          </p:grpSpPr>
          <p:sp>
            <p:nvSpPr>
              <p:cNvPr id="28" name="Rounded Rectangle 27"/>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ounded Rectangle 28"/>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Rounded Rectangle 29"/>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TextBox 30"/>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32" name="TextBox 31"/>
              <p:cNvSpPr txBox="1"/>
              <p:nvPr/>
            </p:nvSpPr>
            <p:spPr>
              <a:xfrm>
                <a:off x="285750" y="3806606"/>
                <a:ext cx="2779352" cy="523220"/>
              </a:xfrm>
              <a:prstGeom prst="rect">
                <a:avLst/>
              </a:prstGeom>
              <a:noFill/>
            </p:spPr>
            <p:txBody>
              <a:bodyPr wrap="none" rtlCol="0">
                <a:spAutoFit/>
              </a:bodyPr>
              <a:lstStyle/>
              <a:p>
                <a:r>
                  <a:rPr lang="en-CA" sz="2800" dirty="0"/>
                  <a:t>Process equation:</a:t>
                </a:r>
              </a:p>
            </p:txBody>
          </p:sp>
          <p:sp>
            <p:nvSpPr>
              <p:cNvPr id="33" name="TextBox 32"/>
              <p:cNvSpPr txBox="1"/>
              <p:nvPr/>
            </p:nvSpPr>
            <p:spPr>
              <a:xfrm>
                <a:off x="3295541" y="4958643"/>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34" name="TextBox 33"/>
              <p:cNvSpPr txBox="1"/>
              <p:nvPr/>
            </p:nvSpPr>
            <p:spPr>
              <a:xfrm>
                <a:off x="1039496" y="4948957"/>
                <a:ext cx="670789" cy="369332"/>
              </a:xfrm>
              <a:prstGeom prst="rect">
                <a:avLst/>
              </a:prstGeom>
              <a:noFill/>
            </p:spPr>
            <p:txBody>
              <a:bodyPr wrap="none" rtlCol="0">
                <a:spAutoFit/>
              </a:bodyPr>
              <a:lstStyle/>
              <a:p>
                <a:r>
                  <a:rPr lang="en-CA" dirty="0"/>
                  <a:t>State</a:t>
                </a:r>
              </a:p>
            </p:txBody>
          </p:sp>
        </p:grpSp>
        <p:sp>
          <p:nvSpPr>
            <p:cNvPr id="26" name="TextBox 25"/>
            <p:cNvSpPr txBox="1"/>
            <p:nvPr/>
          </p:nvSpPr>
          <p:spPr>
            <a:xfrm>
              <a:off x="1702952" y="2883276"/>
              <a:ext cx="1459767" cy="923330"/>
            </a:xfrm>
            <a:prstGeom prst="rect">
              <a:avLst/>
            </a:prstGeom>
            <a:noFill/>
          </p:spPr>
          <p:txBody>
            <a:bodyPr wrap="none" rtlCol="0">
              <a:spAutoFit/>
            </a:bodyPr>
            <a:lstStyle/>
            <a:p>
              <a:pPr algn="ctr"/>
              <a:r>
                <a:rPr lang="en-CA" dirty="0"/>
                <a:t>Behavioural</a:t>
              </a:r>
            </a:p>
            <a:p>
              <a:pPr algn="ctr"/>
              <a:r>
                <a:rPr lang="en-CA" dirty="0"/>
                <a:t>or population</a:t>
              </a:r>
            </a:p>
            <a:p>
              <a:pPr algn="ctr"/>
              <a:r>
                <a:rPr lang="en-CA" dirty="0"/>
                <a:t>mechanism</a:t>
              </a:r>
            </a:p>
          </p:txBody>
        </p:sp>
      </p:grpSp>
      <p:sp>
        <p:nvSpPr>
          <p:cNvPr id="35" name="TextShape 2">
            <a:extLst>
              <a:ext uri="{FF2B5EF4-FFF2-40B4-BE49-F238E27FC236}">
                <a16:creationId xmlns:a16="http://schemas.microsoft.com/office/drawing/2014/main" id="{A3D81F39-E4DC-0948-8B4F-9559C893D1FB}"/>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36" name="TextShape 3">
            <a:extLst>
              <a:ext uri="{FF2B5EF4-FFF2-40B4-BE49-F238E27FC236}">
                <a16:creationId xmlns:a16="http://schemas.microsoft.com/office/drawing/2014/main" id="{1E7DFD7E-A4EE-0B46-A6CA-5E996C03CF51}"/>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37" name="Picture 36" descr="26§display§\Theta \in R^m§png§1200§TRUE§">
            <a:extLst>
              <a:ext uri="{FF2B5EF4-FFF2-40B4-BE49-F238E27FC236}">
                <a16:creationId xmlns:a16="http://schemas.microsoft.com/office/drawing/2014/main" id="{037344D4-3240-9340-84A0-F7285062BDF2}"/>
              </a:ext>
            </a:extLst>
          </p:cNvPr>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38" name="Picture 37" descr="26§display§\mathbf{x} \in R^n§png§1200§TRUE§">
            <a:extLst>
              <a:ext uri="{FF2B5EF4-FFF2-40B4-BE49-F238E27FC236}">
                <a16:creationId xmlns:a16="http://schemas.microsoft.com/office/drawing/2014/main" id="{429CFAB0-6154-C642-B6E2-BD7C4C4FA073}"/>
              </a:ext>
            </a:extLst>
          </p:cNvPr>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 name="TextBox 1">
            <a:extLst>
              <a:ext uri="{FF2B5EF4-FFF2-40B4-BE49-F238E27FC236}">
                <a16:creationId xmlns:a16="http://schemas.microsoft.com/office/drawing/2014/main" id="{4C049764-79FA-EFDB-A0C6-AD0307A818C8}"/>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spTree>
    <p:extLst>
      <p:ext uri="{BB962C8B-B14F-4D97-AF65-F5344CB8AC3E}">
        <p14:creationId xmlns:p14="http://schemas.microsoft.com/office/powerpoint/2010/main" val="2909190591"/>
      </p:ext>
    </p:extLst>
  </p:cSld>
  <p:clrMapOvr>
    <a:masterClrMapping/>
  </p:clrMapOvr>
  <mc:AlternateContent xmlns:mc="http://schemas.openxmlformats.org/markup-compatibility/2006" xmlns:p14="http://schemas.microsoft.com/office/powerpoint/2010/main">
    <mc:Choice Requires="p14">
      <p:transition spd="slow" p14:dur="2000" advTm="7415"/>
    </mc:Choice>
    <mc:Fallback xmlns="">
      <p:transition xmlns:p14="http://schemas.microsoft.com/office/powerpoint/2010/main" spd="slow" advTm="741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2891" y="-642006"/>
            <a:ext cx="6583934" cy="2056384"/>
            <a:chOff x="-59989" y="-642006"/>
            <a:chExt cx="6583934" cy="2056384"/>
          </a:xfrm>
        </p:grpSpPr>
        <p:pic>
          <p:nvPicPr>
            <p:cNvPr id="3" name="Picture 2"/>
            <p:cNvPicPr>
              <a:picLocks noChangeAspect="1"/>
            </p:cNvPicPr>
            <p:nvPr/>
          </p:nvPicPr>
          <p:blipFill>
            <a:blip r:embed="rId3"/>
            <a:stretch>
              <a:fillRect/>
            </a:stretch>
          </p:blipFill>
          <p:spPr>
            <a:xfrm rot="21240000">
              <a:off x="-59989" y="-642006"/>
              <a:ext cx="6583934" cy="2056384"/>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25" name="Punched Tape 24"/>
            <p:cNvSpPr/>
            <p:nvPr/>
          </p:nvSpPr>
          <p:spPr>
            <a:xfrm rot="21311520">
              <a:off x="53640" y="284892"/>
              <a:ext cx="2713588" cy="436657"/>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pic>
        <p:nvPicPr>
          <p:cNvPr id="15" name="Picture 14"/>
          <p:cNvPicPr>
            <a:picLocks noChangeAspect="1"/>
          </p:cNvPicPr>
          <p:nvPr/>
        </p:nvPicPr>
        <p:blipFill>
          <a:blip r:embed="rId4"/>
          <a:stretch>
            <a:fillRect/>
          </a:stretch>
        </p:blipFill>
        <p:spPr>
          <a:xfrm rot="21120000">
            <a:off x="-953857" y="390860"/>
            <a:ext cx="9468612" cy="2418588"/>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grpSp>
        <p:nvGrpSpPr>
          <p:cNvPr id="6" name="Group 5"/>
          <p:cNvGrpSpPr/>
          <p:nvPr/>
        </p:nvGrpSpPr>
        <p:grpSpPr>
          <a:xfrm rot="780000">
            <a:off x="7368976" y="-153419"/>
            <a:ext cx="6909480" cy="3145780"/>
            <a:chOff x="5844093" y="-231520"/>
            <a:chExt cx="6909480" cy="3145780"/>
          </a:xfrm>
        </p:grpSpPr>
        <p:pic>
          <p:nvPicPr>
            <p:cNvPr id="5" name="Picture 4"/>
            <p:cNvPicPr>
              <a:picLocks noChangeAspect="1"/>
            </p:cNvPicPr>
            <p:nvPr/>
          </p:nvPicPr>
          <p:blipFill>
            <a:blip r:embed="rId5"/>
            <a:stretch>
              <a:fillRect/>
            </a:stretch>
          </p:blipFill>
          <p:spPr>
            <a:xfrm>
              <a:off x="5844093" y="-231520"/>
              <a:ext cx="6909480" cy="3145780"/>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26" name="Punched Tape 25"/>
            <p:cNvSpPr/>
            <p:nvPr/>
          </p:nvSpPr>
          <p:spPr>
            <a:xfrm flipV="1">
              <a:off x="6820994" y="1727065"/>
              <a:ext cx="2943265" cy="426381"/>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pic>
        <p:nvPicPr>
          <p:cNvPr id="14" name="Picture 13"/>
          <p:cNvPicPr>
            <a:picLocks noChangeAspect="1"/>
          </p:cNvPicPr>
          <p:nvPr/>
        </p:nvPicPr>
        <p:blipFill>
          <a:blip r:embed="rId6"/>
          <a:stretch>
            <a:fillRect/>
          </a:stretch>
        </p:blipFill>
        <p:spPr>
          <a:xfrm>
            <a:off x="-5514" y="4892441"/>
            <a:ext cx="7202932" cy="2394458"/>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23" name="Punched Tape 22"/>
          <p:cNvSpPr/>
          <p:nvPr/>
        </p:nvSpPr>
        <p:spPr>
          <a:xfrm>
            <a:off x="2700637" y="6256810"/>
            <a:ext cx="2449285" cy="380910"/>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6" name="Picture 15"/>
          <p:cNvPicPr>
            <a:picLocks noChangeAspect="1"/>
          </p:cNvPicPr>
          <p:nvPr/>
        </p:nvPicPr>
        <p:blipFill>
          <a:blip r:embed="rId7"/>
          <a:stretch>
            <a:fillRect/>
          </a:stretch>
        </p:blipFill>
        <p:spPr>
          <a:xfrm rot="660000">
            <a:off x="3608989" y="4812330"/>
            <a:ext cx="8136902" cy="2124000"/>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8"/>
          <a:stretch>
            <a:fillRect/>
          </a:stretch>
        </p:blipFill>
        <p:spPr>
          <a:xfrm rot="840000">
            <a:off x="4627014" y="1880335"/>
            <a:ext cx="6558153" cy="2090928"/>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9"/>
          <a:stretch>
            <a:fillRect/>
          </a:stretch>
        </p:blipFill>
        <p:spPr>
          <a:xfrm rot="21000000">
            <a:off x="-180058" y="2231425"/>
            <a:ext cx="5781040" cy="1912620"/>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22" name="Punched Tape 21"/>
          <p:cNvSpPr/>
          <p:nvPr/>
        </p:nvSpPr>
        <p:spPr>
          <a:xfrm rot="715300" flipV="1">
            <a:off x="6286420" y="2767709"/>
            <a:ext cx="1833409" cy="439569"/>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2" name="Picture 11"/>
          <p:cNvPicPr>
            <a:picLocks noChangeAspect="1"/>
          </p:cNvPicPr>
          <p:nvPr/>
        </p:nvPicPr>
        <p:blipFill>
          <a:blip r:embed="rId10"/>
          <a:stretch>
            <a:fillRect/>
          </a:stretch>
        </p:blipFill>
        <p:spPr>
          <a:xfrm rot="20820000">
            <a:off x="-62353" y="3958696"/>
            <a:ext cx="6248400" cy="2176780"/>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11"/>
          <a:stretch>
            <a:fillRect/>
          </a:stretch>
        </p:blipFill>
        <p:spPr>
          <a:xfrm rot="900000">
            <a:off x="5183692" y="3775180"/>
            <a:ext cx="7138670" cy="2028444"/>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17" name="Punched Tape 16"/>
          <p:cNvSpPr/>
          <p:nvPr/>
        </p:nvSpPr>
        <p:spPr>
          <a:xfrm rot="20983990">
            <a:off x="1412415" y="1630847"/>
            <a:ext cx="2632284" cy="401100"/>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8" name="Punched Tape 17"/>
          <p:cNvSpPr/>
          <p:nvPr/>
        </p:nvSpPr>
        <p:spPr>
          <a:xfrm rot="20983990">
            <a:off x="110801" y="3865204"/>
            <a:ext cx="1699110" cy="269919"/>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Punched Tape 18"/>
          <p:cNvSpPr/>
          <p:nvPr/>
        </p:nvSpPr>
        <p:spPr>
          <a:xfrm rot="20983990">
            <a:off x="196737" y="5945478"/>
            <a:ext cx="1609771" cy="300097"/>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Punched Tape 19"/>
          <p:cNvSpPr/>
          <p:nvPr/>
        </p:nvSpPr>
        <p:spPr>
          <a:xfrm rot="862413" flipV="1">
            <a:off x="5440127" y="3855713"/>
            <a:ext cx="3664163" cy="614109"/>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Punched Tape 20"/>
          <p:cNvSpPr/>
          <p:nvPr/>
        </p:nvSpPr>
        <p:spPr>
          <a:xfrm rot="715300" flipV="1">
            <a:off x="6894747" y="5673595"/>
            <a:ext cx="2196333" cy="491961"/>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1" name="Picture 10"/>
          <p:cNvPicPr>
            <a:picLocks noChangeAspect="1"/>
          </p:cNvPicPr>
          <p:nvPr/>
        </p:nvPicPr>
        <p:blipFill>
          <a:blip r:embed="rId12"/>
          <a:stretch>
            <a:fillRect/>
          </a:stretch>
        </p:blipFill>
        <p:spPr>
          <a:xfrm rot="420000">
            <a:off x="10168355" y="3296555"/>
            <a:ext cx="2044192" cy="3059176"/>
          </a:xfrm>
          <a:prstGeom prst="rect">
            <a:avLst/>
          </a:prstGeom>
          <a:ln>
            <a:solidFill>
              <a:schemeClr val="tx1">
                <a:lumMod val="75000"/>
                <a:lumOff val="25000"/>
              </a:schemeClr>
            </a:solidFill>
          </a:ln>
          <a:effectLst>
            <a:outerShdw blurRad="50800" dist="38100" dir="2700000" algn="tl" rotWithShape="0">
              <a:srgbClr val="000000">
                <a:alpha val="43000"/>
              </a:srgbClr>
            </a:outerShdw>
          </a:effectLst>
        </p:spPr>
      </p:pic>
      <p:sp>
        <p:nvSpPr>
          <p:cNvPr id="24" name="Punched Tape 23"/>
          <p:cNvSpPr/>
          <p:nvPr/>
        </p:nvSpPr>
        <p:spPr>
          <a:xfrm rot="345844" flipV="1">
            <a:off x="10993110" y="5628208"/>
            <a:ext cx="991178" cy="242206"/>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5D18C40A-D02D-61F6-0ADE-E3733D91F7AB}"/>
              </a:ext>
            </a:extLst>
          </p:cNvPr>
          <p:cNvPicPr>
            <a:picLocks noChangeAspect="1"/>
          </p:cNvPicPr>
          <p:nvPr/>
        </p:nvPicPr>
        <p:blipFill>
          <a:blip r:embed="rId13"/>
          <a:stretch>
            <a:fillRect/>
          </a:stretch>
        </p:blipFill>
        <p:spPr>
          <a:xfrm rot="314042">
            <a:off x="1419210" y="130681"/>
            <a:ext cx="7772400" cy="3022600"/>
          </a:xfrm>
          <a:prstGeom prst="rect">
            <a:avLst/>
          </a:prstGeom>
          <a:ln w="12700">
            <a:solidFill>
              <a:schemeClr val="tx1"/>
            </a:solidFill>
          </a:ln>
          <a:effectLst>
            <a:outerShdw blurRad="50800" dist="38100" dir="2700000" algn="tl" rotWithShape="0">
              <a:prstClr val="black">
                <a:alpha val="40000"/>
              </a:prstClr>
            </a:outerShdw>
          </a:effectLst>
        </p:spPr>
      </p:pic>
      <p:sp>
        <p:nvSpPr>
          <p:cNvPr id="8" name="Punched Tape 7">
            <a:extLst>
              <a:ext uri="{FF2B5EF4-FFF2-40B4-BE49-F238E27FC236}">
                <a16:creationId xmlns:a16="http://schemas.microsoft.com/office/drawing/2014/main" id="{B8612736-F0B8-77E5-252E-1D05D8470173}"/>
              </a:ext>
            </a:extLst>
          </p:cNvPr>
          <p:cNvSpPr/>
          <p:nvPr/>
        </p:nvSpPr>
        <p:spPr>
          <a:xfrm rot="491590">
            <a:off x="2068016" y="2079198"/>
            <a:ext cx="1609771" cy="300097"/>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26612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4" name="Picture 983"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sp>
        <p:nvSpPr>
          <p:cNvPr id="14" name="CustomShape 5"/>
          <p:cNvSpPr/>
          <p:nvPr/>
        </p:nvSpPr>
        <p:spPr>
          <a:xfrm>
            <a:off x="3189411" y="1992173"/>
            <a:ext cx="587792" cy="775967"/>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15" name="CustomShape 6"/>
          <p:cNvSpPr/>
          <p:nvPr/>
        </p:nvSpPr>
        <p:spPr>
          <a:xfrm flipH="1">
            <a:off x="5834475" y="2212377"/>
            <a:ext cx="457172" cy="351406"/>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16" name="TextShape 2">
            <a:extLst>
              <a:ext uri="{FF2B5EF4-FFF2-40B4-BE49-F238E27FC236}">
                <a16:creationId xmlns:a16="http://schemas.microsoft.com/office/drawing/2014/main" id="{E030B176-6F59-2143-B267-4444E483857E}"/>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17" name="TextShape 3">
            <a:extLst>
              <a:ext uri="{FF2B5EF4-FFF2-40B4-BE49-F238E27FC236}">
                <a16:creationId xmlns:a16="http://schemas.microsoft.com/office/drawing/2014/main" id="{3CD75527-0843-FD41-B2F7-E29FF1B675AB}"/>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18" name="Picture 17" descr="26§display§\Theta \in R^m§png§1200§TRUE§">
            <a:extLst>
              <a:ext uri="{FF2B5EF4-FFF2-40B4-BE49-F238E27FC236}">
                <a16:creationId xmlns:a16="http://schemas.microsoft.com/office/drawing/2014/main" id="{6A55A054-EE1B-C64E-BB64-9209A621CB5F}"/>
              </a:ext>
            </a:extLst>
          </p:cNvPr>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19" name="Picture 18" descr="26§display§\mathbf{x} \in R^n§png§1200§TRUE§">
            <a:extLst>
              <a:ext uri="{FF2B5EF4-FFF2-40B4-BE49-F238E27FC236}">
                <a16:creationId xmlns:a16="http://schemas.microsoft.com/office/drawing/2014/main" id="{02D68C91-F88C-F44E-A0D8-9387B604E0A5}"/>
              </a:ext>
            </a:extLst>
          </p:cNvPr>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 name="TextBox 1">
            <a:extLst>
              <a:ext uri="{FF2B5EF4-FFF2-40B4-BE49-F238E27FC236}">
                <a16:creationId xmlns:a16="http://schemas.microsoft.com/office/drawing/2014/main" id="{70131CB9-92BB-BC23-A804-C1CFAC46CEF5}"/>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grpSp>
        <p:nvGrpSpPr>
          <p:cNvPr id="3" name="Group 2">
            <a:extLst>
              <a:ext uri="{FF2B5EF4-FFF2-40B4-BE49-F238E27FC236}">
                <a16:creationId xmlns:a16="http://schemas.microsoft.com/office/drawing/2014/main" id="{9539059B-E1F7-DBE8-3E66-A55BEB91919B}"/>
              </a:ext>
            </a:extLst>
          </p:cNvPr>
          <p:cNvGrpSpPr/>
          <p:nvPr/>
        </p:nvGrpSpPr>
        <p:grpSpPr>
          <a:xfrm>
            <a:off x="1398588" y="3994358"/>
            <a:ext cx="4245508" cy="1818878"/>
            <a:chOff x="285750" y="1992638"/>
            <a:chExt cx="4245508" cy="1818878"/>
          </a:xfrm>
        </p:grpSpPr>
        <p:sp>
          <p:nvSpPr>
            <p:cNvPr id="4" name="TextBox 3">
              <a:extLst>
                <a:ext uri="{FF2B5EF4-FFF2-40B4-BE49-F238E27FC236}">
                  <a16:creationId xmlns:a16="http://schemas.microsoft.com/office/drawing/2014/main" id="{05A00FD2-0980-DA22-8A80-E6928834E1E1}"/>
                </a:ext>
              </a:extLst>
            </p:cNvPr>
            <p:cNvSpPr txBox="1"/>
            <p:nvPr/>
          </p:nvSpPr>
          <p:spPr>
            <a:xfrm>
              <a:off x="3019080" y="3155236"/>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19620594-B00D-7D8F-0181-2268B37F230D}"/>
                </a:ext>
              </a:extLst>
            </p:cNvPr>
            <p:cNvSpPr txBox="1"/>
            <p:nvPr/>
          </p:nvSpPr>
          <p:spPr>
            <a:xfrm>
              <a:off x="1735671" y="3165185"/>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44553899-B9E0-3BCC-0031-B9CFB26C9F3C}"/>
                </a:ext>
              </a:extLst>
            </p:cNvPr>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B297C628-5515-BD46-3F9C-5F9DBC727B4F}"/>
                </a:ext>
              </a:extLst>
            </p:cNvPr>
            <p:cNvSpPr txBox="1"/>
            <p:nvPr/>
          </p:nvSpPr>
          <p:spPr>
            <a:xfrm>
              <a:off x="1039496" y="3145550"/>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D478FEC3-471C-8FDD-0A29-7C62A29E585E}"/>
                </a:ext>
              </a:extLst>
            </p:cNvPr>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Rounded Rectangle 8">
              <a:extLst>
                <a:ext uri="{FF2B5EF4-FFF2-40B4-BE49-F238E27FC236}">
                  <a16:creationId xmlns:a16="http://schemas.microsoft.com/office/drawing/2014/main" id="{6A6A31F3-735A-9CE2-CFFE-54FEFBA0C2DA}"/>
                </a:ext>
              </a:extLst>
            </p:cNvPr>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1537C03B-688F-5BA0-2565-32DF2D0B7F54}"/>
                </a:ext>
              </a:extLst>
            </p:cNvPr>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1" name="TextBox 10">
              <a:extLst>
                <a:ext uri="{FF2B5EF4-FFF2-40B4-BE49-F238E27FC236}">
                  <a16:creationId xmlns:a16="http://schemas.microsoft.com/office/drawing/2014/main" id="{73C27BF6-0E06-89BB-B1EB-71F7ECBAA59C}"/>
                </a:ext>
              </a:extLst>
            </p:cNvPr>
            <p:cNvSpPr txBox="1"/>
            <p:nvPr/>
          </p:nvSpPr>
          <p:spPr>
            <a:xfrm>
              <a:off x="285750" y="1992638"/>
              <a:ext cx="3732963" cy="523220"/>
            </a:xfrm>
            <a:prstGeom prst="rect">
              <a:avLst/>
            </a:prstGeom>
            <a:noFill/>
          </p:spPr>
          <p:txBody>
            <a:bodyPr wrap="none" rtlCol="0">
              <a:spAutoFit/>
            </a:bodyPr>
            <a:lstStyle/>
            <a:p>
              <a:r>
                <a:rPr lang="en-CA" sz="2800" dirty="0"/>
                <a:t>Measurement equation:</a:t>
              </a:r>
            </a:p>
          </p:txBody>
        </p:sp>
      </p:grpSp>
      <p:grpSp>
        <p:nvGrpSpPr>
          <p:cNvPr id="12" name="Group 11">
            <a:extLst>
              <a:ext uri="{FF2B5EF4-FFF2-40B4-BE49-F238E27FC236}">
                <a16:creationId xmlns:a16="http://schemas.microsoft.com/office/drawing/2014/main" id="{075E186A-D93F-0AC5-A80E-5F355170BC48}"/>
              </a:ext>
            </a:extLst>
          </p:cNvPr>
          <p:cNvGrpSpPr/>
          <p:nvPr/>
        </p:nvGrpSpPr>
        <p:grpSpPr>
          <a:xfrm>
            <a:off x="6253020" y="3925242"/>
            <a:ext cx="3912602" cy="2085316"/>
            <a:chOff x="285750" y="1721290"/>
            <a:chExt cx="3912602" cy="2085316"/>
          </a:xfrm>
        </p:grpSpPr>
        <p:grpSp>
          <p:nvGrpSpPr>
            <p:cNvPr id="13" name="Group 12">
              <a:extLst>
                <a:ext uri="{FF2B5EF4-FFF2-40B4-BE49-F238E27FC236}">
                  <a16:creationId xmlns:a16="http://schemas.microsoft.com/office/drawing/2014/main" id="{BE66983E-719B-C515-C9A8-DD3E6CCC8E57}"/>
                </a:ext>
              </a:extLst>
            </p:cNvPr>
            <p:cNvGrpSpPr/>
            <p:nvPr/>
          </p:nvGrpSpPr>
          <p:grpSpPr>
            <a:xfrm>
              <a:off x="285750" y="1721290"/>
              <a:ext cx="3912602" cy="1798368"/>
              <a:chOff x="285750" y="3806606"/>
              <a:chExt cx="3912602" cy="1798368"/>
            </a:xfrm>
          </p:grpSpPr>
          <p:sp>
            <p:nvSpPr>
              <p:cNvPr id="21" name="Rounded Rectangle 20">
                <a:extLst>
                  <a:ext uri="{FF2B5EF4-FFF2-40B4-BE49-F238E27FC236}">
                    <a16:creationId xmlns:a16="http://schemas.microsoft.com/office/drawing/2014/main" id="{486844C6-A9C4-0B8B-A17F-4EB610D124E4}"/>
                  </a:ext>
                </a:extLst>
              </p:cNvPr>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Rounded Rectangle 21">
                <a:extLst>
                  <a:ext uri="{FF2B5EF4-FFF2-40B4-BE49-F238E27FC236}">
                    <a16:creationId xmlns:a16="http://schemas.microsoft.com/office/drawing/2014/main" id="{6BD1E0F3-7CCF-6D56-9740-86AD1AA313A1}"/>
                  </a:ext>
                </a:extLst>
              </p:cNvPr>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3" name="Rounded Rectangle 22">
                <a:extLst>
                  <a:ext uri="{FF2B5EF4-FFF2-40B4-BE49-F238E27FC236}">
                    <a16:creationId xmlns:a16="http://schemas.microsoft.com/office/drawing/2014/main" id="{382B706A-F714-6013-0D35-CB25D98330AA}"/>
                  </a:ext>
                </a:extLst>
              </p:cNvPr>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7EB7CCA9-F037-1BF7-6A07-C385BD177CD0}"/>
                  </a:ext>
                </a:extLst>
              </p:cNvPr>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25" name="TextBox 24">
                <a:extLst>
                  <a:ext uri="{FF2B5EF4-FFF2-40B4-BE49-F238E27FC236}">
                    <a16:creationId xmlns:a16="http://schemas.microsoft.com/office/drawing/2014/main" id="{A0B5F4F8-86E4-FB42-68AD-41FE3193A22B}"/>
                  </a:ext>
                </a:extLst>
              </p:cNvPr>
              <p:cNvSpPr txBox="1"/>
              <p:nvPr/>
            </p:nvSpPr>
            <p:spPr>
              <a:xfrm>
                <a:off x="285750" y="3806606"/>
                <a:ext cx="2779352" cy="523220"/>
              </a:xfrm>
              <a:prstGeom prst="rect">
                <a:avLst/>
              </a:prstGeom>
              <a:noFill/>
            </p:spPr>
            <p:txBody>
              <a:bodyPr wrap="none" rtlCol="0">
                <a:spAutoFit/>
              </a:bodyPr>
              <a:lstStyle/>
              <a:p>
                <a:r>
                  <a:rPr lang="en-CA" sz="2800" dirty="0"/>
                  <a:t>Process equation:</a:t>
                </a:r>
              </a:p>
            </p:txBody>
          </p:sp>
          <p:sp>
            <p:nvSpPr>
              <p:cNvPr id="26" name="TextBox 25">
                <a:extLst>
                  <a:ext uri="{FF2B5EF4-FFF2-40B4-BE49-F238E27FC236}">
                    <a16:creationId xmlns:a16="http://schemas.microsoft.com/office/drawing/2014/main" id="{958B9147-E91F-F395-E4A5-CD24BF73BB66}"/>
                  </a:ext>
                </a:extLst>
              </p:cNvPr>
              <p:cNvSpPr txBox="1"/>
              <p:nvPr/>
            </p:nvSpPr>
            <p:spPr>
              <a:xfrm>
                <a:off x="3295541" y="4958643"/>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27" name="TextBox 26">
                <a:extLst>
                  <a:ext uri="{FF2B5EF4-FFF2-40B4-BE49-F238E27FC236}">
                    <a16:creationId xmlns:a16="http://schemas.microsoft.com/office/drawing/2014/main" id="{349408B8-7032-F037-3CA0-71040EF98395}"/>
                  </a:ext>
                </a:extLst>
              </p:cNvPr>
              <p:cNvSpPr txBox="1"/>
              <p:nvPr/>
            </p:nvSpPr>
            <p:spPr>
              <a:xfrm>
                <a:off x="1039496" y="4948957"/>
                <a:ext cx="670789" cy="369332"/>
              </a:xfrm>
              <a:prstGeom prst="rect">
                <a:avLst/>
              </a:prstGeom>
              <a:noFill/>
            </p:spPr>
            <p:txBody>
              <a:bodyPr wrap="none" rtlCol="0">
                <a:spAutoFit/>
              </a:bodyPr>
              <a:lstStyle/>
              <a:p>
                <a:r>
                  <a:rPr lang="en-CA" dirty="0"/>
                  <a:t>State</a:t>
                </a:r>
              </a:p>
            </p:txBody>
          </p:sp>
        </p:grpSp>
        <p:sp>
          <p:nvSpPr>
            <p:cNvPr id="20" name="TextBox 19">
              <a:extLst>
                <a:ext uri="{FF2B5EF4-FFF2-40B4-BE49-F238E27FC236}">
                  <a16:creationId xmlns:a16="http://schemas.microsoft.com/office/drawing/2014/main" id="{3DC326EE-8F60-0159-9D92-3AA38EA51C83}"/>
                </a:ext>
              </a:extLst>
            </p:cNvPr>
            <p:cNvSpPr txBox="1"/>
            <p:nvPr/>
          </p:nvSpPr>
          <p:spPr>
            <a:xfrm>
              <a:off x="1702952" y="2883276"/>
              <a:ext cx="1459767" cy="923330"/>
            </a:xfrm>
            <a:prstGeom prst="rect">
              <a:avLst/>
            </a:prstGeom>
            <a:noFill/>
          </p:spPr>
          <p:txBody>
            <a:bodyPr wrap="none" rtlCol="0">
              <a:spAutoFit/>
            </a:bodyPr>
            <a:lstStyle/>
            <a:p>
              <a:pPr algn="ctr"/>
              <a:r>
                <a:rPr lang="en-CA" dirty="0"/>
                <a:t>Behavioural</a:t>
              </a:r>
            </a:p>
            <a:p>
              <a:pPr algn="ctr"/>
              <a:r>
                <a:rPr lang="en-CA" dirty="0"/>
                <a:t>or population</a:t>
              </a:r>
            </a:p>
            <a:p>
              <a:pPr algn="ctr"/>
              <a:r>
                <a:rPr lang="en-CA" dirty="0"/>
                <a:t>mechanism</a:t>
              </a:r>
            </a:p>
          </p:txBody>
        </p:sp>
      </p:grpSp>
      <p:sp>
        <p:nvSpPr>
          <p:cNvPr id="28" name="TextShape 1">
            <a:extLst>
              <a:ext uri="{FF2B5EF4-FFF2-40B4-BE49-F238E27FC236}">
                <a16:creationId xmlns:a16="http://schemas.microsoft.com/office/drawing/2014/main" id="{B8B5ACFD-E226-84DE-011A-5516DCC179DF}"/>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Tree>
    <p:extLst>
      <p:ext uri="{BB962C8B-B14F-4D97-AF65-F5344CB8AC3E}">
        <p14:creationId xmlns:p14="http://schemas.microsoft.com/office/powerpoint/2010/main" val="1826099538"/>
      </p:ext>
    </p:extLst>
  </p:cSld>
  <p:clrMapOvr>
    <a:masterClrMapping/>
  </p:clrMapOvr>
  <mc:AlternateContent xmlns:mc="http://schemas.openxmlformats.org/markup-compatibility/2006" xmlns:p14="http://schemas.microsoft.com/office/powerpoint/2010/main">
    <mc:Choice Requires="p14">
      <p:transition spd="slow" p14:dur="2000" advTm="23000"/>
    </mc:Choice>
    <mc:Fallback xmlns="">
      <p:transition xmlns:p14="http://schemas.microsoft.com/office/powerpoint/2010/main" spd="slow" advTm="2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4" name="Picture 983"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022" y="2059449"/>
            <a:ext cx="4255082" cy="676032"/>
          </a:xfrm>
          <a:prstGeom prst="rect">
            <a:avLst/>
          </a:prstGeom>
          <a:ln>
            <a:noFill/>
          </a:ln>
        </p:spPr>
      </p:pic>
      <p:sp>
        <p:nvSpPr>
          <p:cNvPr id="14" name="CustomShape 5"/>
          <p:cNvSpPr/>
          <p:nvPr/>
        </p:nvSpPr>
        <p:spPr>
          <a:xfrm>
            <a:off x="3189106" y="1992173"/>
            <a:ext cx="587854" cy="775967"/>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15" name="CustomShape 6"/>
          <p:cNvSpPr/>
          <p:nvPr/>
        </p:nvSpPr>
        <p:spPr>
          <a:xfrm flipH="1">
            <a:off x="5834448" y="2212377"/>
            <a:ext cx="457220" cy="351406"/>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11" name="TextBox 10"/>
          <p:cNvSpPr txBox="1"/>
          <p:nvPr/>
        </p:nvSpPr>
        <p:spPr>
          <a:xfrm>
            <a:off x="6159773" y="4107852"/>
            <a:ext cx="1778269" cy="530479"/>
          </a:xfrm>
          <a:prstGeom prst="rect">
            <a:avLst/>
          </a:prstGeom>
          <a:noFill/>
          <a:ln w="38100">
            <a:solidFill>
              <a:srgbClr val="FF2F92"/>
            </a:solidFill>
          </a:ln>
        </p:spPr>
        <p:txBody>
          <a:bodyPr wrap="none" lIns="82944" tIns="41472" rIns="82944" bIns="41472" rtlCol="0">
            <a:spAutoFit/>
          </a:bodyPr>
          <a:lstStyle/>
          <a:p>
            <a:pPr algn="ctr"/>
            <a:r>
              <a:rPr lang="en-CA" sz="2903" dirty="0"/>
              <a:t>Simulation</a:t>
            </a:r>
          </a:p>
        </p:txBody>
      </p:sp>
      <p:sp>
        <p:nvSpPr>
          <p:cNvPr id="16" name="TextShape 2"/>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17" name="TextShape 3"/>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18" name="Picture 17" descr="26§display§\Theta \in R^m§png§1200§TRUE§"/>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19" name="Picture 18" descr="26§display§\mathbf{x} \in R^n§png§1200§TRUE§"/>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0" name="TextBox 19">
            <a:extLst>
              <a:ext uri="{FF2B5EF4-FFF2-40B4-BE49-F238E27FC236}">
                <a16:creationId xmlns:a16="http://schemas.microsoft.com/office/drawing/2014/main" id="{1C4627C3-4EC9-204A-B8D8-2472D80FA8C1}"/>
              </a:ext>
            </a:extLst>
          </p:cNvPr>
          <p:cNvSpPr txBox="1"/>
          <p:nvPr/>
        </p:nvSpPr>
        <p:spPr>
          <a:xfrm>
            <a:off x="9605482" y="4107851"/>
            <a:ext cx="1304038" cy="530479"/>
          </a:xfrm>
          <a:prstGeom prst="rect">
            <a:avLst/>
          </a:prstGeom>
          <a:noFill/>
          <a:ln w="38100">
            <a:solidFill>
              <a:srgbClr val="FF2F92"/>
            </a:solidFill>
          </a:ln>
        </p:spPr>
        <p:txBody>
          <a:bodyPr wrap="none" lIns="82944" tIns="41472" rIns="82944" bIns="41472" rtlCol="0">
            <a:spAutoFit/>
          </a:bodyPr>
          <a:lstStyle/>
          <a:p>
            <a:pPr algn="ctr"/>
            <a:r>
              <a:rPr lang="en-CA" sz="2903" dirty="0"/>
              <a:t>Laplace</a:t>
            </a:r>
          </a:p>
        </p:txBody>
      </p:sp>
      <p:sp>
        <p:nvSpPr>
          <p:cNvPr id="21" name="TextBox 20">
            <a:extLst>
              <a:ext uri="{FF2B5EF4-FFF2-40B4-BE49-F238E27FC236}">
                <a16:creationId xmlns:a16="http://schemas.microsoft.com/office/drawing/2014/main" id="{290DA879-3FCB-2E4C-B99A-D59AA9BEF8F7}"/>
              </a:ext>
            </a:extLst>
          </p:cNvPr>
          <p:cNvSpPr txBox="1"/>
          <p:nvPr/>
        </p:nvSpPr>
        <p:spPr>
          <a:xfrm>
            <a:off x="813754" y="3254895"/>
            <a:ext cx="2945834" cy="530479"/>
          </a:xfrm>
          <a:prstGeom prst="rect">
            <a:avLst/>
          </a:prstGeom>
          <a:noFill/>
          <a:ln w="38100">
            <a:solidFill>
              <a:srgbClr val="558ED5"/>
            </a:solidFill>
          </a:ln>
        </p:spPr>
        <p:txBody>
          <a:bodyPr wrap="none" lIns="82944" tIns="41472" rIns="82944" bIns="41472" rtlCol="0">
            <a:spAutoFit/>
          </a:bodyPr>
          <a:lstStyle/>
          <a:p>
            <a:pPr algn="ctr"/>
            <a:r>
              <a:rPr lang="en-CA" sz="2903" dirty="0"/>
              <a:t>Analytical solution</a:t>
            </a:r>
          </a:p>
        </p:txBody>
      </p:sp>
      <p:sp>
        <p:nvSpPr>
          <p:cNvPr id="22" name="TextBox 21">
            <a:extLst>
              <a:ext uri="{FF2B5EF4-FFF2-40B4-BE49-F238E27FC236}">
                <a16:creationId xmlns:a16="http://schemas.microsoft.com/office/drawing/2014/main" id="{F5AF5676-BE06-574B-B43C-84CBD87C5D0E}"/>
              </a:ext>
            </a:extLst>
          </p:cNvPr>
          <p:cNvSpPr txBox="1"/>
          <p:nvPr/>
        </p:nvSpPr>
        <p:spPr>
          <a:xfrm>
            <a:off x="7205558" y="3254895"/>
            <a:ext cx="2406199" cy="530479"/>
          </a:xfrm>
          <a:prstGeom prst="rect">
            <a:avLst/>
          </a:prstGeom>
          <a:noFill/>
          <a:ln w="38100">
            <a:solidFill>
              <a:srgbClr val="FF2F92"/>
            </a:solidFill>
          </a:ln>
        </p:spPr>
        <p:txBody>
          <a:bodyPr wrap="none" lIns="82944" tIns="41472" rIns="82944" bIns="41472" rtlCol="0">
            <a:spAutoFit/>
          </a:bodyPr>
          <a:lstStyle/>
          <a:p>
            <a:pPr algn="ctr"/>
            <a:r>
              <a:rPr lang="en-CA" sz="2903" dirty="0"/>
              <a:t>Approximation</a:t>
            </a:r>
          </a:p>
        </p:txBody>
      </p:sp>
      <p:sp>
        <p:nvSpPr>
          <p:cNvPr id="23" name="TextBox 22">
            <a:extLst>
              <a:ext uri="{FF2B5EF4-FFF2-40B4-BE49-F238E27FC236}">
                <a16:creationId xmlns:a16="http://schemas.microsoft.com/office/drawing/2014/main" id="{FF74A6B9-B2A6-5A48-AC0A-1E172067B186}"/>
              </a:ext>
            </a:extLst>
          </p:cNvPr>
          <p:cNvSpPr txBox="1"/>
          <p:nvPr/>
        </p:nvSpPr>
        <p:spPr>
          <a:xfrm>
            <a:off x="1168959" y="4114162"/>
            <a:ext cx="2095408" cy="530479"/>
          </a:xfrm>
          <a:prstGeom prst="rect">
            <a:avLst/>
          </a:prstGeom>
          <a:noFill/>
          <a:ln w="38100">
            <a:solidFill>
              <a:srgbClr val="558ED5"/>
            </a:solidFill>
          </a:ln>
        </p:spPr>
        <p:txBody>
          <a:bodyPr wrap="none" lIns="82944" tIns="41472" rIns="82944" bIns="41472" rtlCol="0">
            <a:spAutoFit/>
          </a:bodyPr>
          <a:lstStyle/>
          <a:p>
            <a:pPr algn="ctr"/>
            <a:r>
              <a:rPr lang="en-CA" sz="2903" dirty="0"/>
              <a:t>Kalman filter</a:t>
            </a:r>
          </a:p>
        </p:txBody>
      </p:sp>
      <p:pic>
        <p:nvPicPr>
          <p:cNvPr id="24" name="Picture 23" descr="spaceship.png">
            <a:extLst>
              <a:ext uri="{FF2B5EF4-FFF2-40B4-BE49-F238E27FC236}">
                <a16:creationId xmlns:a16="http://schemas.microsoft.com/office/drawing/2014/main" id="{0CB652CA-555E-E943-BD09-793062A72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185673">
            <a:off x="423549" y="3931823"/>
            <a:ext cx="470914" cy="828000"/>
          </a:xfrm>
          <a:prstGeom prst="rect">
            <a:avLst/>
          </a:prstGeom>
        </p:spPr>
      </p:pic>
      <p:grpSp>
        <p:nvGrpSpPr>
          <p:cNvPr id="73" name="Group 72">
            <a:extLst>
              <a:ext uri="{FF2B5EF4-FFF2-40B4-BE49-F238E27FC236}">
                <a16:creationId xmlns:a16="http://schemas.microsoft.com/office/drawing/2014/main" id="{3745A217-4A75-4B4E-9E55-216F363F6A3D}"/>
              </a:ext>
            </a:extLst>
          </p:cNvPr>
          <p:cNvGrpSpPr>
            <a:grpSpLocks noChangeAspect="1"/>
          </p:cNvGrpSpPr>
          <p:nvPr/>
        </p:nvGrpSpPr>
        <p:grpSpPr>
          <a:xfrm>
            <a:off x="5116186" y="4033422"/>
            <a:ext cx="730284" cy="606185"/>
            <a:chOff x="2247169" y="1826020"/>
            <a:chExt cx="1850158" cy="1535766"/>
          </a:xfrm>
        </p:grpSpPr>
        <p:grpSp>
          <p:nvGrpSpPr>
            <p:cNvPr id="74" name="Group 73">
              <a:extLst>
                <a:ext uri="{FF2B5EF4-FFF2-40B4-BE49-F238E27FC236}">
                  <a16:creationId xmlns:a16="http://schemas.microsoft.com/office/drawing/2014/main" id="{865EF47F-BFA1-EB41-93B1-7295C0A41DE5}"/>
                </a:ext>
              </a:extLst>
            </p:cNvPr>
            <p:cNvGrpSpPr/>
            <p:nvPr/>
          </p:nvGrpSpPr>
          <p:grpSpPr>
            <a:xfrm>
              <a:off x="2971801" y="1922642"/>
              <a:ext cx="343937" cy="949380"/>
              <a:chOff x="3087366" y="2315472"/>
              <a:chExt cx="879406" cy="2427447"/>
            </a:xfrm>
          </p:grpSpPr>
          <p:cxnSp>
            <p:nvCxnSpPr>
              <p:cNvPr id="116" name="Straight Arrow Connector 115">
                <a:extLst>
                  <a:ext uri="{FF2B5EF4-FFF2-40B4-BE49-F238E27FC236}">
                    <a16:creationId xmlns:a16="http://schemas.microsoft.com/office/drawing/2014/main" id="{8A860906-1A70-E843-AE03-6454C271D57A}"/>
                  </a:ext>
                </a:extLst>
              </p:cNvPr>
              <p:cNvCxnSpPr/>
              <p:nvPr/>
            </p:nvCxnSpPr>
            <p:spPr>
              <a:xfrm flipV="1">
                <a:off x="3095835" y="2315472"/>
                <a:ext cx="868116" cy="785812"/>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B24B465E-40A4-D849-B0B6-4F439A9141A1}"/>
                  </a:ext>
                </a:extLst>
              </p:cNvPr>
              <p:cNvCxnSpPr/>
              <p:nvPr/>
            </p:nvCxnSpPr>
            <p:spPr>
              <a:xfrm flipV="1">
                <a:off x="3087366" y="3698700"/>
                <a:ext cx="879406" cy="402959"/>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6E29633A-7765-6040-B5D0-01016A558E3C}"/>
                  </a:ext>
                </a:extLst>
              </p:cNvPr>
              <p:cNvCxnSpPr/>
              <p:nvPr/>
            </p:nvCxnSpPr>
            <p:spPr>
              <a:xfrm>
                <a:off x="3087366" y="4496769"/>
                <a:ext cx="879406" cy="246150"/>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CB0EB237-0E5E-654C-96AB-14CA70A94690}"/>
                  </a:ext>
                </a:extLst>
              </p:cNvPr>
              <p:cNvCxnSpPr/>
              <p:nvPr/>
            </p:nvCxnSpPr>
            <p:spPr>
              <a:xfrm flipV="1">
                <a:off x="3087366" y="4333697"/>
                <a:ext cx="879406" cy="163070"/>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F8D6429D-C4D1-4E4C-A469-ACEDBDF01D4E}"/>
                  </a:ext>
                </a:extLst>
              </p:cNvPr>
              <p:cNvCxnSpPr/>
              <p:nvPr/>
            </p:nvCxnSpPr>
            <p:spPr>
              <a:xfrm flipV="1">
                <a:off x="3087366" y="3311214"/>
                <a:ext cx="879406" cy="790445"/>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5" name="Group 74">
              <a:extLst>
                <a:ext uri="{FF2B5EF4-FFF2-40B4-BE49-F238E27FC236}">
                  <a16:creationId xmlns:a16="http://schemas.microsoft.com/office/drawing/2014/main" id="{34D3D444-FB6B-BF44-8DA1-1F06E904C9D2}"/>
                </a:ext>
              </a:extLst>
            </p:cNvPr>
            <p:cNvGrpSpPr/>
            <p:nvPr/>
          </p:nvGrpSpPr>
          <p:grpSpPr>
            <a:xfrm>
              <a:off x="2966282" y="1921299"/>
              <a:ext cx="351988" cy="956002"/>
              <a:chOff x="3075249" y="2312651"/>
              <a:chExt cx="899992" cy="2444379"/>
            </a:xfrm>
          </p:grpSpPr>
          <p:cxnSp>
            <p:nvCxnSpPr>
              <p:cNvPr id="111" name="Straight Arrow Connector 110">
                <a:extLst>
                  <a:ext uri="{FF2B5EF4-FFF2-40B4-BE49-F238E27FC236}">
                    <a16:creationId xmlns:a16="http://schemas.microsoft.com/office/drawing/2014/main" id="{9879E95F-00F1-364C-9AFD-625C39198413}"/>
                  </a:ext>
                </a:extLst>
              </p:cNvPr>
              <p:cNvCxnSpPr/>
              <p:nvPr/>
            </p:nvCxnSpPr>
            <p:spPr>
              <a:xfrm flipV="1">
                <a:off x="3075249" y="2312651"/>
                <a:ext cx="885881" cy="788633"/>
              </a:xfrm>
              <a:prstGeom prst="straightConnector1">
                <a:avLst/>
              </a:prstGeom>
              <a:ln w="6350" cmpd="sng">
                <a:solidFill>
                  <a:srgbClr val="FFFFFF">
                    <a:alpha val="93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2BFD1451-2834-B242-9BE7-14E60B662D96}"/>
                  </a:ext>
                </a:extLst>
              </p:cNvPr>
              <p:cNvCxnSpPr/>
              <p:nvPr/>
            </p:nvCxnSpPr>
            <p:spPr>
              <a:xfrm flipV="1">
                <a:off x="3095835" y="3309714"/>
                <a:ext cx="879406" cy="774522"/>
              </a:xfrm>
              <a:prstGeom prst="straightConnector1">
                <a:avLst/>
              </a:prstGeom>
              <a:ln w="6350" cmpd="sng">
                <a:solidFill>
                  <a:srgbClr val="FFFFFF">
                    <a:alpha val="7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5AA840E1-7920-3B4E-8D48-EE22C0CA2A3E}"/>
                  </a:ext>
                </a:extLst>
              </p:cNvPr>
              <p:cNvCxnSpPr/>
              <p:nvPr/>
            </p:nvCxnSpPr>
            <p:spPr>
              <a:xfrm flipV="1">
                <a:off x="3081724" y="3698700"/>
                <a:ext cx="893517" cy="402962"/>
              </a:xfrm>
              <a:prstGeom prst="straightConnector1">
                <a:avLst/>
              </a:prstGeom>
              <a:ln w="6350" cmpd="sng">
                <a:solidFill>
                  <a:srgbClr val="FFFFFF">
                    <a:alpha val="3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D0939FE6-E75C-B440-8256-6E15822EE0DF}"/>
                  </a:ext>
                </a:extLst>
              </p:cNvPr>
              <p:cNvCxnSpPr/>
              <p:nvPr/>
            </p:nvCxnSpPr>
            <p:spPr>
              <a:xfrm flipV="1">
                <a:off x="3081724" y="4333697"/>
                <a:ext cx="879406" cy="163073"/>
              </a:xfrm>
              <a:prstGeom prst="straightConnector1">
                <a:avLst/>
              </a:prstGeom>
              <a:ln w="6350" cmpd="sng">
                <a:solidFill>
                  <a:srgbClr val="FFFFFF">
                    <a:alpha val="25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AC2CB713-D71D-6847-9FCF-125BD844B9C2}"/>
                  </a:ext>
                </a:extLst>
              </p:cNvPr>
              <p:cNvCxnSpPr/>
              <p:nvPr/>
            </p:nvCxnSpPr>
            <p:spPr>
              <a:xfrm>
                <a:off x="3095835" y="4510881"/>
                <a:ext cx="879406" cy="246149"/>
              </a:xfrm>
              <a:prstGeom prst="straightConnector1">
                <a:avLst/>
              </a:prstGeom>
              <a:ln w="6350" cmpd="sng">
                <a:solidFill>
                  <a:srgbClr val="FFFFFF">
                    <a:alpha val="9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3F8A308-1F9F-FA42-A000-3B0B21F88008}"/>
                </a:ext>
              </a:extLst>
            </p:cNvPr>
            <p:cNvGrpSpPr/>
            <p:nvPr/>
          </p:nvGrpSpPr>
          <p:grpSpPr>
            <a:xfrm>
              <a:off x="2625222" y="2231892"/>
              <a:ext cx="343937" cy="793749"/>
              <a:chOff x="2201485" y="3106926"/>
              <a:chExt cx="879406" cy="2029518"/>
            </a:xfrm>
          </p:grpSpPr>
          <p:cxnSp>
            <p:nvCxnSpPr>
              <p:cNvPr id="106" name="Straight Arrow Connector 105">
                <a:extLst>
                  <a:ext uri="{FF2B5EF4-FFF2-40B4-BE49-F238E27FC236}">
                    <a16:creationId xmlns:a16="http://schemas.microsoft.com/office/drawing/2014/main" id="{D3BEE98B-478A-E943-9441-7AFB768C4EB0}"/>
                  </a:ext>
                </a:extLst>
              </p:cNvPr>
              <p:cNvCxnSpPr/>
              <p:nvPr/>
            </p:nvCxnSpPr>
            <p:spPr>
              <a:xfrm flipV="1">
                <a:off x="2201485" y="3106926"/>
                <a:ext cx="879406" cy="1783366"/>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C97644E-EFD7-184C-ACC2-FCB27C47A457}"/>
                  </a:ext>
                </a:extLst>
              </p:cNvPr>
              <p:cNvCxnSpPr/>
              <p:nvPr/>
            </p:nvCxnSpPr>
            <p:spPr>
              <a:xfrm flipV="1">
                <a:off x="2201485" y="4487333"/>
                <a:ext cx="879406" cy="402959"/>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CD4E0A1B-E130-214C-9531-E7F2365B6986}"/>
                  </a:ext>
                </a:extLst>
              </p:cNvPr>
              <p:cNvCxnSpPr/>
              <p:nvPr/>
            </p:nvCxnSpPr>
            <p:spPr>
              <a:xfrm>
                <a:off x="2201485" y="4890294"/>
                <a:ext cx="879406" cy="246150"/>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90104B5E-E01C-D046-924A-10CD39C03239}"/>
                  </a:ext>
                </a:extLst>
              </p:cNvPr>
              <p:cNvCxnSpPr/>
              <p:nvPr/>
            </p:nvCxnSpPr>
            <p:spPr>
              <a:xfrm flipV="1">
                <a:off x="2201485" y="4727222"/>
                <a:ext cx="879406" cy="163070"/>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B075C7CC-CB1A-D443-9640-FD33A0ED2428}"/>
                  </a:ext>
                </a:extLst>
              </p:cNvPr>
              <p:cNvCxnSpPr/>
              <p:nvPr/>
            </p:nvCxnSpPr>
            <p:spPr>
              <a:xfrm flipV="1">
                <a:off x="2201485" y="4099847"/>
                <a:ext cx="879406" cy="790445"/>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852D51D9-A905-D84B-A135-E395DC3B0486}"/>
                </a:ext>
              </a:extLst>
            </p:cNvPr>
            <p:cNvGrpSpPr/>
            <p:nvPr/>
          </p:nvGrpSpPr>
          <p:grpSpPr>
            <a:xfrm>
              <a:off x="2971022" y="1922402"/>
              <a:ext cx="343937" cy="949380"/>
              <a:chOff x="3087366" y="2315472"/>
              <a:chExt cx="879406" cy="2427447"/>
            </a:xfrm>
          </p:grpSpPr>
          <p:cxnSp>
            <p:nvCxnSpPr>
              <p:cNvPr id="101" name="Straight Arrow Connector 100">
                <a:extLst>
                  <a:ext uri="{FF2B5EF4-FFF2-40B4-BE49-F238E27FC236}">
                    <a16:creationId xmlns:a16="http://schemas.microsoft.com/office/drawing/2014/main" id="{3EE19E71-710E-1D4E-BD97-BDC719DC8B2E}"/>
                  </a:ext>
                </a:extLst>
              </p:cNvPr>
              <p:cNvCxnSpPr/>
              <p:nvPr/>
            </p:nvCxnSpPr>
            <p:spPr>
              <a:xfrm flipV="1">
                <a:off x="3095835" y="2315472"/>
                <a:ext cx="868116" cy="785812"/>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76E7A128-7BD6-8749-A834-4EA635AD8C1B}"/>
                  </a:ext>
                </a:extLst>
              </p:cNvPr>
              <p:cNvCxnSpPr/>
              <p:nvPr/>
            </p:nvCxnSpPr>
            <p:spPr>
              <a:xfrm flipV="1">
                <a:off x="3087366" y="3698700"/>
                <a:ext cx="879406" cy="402959"/>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D7E286B7-6ABD-D14D-B06C-92A0CFEC90A1}"/>
                  </a:ext>
                </a:extLst>
              </p:cNvPr>
              <p:cNvCxnSpPr/>
              <p:nvPr/>
            </p:nvCxnSpPr>
            <p:spPr>
              <a:xfrm>
                <a:off x="3087366" y="4496769"/>
                <a:ext cx="879406" cy="246150"/>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D3752BE0-8D5A-414E-A1D2-E52390B03E29}"/>
                  </a:ext>
                </a:extLst>
              </p:cNvPr>
              <p:cNvCxnSpPr/>
              <p:nvPr/>
            </p:nvCxnSpPr>
            <p:spPr>
              <a:xfrm flipV="1">
                <a:off x="3087366" y="4333697"/>
                <a:ext cx="879406" cy="163070"/>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DA795A-5653-2E4C-B405-412B4BDE5E19}"/>
                  </a:ext>
                </a:extLst>
              </p:cNvPr>
              <p:cNvCxnSpPr/>
              <p:nvPr/>
            </p:nvCxnSpPr>
            <p:spPr>
              <a:xfrm flipV="1">
                <a:off x="3087366" y="3311214"/>
                <a:ext cx="879406" cy="790445"/>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8" name="Group 77">
              <a:extLst>
                <a:ext uri="{FF2B5EF4-FFF2-40B4-BE49-F238E27FC236}">
                  <a16:creationId xmlns:a16="http://schemas.microsoft.com/office/drawing/2014/main" id="{384119C5-9CD0-6A48-8F95-9A67E95CF0B2}"/>
                </a:ext>
              </a:extLst>
            </p:cNvPr>
            <p:cNvGrpSpPr/>
            <p:nvPr/>
          </p:nvGrpSpPr>
          <p:grpSpPr>
            <a:xfrm>
              <a:off x="2624552" y="2231941"/>
              <a:ext cx="343937" cy="793749"/>
              <a:chOff x="2201485" y="3106926"/>
              <a:chExt cx="879406" cy="2029518"/>
            </a:xfrm>
          </p:grpSpPr>
          <p:cxnSp>
            <p:nvCxnSpPr>
              <p:cNvPr id="96" name="Straight Arrow Connector 95">
                <a:extLst>
                  <a:ext uri="{FF2B5EF4-FFF2-40B4-BE49-F238E27FC236}">
                    <a16:creationId xmlns:a16="http://schemas.microsoft.com/office/drawing/2014/main" id="{77A70245-EAF4-3F4E-87B9-D2CBD1F7D522}"/>
                  </a:ext>
                </a:extLst>
              </p:cNvPr>
              <p:cNvCxnSpPr/>
              <p:nvPr/>
            </p:nvCxnSpPr>
            <p:spPr>
              <a:xfrm flipV="1">
                <a:off x="2201485" y="3106926"/>
                <a:ext cx="879406" cy="1783366"/>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CDFAE275-C675-2244-B92C-4406FFD3B0B1}"/>
                  </a:ext>
                </a:extLst>
              </p:cNvPr>
              <p:cNvCxnSpPr/>
              <p:nvPr/>
            </p:nvCxnSpPr>
            <p:spPr>
              <a:xfrm flipV="1">
                <a:off x="2201485" y="4487333"/>
                <a:ext cx="879406" cy="402959"/>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2B9BBA2B-D589-9742-89A0-37D039FEF027}"/>
                  </a:ext>
                </a:extLst>
              </p:cNvPr>
              <p:cNvCxnSpPr/>
              <p:nvPr/>
            </p:nvCxnSpPr>
            <p:spPr>
              <a:xfrm>
                <a:off x="2201485" y="4890294"/>
                <a:ext cx="879406" cy="246150"/>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9E9FC5C7-F8C0-2040-AD6C-78B1B1226FFB}"/>
                  </a:ext>
                </a:extLst>
              </p:cNvPr>
              <p:cNvCxnSpPr/>
              <p:nvPr/>
            </p:nvCxnSpPr>
            <p:spPr>
              <a:xfrm flipV="1">
                <a:off x="2201485" y="4727222"/>
                <a:ext cx="879406" cy="163070"/>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AB0FEC5A-2365-914D-A681-CCC10A8D8953}"/>
                  </a:ext>
                </a:extLst>
              </p:cNvPr>
              <p:cNvCxnSpPr/>
              <p:nvPr/>
            </p:nvCxnSpPr>
            <p:spPr>
              <a:xfrm flipV="1">
                <a:off x="2201485" y="4099847"/>
                <a:ext cx="879406" cy="790445"/>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a:extLst>
                <a:ext uri="{FF2B5EF4-FFF2-40B4-BE49-F238E27FC236}">
                  <a16:creationId xmlns:a16="http://schemas.microsoft.com/office/drawing/2014/main" id="{3077BB94-1957-AC45-BC90-B84CCFD08D04}"/>
                </a:ext>
              </a:extLst>
            </p:cNvPr>
            <p:cNvGrpSpPr/>
            <p:nvPr/>
          </p:nvGrpSpPr>
          <p:grpSpPr>
            <a:xfrm>
              <a:off x="2622346" y="2229734"/>
              <a:ext cx="349456" cy="795955"/>
              <a:chOff x="2195843" y="3101284"/>
              <a:chExt cx="893517" cy="2035160"/>
            </a:xfrm>
          </p:grpSpPr>
          <p:cxnSp>
            <p:nvCxnSpPr>
              <p:cNvPr id="91" name="Straight Arrow Connector 90">
                <a:extLst>
                  <a:ext uri="{FF2B5EF4-FFF2-40B4-BE49-F238E27FC236}">
                    <a16:creationId xmlns:a16="http://schemas.microsoft.com/office/drawing/2014/main" id="{F752C53A-B6DB-0041-B9FC-505324CF265C}"/>
                  </a:ext>
                </a:extLst>
              </p:cNvPr>
              <p:cNvCxnSpPr/>
              <p:nvPr/>
            </p:nvCxnSpPr>
            <p:spPr>
              <a:xfrm flipV="1">
                <a:off x="2195843" y="3101284"/>
                <a:ext cx="879406" cy="1783366"/>
              </a:xfrm>
              <a:prstGeom prst="straightConnector1">
                <a:avLst/>
              </a:prstGeom>
              <a:ln w="6350" cmpd="sng">
                <a:solidFill>
                  <a:srgbClr val="FFFFFF">
                    <a:alpha val="85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8B421710-E393-C94D-B381-E792230A4F05}"/>
                  </a:ext>
                </a:extLst>
              </p:cNvPr>
              <p:cNvCxnSpPr/>
              <p:nvPr/>
            </p:nvCxnSpPr>
            <p:spPr>
              <a:xfrm flipV="1">
                <a:off x="2209954" y="4098347"/>
                <a:ext cx="879406" cy="774522"/>
              </a:xfrm>
              <a:prstGeom prst="straightConnector1">
                <a:avLst/>
              </a:prstGeom>
              <a:ln w="6350" cmpd="sng">
                <a:solidFill>
                  <a:srgbClr val="FFFFFF">
                    <a:alpha val="3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4250832A-ED05-4145-B5FC-D0C57CB896DE}"/>
                  </a:ext>
                </a:extLst>
              </p:cNvPr>
              <p:cNvCxnSpPr/>
              <p:nvPr/>
            </p:nvCxnSpPr>
            <p:spPr>
              <a:xfrm flipV="1">
                <a:off x="2195843" y="4487333"/>
                <a:ext cx="893517" cy="402962"/>
              </a:xfrm>
              <a:prstGeom prst="straightConnector1">
                <a:avLst/>
              </a:prstGeom>
              <a:ln w="6350" cmpd="sng">
                <a:solidFill>
                  <a:srgbClr val="FFFFFF">
                    <a:alpha val="65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086E5EAE-F3C2-3440-93D6-2931ACB099CD}"/>
                  </a:ext>
                </a:extLst>
              </p:cNvPr>
              <p:cNvCxnSpPr/>
              <p:nvPr/>
            </p:nvCxnSpPr>
            <p:spPr>
              <a:xfrm flipV="1">
                <a:off x="2195843" y="4727222"/>
                <a:ext cx="879406" cy="163073"/>
              </a:xfrm>
              <a:prstGeom prst="straightConnector1">
                <a:avLst/>
              </a:prstGeom>
              <a:ln w="6350" cmpd="sng">
                <a:solidFill>
                  <a:srgbClr val="FFFFFF">
                    <a:alpha val="8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73B0D7E6-C968-D544-992B-50A1A6C85076}"/>
                  </a:ext>
                </a:extLst>
              </p:cNvPr>
              <p:cNvCxnSpPr/>
              <p:nvPr/>
            </p:nvCxnSpPr>
            <p:spPr>
              <a:xfrm>
                <a:off x="2209954" y="4890295"/>
                <a:ext cx="879406" cy="246149"/>
              </a:xfrm>
              <a:prstGeom prst="straightConnector1">
                <a:avLst/>
              </a:prstGeom>
              <a:ln w="6350" cmpd="sng">
                <a:solidFill>
                  <a:srgbClr val="FFFFFF">
                    <a:alpha val="9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sp>
          <p:nvSpPr>
            <p:cNvPr id="80" name="Down Arrow 79">
              <a:extLst>
                <a:ext uri="{FF2B5EF4-FFF2-40B4-BE49-F238E27FC236}">
                  <a16:creationId xmlns:a16="http://schemas.microsoft.com/office/drawing/2014/main" id="{DDD3F0E9-B1AB-DA4F-96F0-BEF6D87F516A}"/>
                </a:ext>
              </a:extLst>
            </p:cNvPr>
            <p:cNvSpPr/>
            <p:nvPr/>
          </p:nvSpPr>
          <p:spPr>
            <a:xfrm rot="16200000">
              <a:off x="3233327" y="2497786"/>
              <a:ext cx="216000" cy="1512000"/>
            </a:xfrm>
            <a:prstGeom prst="downArrow">
              <a:avLst/>
            </a:prstGeom>
            <a:pattFill prst="pct20">
              <a:fgClr>
                <a:schemeClr val="tx2">
                  <a:lumMod val="60000"/>
                  <a:lumOff val="40000"/>
                </a:schemeClr>
              </a:fgClr>
              <a:bgClr>
                <a:srgbClr val="7EE6D9"/>
              </a:bgClr>
            </a:patt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400" dirty="0">
                  <a:solidFill>
                    <a:srgbClr val="000000"/>
                  </a:solidFill>
                </a:rPr>
                <a:t>Time</a:t>
              </a:r>
            </a:p>
          </p:txBody>
        </p:sp>
        <p:sp>
          <p:nvSpPr>
            <p:cNvPr id="81" name="Down Arrow 80">
              <a:extLst>
                <a:ext uri="{FF2B5EF4-FFF2-40B4-BE49-F238E27FC236}">
                  <a16:creationId xmlns:a16="http://schemas.microsoft.com/office/drawing/2014/main" id="{71025D51-BCA6-0C42-9125-270F93E8DB08}"/>
                </a:ext>
              </a:extLst>
            </p:cNvPr>
            <p:cNvSpPr/>
            <p:nvPr/>
          </p:nvSpPr>
          <p:spPr>
            <a:xfrm rot="10800000">
              <a:off x="2342217" y="1826020"/>
              <a:ext cx="216000" cy="1296000"/>
            </a:xfrm>
            <a:prstGeom prst="downArrow">
              <a:avLst/>
            </a:prstGeom>
            <a:pattFill prst="pct20">
              <a:fgClr>
                <a:schemeClr val="tx2">
                  <a:lumMod val="60000"/>
                  <a:lumOff val="40000"/>
                </a:schemeClr>
              </a:fgClr>
              <a:bgClr>
                <a:srgbClr val="7EE6D9"/>
              </a:bgClr>
            </a:patt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82" name="TextBox 81">
              <a:extLst>
                <a:ext uri="{FF2B5EF4-FFF2-40B4-BE49-F238E27FC236}">
                  <a16:creationId xmlns:a16="http://schemas.microsoft.com/office/drawing/2014/main" id="{03367E52-6245-664F-A57E-4F55F5B5AC17}"/>
                </a:ext>
              </a:extLst>
            </p:cNvPr>
            <p:cNvSpPr txBox="1"/>
            <p:nvPr/>
          </p:nvSpPr>
          <p:spPr>
            <a:xfrm>
              <a:off x="2247169" y="2279973"/>
              <a:ext cx="401601" cy="298404"/>
            </a:xfrm>
            <a:prstGeom prst="rect">
              <a:avLst/>
            </a:prstGeom>
            <a:noFill/>
          </p:spPr>
          <p:txBody>
            <a:bodyPr wrap="none" rtlCol="0">
              <a:spAutoFit/>
            </a:bodyPr>
            <a:lstStyle/>
            <a:p>
              <a:r>
                <a:rPr lang="en-CA" sz="400" dirty="0"/>
                <a:t>y</a:t>
              </a:r>
            </a:p>
          </p:txBody>
        </p:sp>
        <p:grpSp>
          <p:nvGrpSpPr>
            <p:cNvPr id="83" name="Group 82">
              <a:extLst>
                <a:ext uri="{FF2B5EF4-FFF2-40B4-BE49-F238E27FC236}">
                  <a16:creationId xmlns:a16="http://schemas.microsoft.com/office/drawing/2014/main" id="{9285A725-E7B1-3140-876C-C90CF2035652}"/>
                </a:ext>
              </a:extLst>
            </p:cNvPr>
            <p:cNvGrpSpPr/>
            <p:nvPr/>
          </p:nvGrpSpPr>
          <p:grpSpPr>
            <a:xfrm>
              <a:off x="2627864" y="2865644"/>
              <a:ext cx="343937" cy="160052"/>
              <a:chOff x="2195843" y="4727212"/>
              <a:chExt cx="879406" cy="409233"/>
            </a:xfrm>
          </p:grpSpPr>
          <p:cxnSp>
            <p:nvCxnSpPr>
              <p:cNvPr id="89" name="Straight Arrow Connector 88">
                <a:extLst>
                  <a:ext uri="{FF2B5EF4-FFF2-40B4-BE49-F238E27FC236}">
                    <a16:creationId xmlns:a16="http://schemas.microsoft.com/office/drawing/2014/main" id="{05EC6E71-D0B1-F248-BA02-AECF04EADEE5}"/>
                  </a:ext>
                </a:extLst>
              </p:cNvPr>
              <p:cNvCxnSpPr/>
              <p:nvPr/>
            </p:nvCxnSpPr>
            <p:spPr>
              <a:xfrm>
                <a:off x="2195843" y="4890295"/>
                <a:ext cx="879406" cy="246150"/>
              </a:xfrm>
              <a:prstGeom prst="straightConnector1">
                <a:avLst/>
              </a:prstGeom>
              <a:ln w="6350"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31BC1A6C-C991-BC49-903C-80CFB794E791}"/>
                  </a:ext>
                </a:extLst>
              </p:cNvPr>
              <p:cNvCxnSpPr>
                <a:cxnSpLocks/>
              </p:cNvCxnSpPr>
              <p:nvPr/>
            </p:nvCxnSpPr>
            <p:spPr>
              <a:xfrm flipV="1">
                <a:off x="2195843" y="4727223"/>
                <a:ext cx="879406" cy="163070"/>
              </a:xfrm>
              <a:prstGeom prst="straightConnector1">
                <a:avLst/>
              </a:prstGeom>
              <a:ln w="6350"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84" name="Group 83">
              <a:extLst>
                <a:ext uri="{FF2B5EF4-FFF2-40B4-BE49-F238E27FC236}">
                  <a16:creationId xmlns:a16="http://schemas.microsoft.com/office/drawing/2014/main" id="{F8329DC0-94E2-3541-B5BF-0CD6B8D8498D}"/>
                </a:ext>
              </a:extLst>
            </p:cNvPr>
            <p:cNvGrpSpPr/>
            <p:nvPr/>
          </p:nvGrpSpPr>
          <p:grpSpPr>
            <a:xfrm>
              <a:off x="2624553" y="2014589"/>
              <a:ext cx="1392955" cy="914832"/>
              <a:chOff x="2060377" y="2551183"/>
              <a:chExt cx="3561619" cy="2339111"/>
            </a:xfrm>
          </p:grpSpPr>
          <p:cxnSp>
            <p:nvCxnSpPr>
              <p:cNvPr id="85" name="Straight Arrow Connector 84">
                <a:extLst>
                  <a:ext uri="{FF2B5EF4-FFF2-40B4-BE49-F238E27FC236}">
                    <a16:creationId xmlns:a16="http://schemas.microsoft.com/office/drawing/2014/main" id="{0F416152-2195-E34C-8639-C018290C6BD7}"/>
                  </a:ext>
                </a:extLst>
              </p:cNvPr>
              <p:cNvCxnSpPr/>
              <p:nvPr/>
            </p:nvCxnSpPr>
            <p:spPr>
              <a:xfrm flipV="1">
                <a:off x="2060377" y="3897370"/>
                <a:ext cx="886877" cy="992924"/>
              </a:xfrm>
              <a:prstGeom prst="straightConnector1">
                <a:avLst/>
              </a:prstGeom>
              <a:ln w="6350">
                <a:solidFill>
                  <a:schemeClr val="tx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7BAFA04-DA50-4B48-9E0B-2B4A2816F0A2}"/>
                  </a:ext>
                </a:extLst>
              </p:cNvPr>
              <p:cNvCxnSpPr/>
              <p:nvPr/>
            </p:nvCxnSpPr>
            <p:spPr>
              <a:xfrm>
                <a:off x="2947254" y="3883259"/>
                <a:ext cx="886877" cy="216588"/>
              </a:xfrm>
              <a:prstGeom prst="straightConnector1">
                <a:avLst/>
              </a:prstGeom>
              <a:ln w="6350">
                <a:solidFill>
                  <a:schemeClr val="tx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F73561EA-672D-824E-85EB-88419EF558D0}"/>
                  </a:ext>
                </a:extLst>
              </p:cNvPr>
              <p:cNvCxnSpPr/>
              <p:nvPr/>
            </p:nvCxnSpPr>
            <p:spPr>
              <a:xfrm flipV="1">
                <a:off x="3834131" y="3163481"/>
                <a:ext cx="895874" cy="934866"/>
              </a:xfrm>
              <a:prstGeom prst="straightConnector1">
                <a:avLst/>
              </a:prstGeom>
              <a:ln w="6350">
                <a:solidFill>
                  <a:schemeClr val="tx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DE19EDAE-F348-D247-BA22-4894607C0EF4}"/>
                  </a:ext>
                </a:extLst>
              </p:cNvPr>
              <p:cNvCxnSpPr/>
              <p:nvPr/>
            </p:nvCxnSpPr>
            <p:spPr>
              <a:xfrm flipV="1">
                <a:off x="4735119" y="2551183"/>
                <a:ext cx="886877" cy="608876"/>
              </a:xfrm>
              <a:prstGeom prst="straightConnector1">
                <a:avLst/>
              </a:prstGeom>
              <a:ln w="6350">
                <a:solidFill>
                  <a:schemeClr val="tx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pic>
        <p:nvPicPr>
          <p:cNvPr id="121" name="Picture 120">
            <a:extLst>
              <a:ext uri="{FF2B5EF4-FFF2-40B4-BE49-F238E27FC236}">
                <a16:creationId xmlns:a16="http://schemas.microsoft.com/office/drawing/2014/main" id="{396C1361-C5B0-5942-BADD-691F80AFD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5222" y="4056514"/>
            <a:ext cx="720000" cy="576000"/>
          </a:xfrm>
          <a:prstGeom prst="rect">
            <a:avLst/>
          </a:prstGeom>
          <a:ln w="28575" cap="rnd">
            <a:solidFill>
              <a:schemeClr val="tx1">
                <a:lumMod val="50000"/>
                <a:lumOff val="50000"/>
              </a:schemeClr>
            </a:solidFill>
            <a:round/>
          </a:ln>
        </p:spPr>
      </p:pic>
      <p:sp>
        <p:nvSpPr>
          <p:cNvPr id="123" name="TextBox 122">
            <a:extLst>
              <a:ext uri="{FF2B5EF4-FFF2-40B4-BE49-F238E27FC236}">
                <a16:creationId xmlns:a16="http://schemas.microsoft.com/office/drawing/2014/main" id="{707E4C14-47F4-1E4F-A0D5-00B3B86B164A}"/>
              </a:ext>
            </a:extLst>
          </p:cNvPr>
          <p:cNvSpPr txBox="1"/>
          <p:nvPr/>
        </p:nvSpPr>
        <p:spPr>
          <a:xfrm>
            <a:off x="7191448"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
        <p:nvSpPr>
          <p:cNvPr id="7" name="TextBox 6">
            <a:extLst>
              <a:ext uri="{FF2B5EF4-FFF2-40B4-BE49-F238E27FC236}">
                <a16:creationId xmlns:a16="http://schemas.microsoft.com/office/drawing/2014/main" id="{61B423F1-C0CA-3B46-9561-2901C175AA6D}"/>
              </a:ext>
            </a:extLst>
          </p:cNvPr>
          <p:cNvSpPr txBox="1"/>
          <p:nvPr/>
        </p:nvSpPr>
        <p:spPr>
          <a:xfrm>
            <a:off x="1703735" y="5007704"/>
            <a:ext cx="1272721" cy="369332"/>
          </a:xfrm>
          <a:prstGeom prst="rect">
            <a:avLst/>
          </a:prstGeom>
          <a:noFill/>
        </p:spPr>
        <p:txBody>
          <a:bodyPr wrap="none" rtlCol="0">
            <a:spAutoFit/>
          </a:bodyPr>
          <a:lstStyle/>
          <a:p>
            <a:r>
              <a:rPr lang="en-US" dirty="0"/>
              <a:t>Fast + exact</a:t>
            </a:r>
          </a:p>
        </p:txBody>
      </p:sp>
      <p:pic>
        <p:nvPicPr>
          <p:cNvPr id="960" name="Picture 959">
            <a:extLst>
              <a:ext uri="{FF2B5EF4-FFF2-40B4-BE49-F238E27FC236}">
                <a16:creationId xmlns:a16="http://schemas.microsoft.com/office/drawing/2014/main" id="{0B8E331E-9BBA-764C-8162-43561755452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68959" y="4911465"/>
            <a:ext cx="432000" cy="432000"/>
          </a:xfrm>
          <a:prstGeom prst="rect">
            <a:avLst/>
          </a:prstGeom>
        </p:spPr>
      </p:pic>
      <p:pic>
        <p:nvPicPr>
          <p:cNvPr id="128" name="Picture 127">
            <a:extLst>
              <a:ext uri="{FF2B5EF4-FFF2-40B4-BE49-F238E27FC236}">
                <a16:creationId xmlns:a16="http://schemas.microsoft.com/office/drawing/2014/main" id="{70F341C6-D994-C24A-BDD9-59DAE9724ED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V="1">
            <a:off x="1168959" y="5564549"/>
            <a:ext cx="432000" cy="432000"/>
          </a:xfrm>
          <a:prstGeom prst="rect">
            <a:avLst/>
          </a:prstGeom>
        </p:spPr>
      </p:pic>
      <p:sp>
        <p:nvSpPr>
          <p:cNvPr id="129" name="TextBox 128">
            <a:extLst>
              <a:ext uri="{FF2B5EF4-FFF2-40B4-BE49-F238E27FC236}">
                <a16:creationId xmlns:a16="http://schemas.microsoft.com/office/drawing/2014/main" id="{EB3F7385-258A-8E47-B13E-2F61DFD892CE}"/>
              </a:ext>
            </a:extLst>
          </p:cNvPr>
          <p:cNvSpPr txBox="1"/>
          <p:nvPr/>
        </p:nvSpPr>
        <p:spPr>
          <a:xfrm>
            <a:off x="1651243" y="5507968"/>
            <a:ext cx="2345450" cy="369332"/>
          </a:xfrm>
          <a:prstGeom prst="rect">
            <a:avLst/>
          </a:prstGeom>
          <a:noFill/>
        </p:spPr>
        <p:txBody>
          <a:bodyPr wrap="none" rtlCol="0">
            <a:spAutoFit/>
          </a:bodyPr>
          <a:lstStyle/>
          <a:p>
            <a:r>
              <a:rPr lang="en-US" dirty="0"/>
              <a:t>Only for simple models</a:t>
            </a:r>
          </a:p>
        </p:txBody>
      </p:sp>
      <p:sp>
        <p:nvSpPr>
          <p:cNvPr id="130" name="TextBox 129">
            <a:extLst>
              <a:ext uri="{FF2B5EF4-FFF2-40B4-BE49-F238E27FC236}">
                <a16:creationId xmlns:a16="http://schemas.microsoft.com/office/drawing/2014/main" id="{104E8182-36B2-D44F-A76B-E4272CE0D907}"/>
              </a:ext>
            </a:extLst>
          </p:cNvPr>
          <p:cNvSpPr txBox="1"/>
          <p:nvPr/>
        </p:nvSpPr>
        <p:spPr>
          <a:xfrm>
            <a:off x="6764947" y="4924708"/>
            <a:ext cx="897746" cy="369332"/>
          </a:xfrm>
          <a:prstGeom prst="rect">
            <a:avLst/>
          </a:prstGeom>
          <a:noFill/>
        </p:spPr>
        <p:txBody>
          <a:bodyPr wrap="none" rtlCol="0">
            <a:spAutoFit/>
          </a:bodyPr>
          <a:lstStyle/>
          <a:p>
            <a:r>
              <a:rPr lang="en-US" dirty="0"/>
              <a:t>Flexible</a:t>
            </a:r>
          </a:p>
        </p:txBody>
      </p:sp>
      <p:pic>
        <p:nvPicPr>
          <p:cNvPr id="131" name="Picture 130">
            <a:extLst>
              <a:ext uri="{FF2B5EF4-FFF2-40B4-BE49-F238E27FC236}">
                <a16:creationId xmlns:a16="http://schemas.microsoft.com/office/drawing/2014/main" id="{C30A28C7-37D5-564C-BDF1-B13C31C2DE6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08906" y="4828469"/>
            <a:ext cx="432000" cy="432000"/>
          </a:xfrm>
          <a:prstGeom prst="rect">
            <a:avLst/>
          </a:prstGeom>
        </p:spPr>
      </p:pic>
      <p:pic>
        <p:nvPicPr>
          <p:cNvPr id="132" name="Picture 131">
            <a:extLst>
              <a:ext uri="{FF2B5EF4-FFF2-40B4-BE49-F238E27FC236}">
                <a16:creationId xmlns:a16="http://schemas.microsoft.com/office/drawing/2014/main" id="{A95A9526-8A0C-A14F-A9C4-A38049D9A16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V="1">
            <a:off x="6208906" y="5481553"/>
            <a:ext cx="432000" cy="432000"/>
          </a:xfrm>
          <a:prstGeom prst="rect">
            <a:avLst/>
          </a:prstGeom>
        </p:spPr>
      </p:pic>
      <p:sp>
        <p:nvSpPr>
          <p:cNvPr id="133" name="TextBox 132">
            <a:extLst>
              <a:ext uri="{FF2B5EF4-FFF2-40B4-BE49-F238E27FC236}">
                <a16:creationId xmlns:a16="http://schemas.microsoft.com/office/drawing/2014/main" id="{3D142C9C-1959-F042-A157-40A0C78C01EE}"/>
              </a:ext>
            </a:extLst>
          </p:cNvPr>
          <p:cNvSpPr txBox="1"/>
          <p:nvPr/>
        </p:nvSpPr>
        <p:spPr>
          <a:xfrm>
            <a:off x="6754985" y="5424972"/>
            <a:ext cx="629403" cy="369332"/>
          </a:xfrm>
          <a:prstGeom prst="rect">
            <a:avLst/>
          </a:prstGeom>
          <a:noFill/>
        </p:spPr>
        <p:txBody>
          <a:bodyPr wrap="none" rtlCol="0">
            <a:spAutoFit/>
          </a:bodyPr>
          <a:lstStyle/>
          <a:p>
            <a:r>
              <a:rPr lang="en-US" dirty="0"/>
              <a:t>Slow</a:t>
            </a:r>
          </a:p>
        </p:txBody>
      </p:sp>
      <p:sp>
        <p:nvSpPr>
          <p:cNvPr id="134" name="TextBox 133">
            <a:extLst>
              <a:ext uri="{FF2B5EF4-FFF2-40B4-BE49-F238E27FC236}">
                <a16:creationId xmlns:a16="http://schemas.microsoft.com/office/drawing/2014/main" id="{BDBA11DB-FF00-4143-83B7-9DAD37C04C88}"/>
              </a:ext>
            </a:extLst>
          </p:cNvPr>
          <p:cNvSpPr txBox="1"/>
          <p:nvPr/>
        </p:nvSpPr>
        <p:spPr>
          <a:xfrm>
            <a:off x="10060494" y="4868127"/>
            <a:ext cx="1953355" cy="369332"/>
          </a:xfrm>
          <a:prstGeom prst="rect">
            <a:avLst/>
          </a:prstGeom>
          <a:noFill/>
        </p:spPr>
        <p:txBody>
          <a:bodyPr wrap="none" rtlCol="0">
            <a:spAutoFit/>
          </a:bodyPr>
          <a:lstStyle/>
          <a:p>
            <a:r>
              <a:rPr lang="en-US" dirty="0"/>
              <a:t>Fast + semi flexible</a:t>
            </a:r>
          </a:p>
        </p:txBody>
      </p:sp>
      <p:pic>
        <p:nvPicPr>
          <p:cNvPr id="135" name="Picture 134">
            <a:extLst>
              <a:ext uri="{FF2B5EF4-FFF2-40B4-BE49-F238E27FC236}">
                <a16:creationId xmlns:a16="http://schemas.microsoft.com/office/drawing/2014/main" id="{8244F0C4-43C3-8A4E-8DF6-65B9E49505C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568248" y="4771888"/>
            <a:ext cx="432000" cy="432000"/>
          </a:xfrm>
          <a:prstGeom prst="rect">
            <a:avLst/>
          </a:prstGeom>
        </p:spPr>
      </p:pic>
      <p:pic>
        <p:nvPicPr>
          <p:cNvPr id="136" name="Picture 135">
            <a:extLst>
              <a:ext uri="{FF2B5EF4-FFF2-40B4-BE49-F238E27FC236}">
                <a16:creationId xmlns:a16="http://schemas.microsoft.com/office/drawing/2014/main" id="{08449045-4ED6-EF41-B47B-783A39F804D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V="1">
            <a:off x="9566463" y="5407624"/>
            <a:ext cx="432000" cy="432000"/>
          </a:xfrm>
          <a:prstGeom prst="rect">
            <a:avLst/>
          </a:prstGeom>
        </p:spPr>
      </p:pic>
      <p:sp>
        <p:nvSpPr>
          <p:cNvPr id="137" name="TextBox 136">
            <a:extLst>
              <a:ext uri="{FF2B5EF4-FFF2-40B4-BE49-F238E27FC236}">
                <a16:creationId xmlns:a16="http://schemas.microsoft.com/office/drawing/2014/main" id="{A751D12E-5D6E-AA4C-8420-BD17182595CC}"/>
              </a:ext>
            </a:extLst>
          </p:cNvPr>
          <p:cNvSpPr txBox="1"/>
          <p:nvPr/>
        </p:nvSpPr>
        <p:spPr>
          <a:xfrm>
            <a:off x="10050532" y="5368391"/>
            <a:ext cx="1373838" cy="369332"/>
          </a:xfrm>
          <a:prstGeom prst="rect">
            <a:avLst/>
          </a:prstGeom>
          <a:noFill/>
        </p:spPr>
        <p:txBody>
          <a:bodyPr wrap="none" rtlCol="0">
            <a:spAutoFit/>
          </a:bodyPr>
          <a:lstStyle/>
          <a:p>
            <a:r>
              <a:rPr lang="en-US" dirty="0"/>
              <a:t>Semi flexible</a:t>
            </a:r>
          </a:p>
        </p:txBody>
      </p:sp>
      <p:sp>
        <p:nvSpPr>
          <p:cNvPr id="2" name="TextBox 1">
            <a:extLst>
              <a:ext uri="{FF2B5EF4-FFF2-40B4-BE49-F238E27FC236}">
                <a16:creationId xmlns:a16="http://schemas.microsoft.com/office/drawing/2014/main" id="{E59F4B29-0ED3-CFC8-2F92-5E8A86FF0981}"/>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sp>
        <p:nvSpPr>
          <p:cNvPr id="3" name="TextShape 1">
            <a:extLst>
              <a:ext uri="{FF2B5EF4-FFF2-40B4-BE49-F238E27FC236}">
                <a16:creationId xmlns:a16="http://schemas.microsoft.com/office/drawing/2014/main" id="{F7927A1C-0F4A-DF2B-9E52-0402AA037519}"/>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Tree>
    <p:extLst>
      <p:ext uri="{BB962C8B-B14F-4D97-AF65-F5344CB8AC3E}">
        <p14:creationId xmlns:p14="http://schemas.microsoft.com/office/powerpoint/2010/main" val="405765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7" grpId="0"/>
      <p:bldP spid="129" grpId="0"/>
      <p:bldP spid="130" grpId="0"/>
      <p:bldP spid="133" grpId="0"/>
      <p:bldP spid="134" grpId="0"/>
      <p:bldP spid="1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a:xfrm>
            <a:off x="831850" y="1155946"/>
            <a:ext cx="10515600" cy="2852737"/>
          </a:xfrm>
        </p:spPr>
        <p:txBody>
          <a:bodyPr>
            <a:normAutofit fontScale="90000"/>
          </a:bodyPr>
          <a:lstStyle/>
          <a:p>
            <a:r>
              <a:rPr lang="en-US" sz="8000" b="1" dirty="0">
                <a:solidFill>
                  <a:srgbClr val="FF2F92"/>
                </a:solidFill>
              </a:rPr>
              <a:t>Ecological examples:</a:t>
            </a:r>
            <a:br>
              <a:rPr lang="en-US" sz="8000" b="1" dirty="0">
                <a:solidFill>
                  <a:srgbClr val="FF2F92"/>
                </a:solidFill>
              </a:rPr>
            </a:br>
            <a:r>
              <a:rPr lang="en-US" sz="8000" b="1" i="1" dirty="0">
                <a:solidFill>
                  <a:srgbClr val="FF2F92"/>
                </a:solidFill>
              </a:rPr>
              <a:t>animal movement models</a:t>
            </a:r>
            <a:endParaRPr lang="en-US" sz="8000" b="1" dirty="0">
              <a:solidFill>
                <a:srgbClr val="FF2F92"/>
              </a:solidFill>
            </a:endParaRPr>
          </a:p>
        </p:txBody>
      </p:sp>
    </p:spTree>
    <p:extLst>
      <p:ext uri="{BB962C8B-B14F-4D97-AF65-F5344CB8AC3E}">
        <p14:creationId xmlns:p14="http://schemas.microsoft.com/office/powerpoint/2010/main" val="3196858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State-space models for movement: </a:t>
            </a:r>
            <a:br>
              <a:rPr lang="en-CA" dirty="0"/>
            </a:br>
            <a:r>
              <a:rPr lang="en-CA" dirty="0"/>
              <a:t>a history</a:t>
            </a:r>
          </a:p>
        </p:txBody>
      </p:sp>
      <p:sp>
        <p:nvSpPr>
          <p:cNvPr id="26" name="TextBox 25"/>
          <p:cNvSpPr txBox="1"/>
          <p:nvPr/>
        </p:nvSpPr>
        <p:spPr>
          <a:xfrm>
            <a:off x="2551270" y="1691677"/>
            <a:ext cx="5750292" cy="523220"/>
          </a:xfrm>
          <a:prstGeom prst="rect">
            <a:avLst/>
          </a:prstGeom>
          <a:noFill/>
          <a:ln>
            <a:noFill/>
          </a:ln>
        </p:spPr>
        <p:txBody>
          <a:bodyPr wrap="none" rtlCol="0">
            <a:spAutoFit/>
          </a:bodyPr>
          <a:lstStyle/>
          <a:p>
            <a:r>
              <a:rPr lang="en-CA" sz="2800" dirty="0">
                <a:solidFill>
                  <a:srgbClr val="C86B29"/>
                </a:solidFill>
              </a:rPr>
              <a:t>First application in movement ecology</a:t>
            </a:r>
          </a:p>
        </p:txBody>
      </p:sp>
      <p:pic>
        <p:nvPicPr>
          <p:cNvPr id="8" name="Picture 7" descr="ian-symbol-carcharhinus-plumbeu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110" y="3758846"/>
            <a:ext cx="1698415" cy="698744"/>
          </a:xfrm>
          <a:prstGeom prst="rect">
            <a:avLst/>
          </a:prstGeom>
        </p:spPr>
      </p:pic>
      <p:pic>
        <p:nvPicPr>
          <p:cNvPr id="9" name="Picture 8" descr="ian-symbol-monachus-schauinsland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65354">
            <a:off x="6641881" y="3190005"/>
            <a:ext cx="624919" cy="800539"/>
          </a:xfrm>
          <a:prstGeom prst="rect">
            <a:avLst/>
          </a:prstGeom>
        </p:spPr>
      </p:pic>
      <p:pic>
        <p:nvPicPr>
          <p:cNvPr id="10" name="Picture 9" descr="ian-symbol-odocoileus-virginianus-buck"/>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420" y="3189442"/>
            <a:ext cx="932522" cy="1105295"/>
          </a:xfrm>
          <a:prstGeom prst="rect">
            <a:avLst/>
          </a:prstGeom>
        </p:spPr>
      </p:pic>
      <p:sp>
        <p:nvSpPr>
          <p:cNvPr id="14" name="Rectangle 13"/>
          <p:cNvSpPr/>
          <p:nvPr/>
        </p:nvSpPr>
        <p:spPr>
          <a:xfrm>
            <a:off x="1284114" y="4716282"/>
            <a:ext cx="9637889" cy="688270"/>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4" name="TextBox 23"/>
          <p:cNvSpPr txBox="1"/>
          <p:nvPr/>
        </p:nvSpPr>
        <p:spPr>
          <a:xfrm>
            <a:off x="4893162" y="6254580"/>
            <a:ext cx="1996948" cy="646331"/>
          </a:xfrm>
          <a:prstGeom prst="rect">
            <a:avLst/>
          </a:prstGeom>
          <a:noFill/>
        </p:spPr>
        <p:txBody>
          <a:bodyPr wrap="none" rtlCol="0">
            <a:spAutoFit/>
          </a:bodyPr>
          <a:lstStyle/>
          <a:p>
            <a:r>
              <a:rPr lang="en-CA" dirty="0">
                <a:solidFill>
                  <a:srgbClr val="C86B29"/>
                </a:solidFill>
              </a:rPr>
              <a:t>Anderson-</a:t>
            </a:r>
            <a:r>
              <a:rPr lang="en-CA" dirty="0" err="1">
                <a:solidFill>
                  <a:srgbClr val="C86B29"/>
                </a:solidFill>
              </a:rPr>
              <a:t>Sprecher</a:t>
            </a:r>
            <a:br>
              <a:rPr lang="en-CA" dirty="0">
                <a:solidFill>
                  <a:srgbClr val="C86B29"/>
                </a:solidFill>
              </a:rPr>
            </a:br>
            <a:r>
              <a:rPr lang="en-CA" dirty="0">
                <a:solidFill>
                  <a:srgbClr val="C86B29"/>
                </a:solidFill>
              </a:rPr>
              <a:t>&amp; </a:t>
            </a:r>
            <a:r>
              <a:rPr lang="en-CA" dirty="0" err="1">
                <a:solidFill>
                  <a:srgbClr val="C86B29"/>
                </a:solidFill>
              </a:rPr>
              <a:t>Ledolter</a:t>
            </a:r>
            <a:endParaRPr lang="en-CA" dirty="0">
              <a:solidFill>
                <a:srgbClr val="C86B29"/>
              </a:solidFill>
            </a:endParaRPr>
          </a:p>
        </p:txBody>
      </p:sp>
      <p:sp>
        <p:nvSpPr>
          <p:cNvPr id="31" name="Rectangle 30"/>
          <p:cNvSpPr/>
          <p:nvPr/>
        </p:nvSpPr>
        <p:spPr>
          <a:xfrm>
            <a:off x="7823931" y="4716282"/>
            <a:ext cx="2374479" cy="688271"/>
          </a:xfrm>
          <a:prstGeom prst="rect">
            <a:avLst/>
          </a:prstGeom>
          <a:blipFill rotWithShape="1">
            <a:blip r:embed="rId7"/>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2" name="Rectangle 31"/>
          <p:cNvSpPr/>
          <p:nvPr/>
        </p:nvSpPr>
        <p:spPr>
          <a:xfrm>
            <a:off x="6594691" y="4716283"/>
            <a:ext cx="3595494" cy="688271"/>
          </a:xfrm>
          <a:prstGeom prst="rect">
            <a:avLst/>
          </a:prstGeom>
          <a:gradFill flip="none" rotWithShape="1">
            <a:gsLst>
              <a:gs pos="22000">
                <a:schemeClr val="accent5"/>
              </a:gs>
              <a:gs pos="59000">
                <a:schemeClr val="accent5">
                  <a:lumMod val="75000"/>
                </a:schemeClr>
              </a:gs>
              <a:gs pos="93000">
                <a:schemeClr val="bg1">
                  <a:alpha val="12000"/>
                </a:schemeClr>
              </a:gs>
              <a:gs pos="72000">
                <a:schemeClr val="accent5">
                  <a:lumMod val="75000"/>
                  <a:alpha val="61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4" name="TextBox 33"/>
          <p:cNvSpPr txBox="1"/>
          <p:nvPr/>
        </p:nvSpPr>
        <p:spPr>
          <a:xfrm>
            <a:off x="6751994" y="5593808"/>
            <a:ext cx="1800493" cy="369332"/>
          </a:xfrm>
          <a:prstGeom prst="rect">
            <a:avLst/>
          </a:prstGeom>
          <a:noFill/>
        </p:spPr>
        <p:txBody>
          <a:bodyPr wrap="none" rtlCol="0">
            <a:spAutoFit/>
          </a:bodyPr>
          <a:lstStyle/>
          <a:p>
            <a:r>
              <a:rPr lang="en-CA" dirty="0" err="1">
                <a:solidFill>
                  <a:srgbClr val="28728B"/>
                </a:solidFill>
              </a:rPr>
              <a:t>Sibert</a:t>
            </a:r>
            <a:r>
              <a:rPr lang="en-CA" dirty="0">
                <a:solidFill>
                  <a:srgbClr val="28728B"/>
                </a:solidFill>
              </a:rPr>
              <a:t> &amp; Fournier</a:t>
            </a:r>
          </a:p>
        </p:txBody>
      </p:sp>
      <p:sp>
        <p:nvSpPr>
          <p:cNvPr id="38" name="TextBox 37"/>
          <p:cNvSpPr txBox="1"/>
          <p:nvPr/>
        </p:nvSpPr>
        <p:spPr>
          <a:xfrm>
            <a:off x="6585920" y="5344439"/>
            <a:ext cx="1027858" cy="369332"/>
          </a:xfrm>
          <a:prstGeom prst="rect">
            <a:avLst/>
          </a:prstGeom>
          <a:noFill/>
        </p:spPr>
        <p:txBody>
          <a:bodyPr wrap="none" rtlCol="0">
            <a:spAutoFit/>
          </a:bodyPr>
          <a:lstStyle/>
          <a:p>
            <a:r>
              <a:rPr lang="en-CA" dirty="0" err="1">
                <a:solidFill>
                  <a:srgbClr val="28728B"/>
                </a:solidFill>
              </a:rPr>
              <a:t>Brillinger</a:t>
            </a:r>
            <a:endParaRPr lang="en-CA" dirty="0">
              <a:solidFill>
                <a:srgbClr val="28728B"/>
              </a:solidFill>
            </a:endParaRPr>
          </a:p>
        </p:txBody>
      </p:sp>
      <p:sp>
        <p:nvSpPr>
          <p:cNvPr id="39" name="TextBox 38"/>
          <p:cNvSpPr txBox="1"/>
          <p:nvPr/>
        </p:nvSpPr>
        <p:spPr>
          <a:xfrm>
            <a:off x="6973320" y="5829100"/>
            <a:ext cx="1261884" cy="369332"/>
          </a:xfrm>
          <a:prstGeom prst="rect">
            <a:avLst/>
          </a:prstGeom>
          <a:noFill/>
        </p:spPr>
        <p:txBody>
          <a:bodyPr wrap="none" rtlCol="0">
            <a:spAutoFit/>
          </a:bodyPr>
          <a:lstStyle/>
          <a:p>
            <a:r>
              <a:rPr lang="en-CA" dirty="0">
                <a:solidFill>
                  <a:srgbClr val="28728B"/>
                </a:solidFill>
              </a:rPr>
              <a:t>Jonsen</a:t>
            </a:r>
            <a:r>
              <a:rPr lang="en-CA" sz="1600" dirty="0">
                <a:solidFill>
                  <a:srgbClr val="28728B"/>
                </a:solidFill>
              </a:rPr>
              <a:t> </a:t>
            </a:r>
            <a:r>
              <a:rPr lang="en-CA" sz="1600" i="1" dirty="0">
                <a:solidFill>
                  <a:srgbClr val="28728B"/>
                </a:solidFill>
              </a:rPr>
              <a:t>et al</a:t>
            </a:r>
            <a:endParaRPr lang="en-CA" sz="1600" dirty="0">
              <a:solidFill>
                <a:srgbClr val="28728B"/>
              </a:solidFill>
            </a:endParaRPr>
          </a:p>
        </p:txBody>
      </p:sp>
      <p:pic>
        <p:nvPicPr>
          <p:cNvPr id="15" name="Picture 14" descr="ian-symbol-dermochelys-coriacea"/>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8128" y="3460971"/>
            <a:ext cx="853435" cy="559977"/>
          </a:xfrm>
          <a:prstGeom prst="rect">
            <a:avLst/>
          </a:prstGeom>
        </p:spPr>
      </p:pic>
      <p:sp>
        <p:nvSpPr>
          <p:cNvPr id="41" name="Rectangle 40"/>
          <p:cNvSpPr/>
          <p:nvPr/>
        </p:nvSpPr>
        <p:spPr>
          <a:xfrm>
            <a:off x="4893160" y="4716283"/>
            <a:ext cx="1719512" cy="688271"/>
          </a:xfrm>
          <a:prstGeom prst="rect">
            <a:avLst/>
          </a:prstGeom>
          <a:solidFill>
            <a:srgbClr val="C86B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0" name="Rectangle 39"/>
          <p:cNvSpPr/>
          <p:nvPr/>
        </p:nvSpPr>
        <p:spPr>
          <a:xfrm>
            <a:off x="1618538" y="4716283"/>
            <a:ext cx="4927253" cy="688271"/>
          </a:xfrm>
          <a:prstGeom prst="rect">
            <a:avLst/>
          </a:prstGeom>
          <a:gradFill flip="none" rotWithShape="1">
            <a:gsLst>
              <a:gs pos="22000">
                <a:schemeClr val="tx1">
                  <a:lumMod val="50000"/>
                  <a:lumOff val="50000"/>
                </a:schemeClr>
              </a:gs>
              <a:gs pos="66000">
                <a:schemeClr val="tx1">
                  <a:lumMod val="50000"/>
                  <a:lumOff val="50000"/>
                  <a:alpha val="90000"/>
                </a:schemeClr>
              </a:gs>
              <a:gs pos="100000">
                <a:schemeClr val="tx1">
                  <a:lumMod val="50000"/>
                  <a:lumOff val="50000"/>
                  <a:alpha val="10000"/>
                </a:schemeClr>
              </a:gs>
              <a:gs pos="68000">
                <a:schemeClr val="tx1">
                  <a:lumMod val="50000"/>
                  <a:lumOff val="50000"/>
                  <a:alpha val="4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22" name="Straight Connector 21"/>
          <p:cNvCxnSpPr/>
          <p:nvPr/>
        </p:nvCxnSpPr>
        <p:spPr>
          <a:xfrm flipV="1">
            <a:off x="4906537" y="4266515"/>
            <a:ext cx="0" cy="2563263"/>
          </a:xfrm>
          <a:prstGeom prst="line">
            <a:avLst/>
          </a:prstGeom>
          <a:ln w="57150" cmpd="sng">
            <a:solidFill>
              <a:srgbClr val="4F4037"/>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6624115" y="4266515"/>
            <a:ext cx="5352" cy="2002472"/>
          </a:xfrm>
          <a:prstGeom prst="line">
            <a:avLst/>
          </a:prstGeom>
          <a:ln w="571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1591784" y="1310395"/>
            <a:ext cx="9084621" cy="4466856"/>
            <a:chOff x="67783" y="1310395"/>
            <a:chExt cx="9084621" cy="4466856"/>
          </a:xfrm>
        </p:grpSpPr>
        <p:sp>
          <p:nvSpPr>
            <p:cNvPr id="25" name="TextBox 24"/>
            <p:cNvSpPr txBox="1"/>
            <p:nvPr/>
          </p:nvSpPr>
          <p:spPr>
            <a:xfrm>
              <a:off x="239888" y="1310395"/>
              <a:ext cx="8912516" cy="523220"/>
            </a:xfrm>
            <a:prstGeom prst="rect">
              <a:avLst/>
            </a:prstGeom>
            <a:noFill/>
          </p:spPr>
          <p:txBody>
            <a:bodyPr wrap="none" rtlCol="0">
              <a:spAutoFit/>
            </a:bodyPr>
            <a:lstStyle/>
            <a:p>
              <a:r>
                <a:rPr lang="en-CA" sz="2800" dirty="0" err="1"/>
                <a:t>Kalman</a:t>
              </a:r>
              <a:r>
                <a:rPr lang="en-CA" sz="2800" dirty="0"/>
                <a:t> filter to estimate location of spacecraft to the moon</a:t>
              </a:r>
            </a:p>
          </p:txBody>
        </p:sp>
        <p:pic>
          <p:nvPicPr>
            <p:cNvPr id="7" name="Picture 6" descr="spaceship.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830884">
              <a:off x="384448" y="3073444"/>
              <a:ext cx="729559" cy="1282763"/>
            </a:xfrm>
            <a:prstGeom prst="rect">
              <a:avLst/>
            </a:prstGeom>
          </p:spPr>
        </p:pic>
        <p:sp>
          <p:nvSpPr>
            <p:cNvPr id="20" name="TextBox 19"/>
            <p:cNvSpPr txBox="1"/>
            <p:nvPr/>
          </p:nvSpPr>
          <p:spPr>
            <a:xfrm>
              <a:off x="81161" y="5407919"/>
              <a:ext cx="881332" cy="369332"/>
            </a:xfrm>
            <a:prstGeom prst="rect">
              <a:avLst/>
            </a:prstGeom>
            <a:noFill/>
          </p:spPr>
          <p:txBody>
            <a:bodyPr wrap="none" rtlCol="0">
              <a:spAutoFit/>
            </a:bodyPr>
            <a:lstStyle/>
            <a:p>
              <a:r>
                <a:rPr lang="en-CA" dirty="0" err="1"/>
                <a:t>Kalman</a:t>
              </a:r>
              <a:endParaRPr lang="en-CA" dirty="0"/>
            </a:p>
          </p:txBody>
        </p:sp>
        <p:cxnSp>
          <p:nvCxnSpPr>
            <p:cNvPr id="16" name="Straight Connector 15"/>
            <p:cNvCxnSpPr/>
            <p:nvPr/>
          </p:nvCxnSpPr>
          <p:spPr>
            <a:xfrm flipV="1">
              <a:off x="94536" y="4266515"/>
              <a:ext cx="0" cy="1454292"/>
            </a:xfrm>
            <a:prstGeom prst="line">
              <a:avLst/>
            </a:prstGeom>
            <a:ln w="571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7783" y="4373850"/>
              <a:ext cx="652743" cy="369332"/>
            </a:xfrm>
            <a:prstGeom prst="rect">
              <a:avLst/>
            </a:prstGeom>
            <a:noFill/>
          </p:spPr>
          <p:txBody>
            <a:bodyPr wrap="none" rtlCol="0">
              <a:spAutoFit/>
            </a:bodyPr>
            <a:lstStyle/>
            <a:p>
              <a:r>
                <a:rPr lang="en-CA" dirty="0"/>
                <a:t>1960</a:t>
              </a:r>
            </a:p>
          </p:txBody>
        </p:sp>
      </p:grpSp>
      <p:sp>
        <p:nvSpPr>
          <p:cNvPr id="4" name="TextBox 3"/>
          <p:cNvSpPr txBox="1"/>
          <p:nvPr/>
        </p:nvSpPr>
        <p:spPr>
          <a:xfrm>
            <a:off x="4866408" y="4373850"/>
            <a:ext cx="652743" cy="369332"/>
          </a:xfrm>
          <a:prstGeom prst="rect">
            <a:avLst/>
          </a:prstGeom>
          <a:noFill/>
        </p:spPr>
        <p:txBody>
          <a:bodyPr wrap="none" rtlCol="0">
            <a:spAutoFit/>
          </a:bodyPr>
          <a:lstStyle/>
          <a:p>
            <a:r>
              <a:rPr lang="en-CA" dirty="0"/>
              <a:t>1991</a:t>
            </a:r>
          </a:p>
        </p:txBody>
      </p:sp>
      <p:sp>
        <p:nvSpPr>
          <p:cNvPr id="5" name="TextBox 4"/>
          <p:cNvSpPr txBox="1"/>
          <p:nvPr/>
        </p:nvSpPr>
        <p:spPr>
          <a:xfrm>
            <a:off x="6604850" y="4373850"/>
            <a:ext cx="652743" cy="369332"/>
          </a:xfrm>
          <a:prstGeom prst="rect">
            <a:avLst/>
          </a:prstGeom>
          <a:noFill/>
        </p:spPr>
        <p:txBody>
          <a:bodyPr wrap="none" rtlCol="0">
            <a:spAutoFit/>
          </a:bodyPr>
          <a:lstStyle/>
          <a:p>
            <a:r>
              <a:rPr lang="en-CA" dirty="0"/>
              <a:t>2000</a:t>
            </a:r>
          </a:p>
        </p:txBody>
      </p:sp>
      <p:sp>
        <p:nvSpPr>
          <p:cNvPr id="19" name="TextBox 18"/>
          <p:cNvSpPr txBox="1"/>
          <p:nvPr/>
        </p:nvSpPr>
        <p:spPr>
          <a:xfrm>
            <a:off x="10140108" y="4644406"/>
            <a:ext cx="468398" cy="584775"/>
          </a:xfrm>
          <a:prstGeom prst="rect">
            <a:avLst/>
          </a:prstGeom>
          <a:noFill/>
        </p:spPr>
        <p:txBody>
          <a:bodyPr wrap="none" rtlCol="0">
            <a:spAutoFit/>
          </a:bodyPr>
          <a:lstStyle/>
          <a:p>
            <a:r>
              <a:rPr lang="mr-IN" sz="3200" dirty="0"/>
              <a:t>…</a:t>
            </a:r>
            <a:endParaRPr lang="en-CA" sz="3200" dirty="0"/>
          </a:p>
        </p:txBody>
      </p:sp>
      <p:sp>
        <p:nvSpPr>
          <p:cNvPr id="45" name="TextBox 44"/>
          <p:cNvSpPr txBox="1"/>
          <p:nvPr/>
        </p:nvSpPr>
        <p:spPr>
          <a:xfrm>
            <a:off x="3344103" y="2074349"/>
            <a:ext cx="4097295" cy="523220"/>
          </a:xfrm>
          <a:prstGeom prst="rect">
            <a:avLst/>
          </a:prstGeom>
          <a:noFill/>
          <a:ln>
            <a:noFill/>
          </a:ln>
        </p:spPr>
        <p:txBody>
          <a:bodyPr wrap="none" rtlCol="0">
            <a:spAutoFit/>
          </a:bodyPr>
          <a:lstStyle/>
          <a:p>
            <a:r>
              <a:rPr lang="en-CA" sz="2800" dirty="0">
                <a:solidFill>
                  <a:schemeClr val="accent5">
                    <a:lumMod val="75000"/>
                  </a:schemeClr>
                </a:solidFill>
              </a:rPr>
              <a:t>Models for marine animals</a:t>
            </a:r>
          </a:p>
        </p:txBody>
      </p:sp>
      <p:pic>
        <p:nvPicPr>
          <p:cNvPr id="33" name="Picture 32" descr="ian-symbol-puma-concolor.png">
            <a:extLst>
              <a:ext uri="{FF2B5EF4-FFF2-40B4-BE49-F238E27FC236}">
                <a16:creationId xmlns:a16="http://schemas.microsoft.com/office/drawing/2014/main" id="{17E45587-44AE-8E45-B809-BD9C019D1A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9009269" y="3610191"/>
            <a:ext cx="1183734" cy="619363"/>
          </a:xfrm>
          <a:prstGeom prst="rect">
            <a:avLst/>
          </a:prstGeom>
        </p:spPr>
      </p:pic>
      <p:sp>
        <p:nvSpPr>
          <p:cNvPr id="36" name="TextBox 35">
            <a:extLst>
              <a:ext uri="{FF2B5EF4-FFF2-40B4-BE49-F238E27FC236}">
                <a16:creationId xmlns:a16="http://schemas.microsoft.com/office/drawing/2014/main" id="{046942B5-7A18-6E4B-B059-0C0A41FB295C}"/>
              </a:ext>
            </a:extLst>
          </p:cNvPr>
          <p:cNvSpPr txBox="1"/>
          <p:nvPr/>
        </p:nvSpPr>
        <p:spPr>
          <a:xfrm>
            <a:off x="9160727" y="5575047"/>
            <a:ext cx="1341107" cy="369332"/>
          </a:xfrm>
          <a:prstGeom prst="rect">
            <a:avLst/>
          </a:prstGeom>
          <a:noFill/>
        </p:spPr>
        <p:txBody>
          <a:bodyPr wrap="none" rtlCol="0">
            <a:spAutoFit/>
          </a:bodyPr>
          <a:lstStyle/>
          <a:p>
            <a:r>
              <a:rPr lang="en-CA" dirty="0" err="1">
                <a:solidFill>
                  <a:srgbClr val="FF00FF"/>
                </a:solidFill>
              </a:rPr>
              <a:t>Hooten</a:t>
            </a:r>
            <a:r>
              <a:rPr lang="en-CA" sz="1600" dirty="0">
                <a:solidFill>
                  <a:srgbClr val="FF00FF"/>
                </a:solidFill>
              </a:rPr>
              <a:t> </a:t>
            </a:r>
            <a:r>
              <a:rPr lang="en-CA" sz="1600" i="1" dirty="0">
                <a:solidFill>
                  <a:srgbClr val="FF00FF"/>
                </a:solidFill>
              </a:rPr>
              <a:t>et al</a:t>
            </a:r>
          </a:p>
        </p:txBody>
      </p:sp>
      <p:cxnSp>
        <p:nvCxnSpPr>
          <p:cNvPr id="37" name="Straight Connector 36">
            <a:extLst>
              <a:ext uri="{FF2B5EF4-FFF2-40B4-BE49-F238E27FC236}">
                <a16:creationId xmlns:a16="http://schemas.microsoft.com/office/drawing/2014/main" id="{15294772-87EA-374D-BE42-094BEF5D8A27}"/>
              </a:ext>
            </a:extLst>
          </p:cNvPr>
          <p:cNvCxnSpPr/>
          <p:nvPr/>
        </p:nvCxnSpPr>
        <p:spPr>
          <a:xfrm flipH="1" flipV="1">
            <a:off x="8900809" y="4266515"/>
            <a:ext cx="0" cy="2143984"/>
          </a:xfrm>
          <a:prstGeom prst="line">
            <a:avLst/>
          </a:prstGeom>
          <a:ln w="57150" cmpd="sng">
            <a:solidFill>
              <a:srgbClr val="BD3384"/>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39A925A2-FE31-0D4E-86A2-C6308996B2C5}"/>
              </a:ext>
            </a:extLst>
          </p:cNvPr>
          <p:cNvSpPr txBox="1"/>
          <p:nvPr/>
        </p:nvSpPr>
        <p:spPr>
          <a:xfrm>
            <a:off x="8874074" y="5353921"/>
            <a:ext cx="1159292" cy="369332"/>
          </a:xfrm>
          <a:prstGeom prst="rect">
            <a:avLst/>
          </a:prstGeom>
          <a:noFill/>
        </p:spPr>
        <p:txBody>
          <a:bodyPr wrap="none" rtlCol="0">
            <a:spAutoFit/>
          </a:bodyPr>
          <a:lstStyle/>
          <a:p>
            <a:r>
              <a:rPr lang="en-CA" dirty="0" err="1">
                <a:solidFill>
                  <a:srgbClr val="FF00FF"/>
                </a:solidFill>
              </a:rPr>
              <a:t>Avgar</a:t>
            </a:r>
            <a:r>
              <a:rPr lang="en-CA" dirty="0">
                <a:solidFill>
                  <a:srgbClr val="FF00FF"/>
                </a:solidFill>
              </a:rPr>
              <a:t> </a:t>
            </a:r>
            <a:r>
              <a:rPr lang="en-CA" sz="1600" i="1" dirty="0">
                <a:solidFill>
                  <a:srgbClr val="FF00FF"/>
                </a:solidFill>
              </a:rPr>
              <a:t>et al</a:t>
            </a:r>
            <a:endParaRPr lang="en-CA" dirty="0">
              <a:solidFill>
                <a:srgbClr val="FF00FF"/>
              </a:solidFill>
            </a:endParaRPr>
          </a:p>
        </p:txBody>
      </p:sp>
      <p:sp>
        <p:nvSpPr>
          <p:cNvPr id="43" name="TextBox 42">
            <a:extLst>
              <a:ext uri="{FF2B5EF4-FFF2-40B4-BE49-F238E27FC236}">
                <a16:creationId xmlns:a16="http://schemas.microsoft.com/office/drawing/2014/main" id="{50261DDA-E7FB-A245-9186-F43AE888CB2F}"/>
              </a:ext>
            </a:extLst>
          </p:cNvPr>
          <p:cNvSpPr txBox="1"/>
          <p:nvPr/>
        </p:nvSpPr>
        <p:spPr>
          <a:xfrm>
            <a:off x="9234641" y="5812113"/>
            <a:ext cx="1565628" cy="369332"/>
          </a:xfrm>
          <a:prstGeom prst="rect">
            <a:avLst/>
          </a:prstGeom>
          <a:noFill/>
        </p:spPr>
        <p:txBody>
          <a:bodyPr wrap="none" rtlCol="0">
            <a:spAutoFit/>
          </a:bodyPr>
          <a:lstStyle/>
          <a:p>
            <a:r>
              <a:rPr lang="en-CA" dirty="0" err="1">
                <a:solidFill>
                  <a:srgbClr val="FF00FF"/>
                </a:solidFill>
              </a:rPr>
              <a:t>Eisaguirre</a:t>
            </a:r>
            <a:r>
              <a:rPr lang="en-CA" sz="1600" dirty="0">
                <a:solidFill>
                  <a:srgbClr val="FF00FF"/>
                </a:solidFill>
              </a:rPr>
              <a:t> </a:t>
            </a:r>
            <a:r>
              <a:rPr lang="en-CA" sz="1600" i="1" dirty="0">
                <a:solidFill>
                  <a:srgbClr val="FF00FF"/>
                </a:solidFill>
              </a:rPr>
              <a:t>et al</a:t>
            </a:r>
          </a:p>
        </p:txBody>
      </p:sp>
      <p:sp>
        <p:nvSpPr>
          <p:cNvPr id="44" name="TextBox 43">
            <a:extLst>
              <a:ext uri="{FF2B5EF4-FFF2-40B4-BE49-F238E27FC236}">
                <a16:creationId xmlns:a16="http://schemas.microsoft.com/office/drawing/2014/main" id="{BFF150E7-90A4-5944-8EAB-5696208A5F6A}"/>
              </a:ext>
            </a:extLst>
          </p:cNvPr>
          <p:cNvSpPr txBox="1"/>
          <p:nvPr/>
        </p:nvSpPr>
        <p:spPr>
          <a:xfrm>
            <a:off x="9247349" y="6041167"/>
            <a:ext cx="1283399" cy="369332"/>
          </a:xfrm>
          <a:prstGeom prst="rect">
            <a:avLst/>
          </a:prstGeom>
          <a:noFill/>
        </p:spPr>
        <p:txBody>
          <a:bodyPr wrap="none" rtlCol="0">
            <a:spAutoFit/>
          </a:bodyPr>
          <a:lstStyle/>
          <a:p>
            <a:r>
              <a:rPr lang="en-CA" dirty="0">
                <a:solidFill>
                  <a:srgbClr val="FF00FF"/>
                </a:solidFill>
              </a:rPr>
              <a:t>Jonsen</a:t>
            </a:r>
            <a:r>
              <a:rPr lang="en-CA" sz="1600" dirty="0">
                <a:solidFill>
                  <a:srgbClr val="FF00FF"/>
                </a:solidFill>
              </a:rPr>
              <a:t> </a:t>
            </a:r>
            <a:r>
              <a:rPr lang="en-CA" sz="1600" i="1" dirty="0">
                <a:solidFill>
                  <a:srgbClr val="FF00FF"/>
                </a:solidFill>
              </a:rPr>
              <a:t>et al</a:t>
            </a:r>
          </a:p>
        </p:txBody>
      </p:sp>
      <p:sp>
        <p:nvSpPr>
          <p:cNvPr id="46" name="TextBox 45">
            <a:extLst>
              <a:ext uri="{FF2B5EF4-FFF2-40B4-BE49-F238E27FC236}">
                <a16:creationId xmlns:a16="http://schemas.microsoft.com/office/drawing/2014/main" id="{4266F953-68A8-FF4C-A116-A73736152D97}"/>
              </a:ext>
            </a:extLst>
          </p:cNvPr>
          <p:cNvSpPr txBox="1"/>
          <p:nvPr/>
        </p:nvSpPr>
        <p:spPr>
          <a:xfrm>
            <a:off x="8866154" y="4373850"/>
            <a:ext cx="618680" cy="369332"/>
          </a:xfrm>
          <a:prstGeom prst="rect">
            <a:avLst/>
          </a:prstGeom>
          <a:noFill/>
        </p:spPr>
        <p:txBody>
          <a:bodyPr wrap="none" rtlCol="0">
            <a:spAutoFit/>
          </a:bodyPr>
          <a:lstStyle/>
          <a:p>
            <a:r>
              <a:rPr lang="en-CA" dirty="0"/>
              <a:t>2013</a:t>
            </a:r>
          </a:p>
        </p:txBody>
      </p:sp>
      <p:sp>
        <p:nvSpPr>
          <p:cNvPr id="47" name="TextBox 46">
            <a:extLst>
              <a:ext uri="{FF2B5EF4-FFF2-40B4-BE49-F238E27FC236}">
                <a16:creationId xmlns:a16="http://schemas.microsoft.com/office/drawing/2014/main" id="{6D95F41A-21E1-9246-A3A2-61E1EF880F99}"/>
              </a:ext>
            </a:extLst>
          </p:cNvPr>
          <p:cNvSpPr txBox="1"/>
          <p:nvPr/>
        </p:nvSpPr>
        <p:spPr>
          <a:xfrm>
            <a:off x="3939758" y="2455631"/>
            <a:ext cx="4416393" cy="523220"/>
          </a:xfrm>
          <a:prstGeom prst="rect">
            <a:avLst/>
          </a:prstGeom>
          <a:noFill/>
          <a:ln>
            <a:noFill/>
          </a:ln>
        </p:spPr>
        <p:txBody>
          <a:bodyPr wrap="none" rtlCol="0">
            <a:spAutoFit/>
          </a:bodyPr>
          <a:lstStyle/>
          <a:p>
            <a:r>
              <a:rPr lang="en-CA" sz="2800" dirty="0">
                <a:solidFill>
                  <a:srgbClr val="FF00FF"/>
                </a:solidFill>
              </a:rPr>
              <a:t>Complex behavioural models</a:t>
            </a:r>
          </a:p>
        </p:txBody>
      </p:sp>
      <p:pic>
        <p:nvPicPr>
          <p:cNvPr id="48" name="Picture 47">
            <a:extLst>
              <a:ext uri="{FF2B5EF4-FFF2-40B4-BE49-F238E27FC236}">
                <a16:creationId xmlns:a16="http://schemas.microsoft.com/office/drawing/2014/main" id="{3853F054-907B-F848-A841-3C206500209B}"/>
              </a:ext>
            </a:extLst>
          </p:cNvPr>
          <p:cNvPicPr>
            <a:picLocks noChangeAspect="1"/>
          </p:cNvPicPr>
          <p:nvPr/>
        </p:nvPicPr>
        <p:blipFill>
          <a:blip r:embed="rId11"/>
          <a:stretch>
            <a:fillRect/>
          </a:stretch>
        </p:blipFill>
        <p:spPr>
          <a:xfrm>
            <a:off x="10017455" y="3358163"/>
            <a:ext cx="748800" cy="576000"/>
          </a:xfrm>
          <a:prstGeom prst="rect">
            <a:avLst/>
          </a:prstGeom>
        </p:spPr>
      </p:pic>
      <p:pic>
        <p:nvPicPr>
          <p:cNvPr id="49" name="Picture 48">
            <a:extLst>
              <a:ext uri="{FF2B5EF4-FFF2-40B4-BE49-F238E27FC236}">
                <a16:creationId xmlns:a16="http://schemas.microsoft.com/office/drawing/2014/main" id="{ACE841D6-0EF1-8E49-AFBD-56BCA0EE2AA9}"/>
              </a:ext>
            </a:extLst>
          </p:cNvPr>
          <p:cNvPicPr>
            <a:picLocks noChangeAspect="1"/>
          </p:cNvPicPr>
          <p:nvPr/>
        </p:nvPicPr>
        <p:blipFill>
          <a:blip r:embed="rId12"/>
          <a:stretch>
            <a:fillRect/>
          </a:stretch>
        </p:blipFill>
        <p:spPr>
          <a:xfrm>
            <a:off x="9234641" y="3025761"/>
            <a:ext cx="994088" cy="540000"/>
          </a:xfrm>
          <a:prstGeom prst="rect">
            <a:avLst/>
          </a:prstGeom>
        </p:spPr>
      </p:pic>
    </p:spTree>
    <p:custDataLst>
      <p:tags r:id="rId1"/>
    </p:custDataLst>
    <p:extLst>
      <p:ext uri="{BB962C8B-B14F-4D97-AF65-F5344CB8AC3E}">
        <p14:creationId xmlns:p14="http://schemas.microsoft.com/office/powerpoint/2010/main" val="385579460"/>
      </p:ext>
    </p:extLst>
  </p:cSld>
  <p:clrMapOvr>
    <a:masterClrMapping/>
  </p:clrMapOvr>
  <mc:AlternateContent xmlns:mc="http://schemas.openxmlformats.org/markup-compatibility/2006" xmlns:p14="http://schemas.microsoft.com/office/powerpoint/2010/main">
    <mc:Choice Requires="p14">
      <p:transition spd="slow" p14:dur="2000" advTm="1088"/>
    </mc:Choice>
    <mc:Fallback xmlns="">
      <p:transition xmlns:p14="http://schemas.microsoft.com/office/powerpoint/2010/main" spd="slow" advTm="1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P spid="34" grpId="0"/>
      <p:bldP spid="38" grpId="0"/>
      <p:bldP spid="39" grpId="0"/>
      <p:bldP spid="4" grpId="0"/>
      <p:bldP spid="5" grpId="0"/>
      <p:bldP spid="45" grpId="0"/>
      <p:bldP spid="36" grpId="0"/>
      <p:bldP spid="42" grpId="0"/>
      <p:bldP spid="43" grpId="0"/>
      <p:bldP spid="44"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Marine movement data are/were error prone</a:t>
            </a:r>
          </a:p>
        </p:txBody>
      </p:sp>
      <p:grpSp>
        <p:nvGrpSpPr>
          <p:cNvPr id="6" name="Group 5"/>
          <p:cNvGrpSpPr/>
          <p:nvPr/>
        </p:nvGrpSpPr>
        <p:grpSpPr>
          <a:xfrm>
            <a:off x="3758205" y="1381355"/>
            <a:ext cx="4437887" cy="4985148"/>
            <a:chOff x="4526209" y="1587418"/>
            <a:chExt cx="4437887" cy="4985148"/>
          </a:xfrm>
        </p:grpSpPr>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6209" y="2301100"/>
              <a:ext cx="4437887" cy="4271466"/>
            </a:xfrm>
            <a:prstGeom prst="rect">
              <a:avLst/>
            </a:prstGeom>
          </p:spPr>
        </p:pic>
        <p:pic>
          <p:nvPicPr>
            <p:cNvPr id="13" name="Picture 12" descr="ringedSea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43363" y="5420525"/>
              <a:ext cx="1851660" cy="570929"/>
            </a:xfrm>
            <a:prstGeom prst="rect">
              <a:avLst/>
            </a:prstGeom>
          </p:spPr>
        </p:pic>
        <p:sp>
          <p:nvSpPr>
            <p:cNvPr id="12" name="TextBox 11"/>
            <p:cNvSpPr txBox="1"/>
            <p:nvPr/>
          </p:nvSpPr>
          <p:spPr>
            <a:xfrm>
              <a:off x="6032195" y="1587418"/>
              <a:ext cx="2093542" cy="830997"/>
            </a:xfrm>
            <a:prstGeom prst="rect">
              <a:avLst/>
            </a:prstGeom>
            <a:noFill/>
          </p:spPr>
          <p:txBody>
            <a:bodyPr wrap="none" rtlCol="0">
              <a:spAutoFit/>
            </a:bodyPr>
            <a:lstStyle/>
            <a:p>
              <a:pPr algn="ctr"/>
              <a:r>
                <a:rPr lang="en-CA" sz="2400" dirty="0"/>
                <a:t>Ringed seal</a:t>
              </a:r>
            </a:p>
            <a:p>
              <a:pPr algn="ctr"/>
              <a:r>
                <a:rPr lang="en-CA" sz="2400" dirty="0"/>
                <a:t>Argos locations</a:t>
              </a:r>
            </a:p>
          </p:txBody>
        </p:sp>
      </p:grpSp>
    </p:spTree>
    <p:extLst>
      <p:ext uri="{BB962C8B-B14F-4D97-AF65-F5344CB8AC3E}">
        <p14:creationId xmlns:p14="http://schemas.microsoft.com/office/powerpoint/2010/main" val="3136334847"/>
      </p:ext>
    </p:extLst>
  </p:cSld>
  <p:clrMapOvr>
    <a:masterClrMapping/>
  </p:clrMapOvr>
  <mc:AlternateContent xmlns:mc="http://schemas.openxmlformats.org/markup-compatibility/2006" xmlns:p14="http://schemas.microsoft.com/office/powerpoint/2010/main">
    <mc:Choice Requires="p14">
      <p:transition spd="slow" p14:dur="2000" advTm="636"/>
    </mc:Choice>
    <mc:Fallback xmlns="">
      <p:transition xmlns:p14="http://schemas.microsoft.com/office/powerpoint/2010/main" spd="slow" advTm="63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a:spLocks noChangeAspect="1"/>
          </p:cNvSpPr>
          <p:nvPr/>
        </p:nvSpPr>
        <p:spPr>
          <a:xfrm>
            <a:off x="4330878" y="2484117"/>
            <a:ext cx="3027672" cy="3028446"/>
          </a:xfrm>
          <a:prstGeom prst="ellipse">
            <a:avLst/>
          </a:prstGeom>
          <a:gradFill flip="none" rotWithShape="1">
            <a:gsLst>
              <a:gs pos="16000">
                <a:srgbClr val="D426F9">
                  <a:alpha val="60000"/>
                </a:srgbClr>
              </a:gs>
              <a:gs pos="42000">
                <a:srgbClr val="EC9EFF">
                  <a:alpha val="60000"/>
                </a:srgbClr>
              </a:gs>
              <a:gs pos="68000">
                <a:srgbClr val="FFFFFF">
                  <a:alpha val="60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1" name="Freeform 20"/>
          <p:cNvSpPr/>
          <p:nvPr/>
        </p:nvSpPr>
        <p:spPr>
          <a:xfrm rot="20035256">
            <a:off x="4726282" y="2493005"/>
            <a:ext cx="1928552" cy="2398969"/>
          </a:xfrm>
          <a:custGeom>
            <a:avLst/>
            <a:gdLst>
              <a:gd name="connsiteX0" fmla="*/ 522220 w 1143201"/>
              <a:gd name="connsiteY0" fmla="*/ 106 h 1488063"/>
              <a:gd name="connsiteX1" fmla="*/ 108 w 1143201"/>
              <a:gd name="connsiteY1" fmla="*/ 1199550 h 1488063"/>
              <a:gd name="connsiteX2" fmla="*/ 564553 w 1143201"/>
              <a:gd name="connsiteY2" fmla="*/ 1481773 h 1488063"/>
              <a:gd name="connsiteX3" fmla="*/ 1143108 w 1143201"/>
              <a:gd name="connsiteY3" fmla="*/ 1270106 h 1488063"/>
              <a:gd name="connsiteX4" fmla="*/ 522220 w 1143201"/>
              <a:gd name="connsiteY4" fmla="*/ 106 h 148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201" h="1488063">
                <a:moveTo>
                  <a:pt x="522220" y="106"/>
                </a:moveTo>
                <a:cubicBezTo>
                  <a:pt x="331720" y="-11653"/>
                  <a:pt x="-6947" y="952606"/>
                  <a:pt x="108" y="1199550"/>
                </a:cubicBezTo>
                <a:cubicBezTo>
                  <a:pt x="7163" y="1446494"/>
                  <a:pt x="374053" y="1470014"/>
                  <a:pt x="564553" y="1481773"/>
                </a:cubicBezTo>
                <a:cubicBezTo>
                  <a:pt x="755053" y="1493532"/>
                  <a:pt x="1150164" y="1514699"/>
                  <a:pt x="1143108" y="1270106"/>
                </a:cubicBezTo>
                <a:cubicBezTo>
                  <a:pt x="1136053" y="1025513"/>
                  <a:pt x="712720" y="11865"/>
                  <a:pt x="522220" y="106"/>
                </a:cubicBezTo>
                <a:close/>
              </a:path>
            </a:pathLst>
          </a:custGeom>
          <a:gradFill flip="none" rotWithShape="1">
            <a:gsLst>
              <a:gs pos="74000">
                <a:srgbClr val="1D27C9">
                  <a:alpha val="9000"/>
                </a:srgbClr>
              </a:gs>
              <a:gs pos="51000">
                <a:srgbClr val="1D27C9"/>
              </a:gs>
              <a:gs pos="38000">
                <a:schemeClr val="tx2">
                  <a:lumMod val="20000"/>
                  <a:lumOff val="80000"/>
                </a:schemeClr>
              </a:gs>
              <a:gs pos="20000">
                <a:schemeClr val="bg1"/>
              </a:gs>
              <a:gs pos="92000">
                <a:schemeClr val="bg1"/>
              </a:gs>
            </a:gsLst>
            <a:path path="circle">
              <a:fillToRect r="100000" b="100000"/>
            </a:path>
            <a:tileRect l="-100000" t="-100000"/>
          </a:gradFill>
          <a:ln>
            <a:noFill/>
          </a:ln>
          <a:effectLst>
            <a:glow>
              <a:schemeClr val="bg1">
                <a:alpha val="0"/>
              </a:schemeClr>
            </a:glow>
            <a:softEdge rad="266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 name="Title 1"/>
          <p:cNvSpPr>
            <a:spLocks noGrp="1"/>
          </p:cNvSpPr>
          <p:nvPr>
            <p:ph type="title"/>
          </p:nvPr>
        </p:nvSpPr>
        <p:spPr/>
        <p:txBody>
          <a:bodyPr>
            <a:normAutofit/>
          </a:bodyPr>
          <a:lstStyle/>
          <a:p>
            <a:r>
              <a:rPr lang="en-CA" dirty="0"/>
              <a:t>State-space models to infer better tracks</a:t>
            </a:r>
          </a:p>
        </p:txBody>
      </p:sp>
      <p:grpSp>
        <p:nvGrpSpPr>
          <p:cNvPr id="27" name="Group 26"/>
          <p:cNvGrpSpPr/>
          <p:nvPr/>
        </p:nvGrpSpPr>
        <p:grpSpPr>
          <a:xfrm>
            <a:off x="2799209" y="1956398"/>
            <a:ext cx="4035778" cy="3732473"/>
            <a:chOff x="-84667" y="1997862"/>
            <a:chExt cx="4035778" cy="3732473"/>
          </a:xfrm>
        </p:grpSpPr>
        <p:sp>
          <p:nvSpPr>
            <p:cNvPr id="7" name="Freeform 6"/>
            <p:cNvSpPr/>
            <p:nvPr/>
          </p:nvSpPr>
          <p:spPr>
            <a:xfrm>
              <a:off x="-84667" y="1997862"/>
              <a:ext cx="3400777" cy="2687027"/>
            </a:xfrm>
            <a:custGeom>
              <a:avLst/>
              <a:gdLst>
                <a:gd name="connsiteX0" fmla="*/ 35303 w 2744636"/>
                <a:gd name="connsiteY0" fmla="*/ 245805 h 2687027"/>
                <a:gd name="connsiteX1" fmla="*/ 35303 w 2744636"/>
                <a:gd name="connsiteY1" fmla="*/ 5916 h 2687027"/>
                <a:gd name="connsiteX2" fmla="*/ 402192 w 2744636"/>
                <a:gd name="connsiteY2" fmla="*/ 104694 h 2687027"/>
                <a:gd name="connsiteX3" fmla="*/ 571525 w 2744636"/>
                <a:gd name="connsiteY3" fmla="*/ 443360 h 2687027"/>
                <a:gd name="connsiteX4" fmla="*/ 1206525 w 2744636"/>
                <a:gd name="connsiteY4" fmla="*/ 443360 h 2687027"/>
                <a:gd name="connsiteX5" fmla="*/ 1220636 w 2744636"/>
                <a:gd name="connsiteY5" fmla="*/ 626805 h 2687027"/>
                <a:gd name="connsiteX6" fmla="*/ 1361748 w 2744636"/>
                <a:gd name="connsiteY6" fmla="*/ 810249 h 2687027"/>
                <a:gd name="connsiteX7" fmla="*/ 1615748 w 2744636"/>
                <a:gd name="connsiteY7" fmla="*/ 570360 h 2687027"/>
                <a:gd name="connsiteX8" fmla="*/ 1926192 w 2744636"/>
                <a:gd name="connsiteY8" fmla="*/ 852582 h 2687027"/>
                <a:gd name="connsiteX9" fmla="*/ 2067303 w 2744636"/>
                <a:gd name="connsiteY9" fmla="*/ 1318249 h 2687027"/>
                <a:gd name="connsiteX10" fmla="*/ 2405970 w 2744636"/>
                <a:gd name="connsiteY10" fmla="*/ 1840360 h 2687027"/>
                <a:gd name="connsiteX11" fmla="*/ 2504748 w 2744636"/>
                <a:gd name="connsiteY11" fmla="*/ 2249582 h 2687027"/>
                <a:gd name="connsiteX12" fmla="*/ 2744636 w 2744636"/>
                <a:gd name="connsiteY12" fmla="*/ 2687027 h 268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4636" h="2687027">
                  <a:moveTo>
                    <a:pt x="35303" y="245805"/>
                  </a:moveTo>
                  <a:cubicBezTo>
                    <a:pt x="4729" y="137620"/>
                    <a:pt x="-25845" y="29435"/>
                    <a:pt x="35303" y="5916"/>
                  </a:cubicBezTo>
                  <a:cubicBezTo>
                    <a:pt x="96451" y="-17603"/>
                    <a:pt x="312822" y="31787"/>
                    <a:pt x="402192" y="104694"/>
                  </a:cubicBezTo>
                  <a:cubicBezTo>
                    <a:pt x="491562" y="177601"/>
                    <a:pt x="437470" y="386916"/>
                    <a:pt x="571525" y="443360"/>
                  </a:cubicBezTo>
                  <a:cubicBezTo>
                    <a:pt x="705580" y="499804"/>
                    <a:pt x="1098340" y="412786"/>
                    <a:pt x="1206525" y="443360"/>
                  </a:cubicBezTo>
                  <a:cubicBezTo>
                    <a:pt x="1314710" y="473934"/>
                    <a:pt x="1194766" y="565657"/>
                    <a:pt x="1220636" y="626805"/>
                  </a:cubicBezTo>
                  <a:cubicBezTo>
                    <a:pt x="1246506" y="687953"/>
                    <a:pt x="1295896" y="819657"/>
                    <a:pt x="1361748" y="810249"/>
                  </a:cubicBezTo>
                  <a:cubicBezTo>
                    <a:pt x="1427600" y="800842"/>
                    <a:pt x="1521674" y="563305"/>
                    <a:pt x="1615748" y="570360"/>
                  </a:cubicBezTo>
                  <a:cubicBezTo>
                    <a:pt x="1709822" y="577415"/>
                    <a:pt x="1850933" y="727934"/>
                    <a:pt x="1926192" y="852582"/>
                  </a:cubicBezTo>
                  <a:cubicBezTo>
                    <a:pt x="2001451" y="977230"/>
                    <a:pt x="1987340" y="1153619"/>
                    <a:pt x="2067303" y="1318249"/>
                  </a:cubicBezTo>
                  <a:cubicBezTo>
                    <a:pt x="2147266" y="1482879"/>
                    <a:pt x="2333063" y="1685138"/>
                    <a:pt x="2405970" y="1840360"/>
                  </a:cubicBezTo>
                  <a:cubicBezTo>
                    <a:pt x="2478877" y="1995582"/>
                    <a:pt x="2448304" y="2108471"/>
                    <a:pt x="2504748" y="2249582"/>
                  </a:cubicBezTo>
                  <a:cubicBezTo>
                    <a:pt x="2561192" y="2390693"/>
                    <a:pt x="2744636" y="2687027"/>
                    <a:pt x="2744636" y="2687027"/>
                  </a:cubicBezTo>
                </a:path>
              </a:pathLst>
            </a:custGeom>
            <a:ln w="76200" cmpd="sng">
              <a:solidFill>
                <a:srgbClr val="0F80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pic>
          <p:nvPicPr>
            <p:cNvPr id="4" name="Picture 3" descr="ian-symbol-monachus-schauinsland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731323" flipH="1">
              <a:off x="2846211" y="3810334"/>
              <a:ext cx="939800" cy="1270000"/>
            </a:xfrm>
            <a:prstGeom prst="rect">
              <a:avLst/>
            </a:prstGeom>
          </p:spPr>
        </p:pic>
        <p:sp>
          <p:nvSpPr>
            <p:cNvPr id="38" name="Freeform 37"/>
            <p:cNvSpPr/>
            <p:nvPr/>
          </p:nvSpPr>
          <p:spPr>
            <a:xfrm>
              <a:off x="465667" y="5573891"/>
              <a:ext cx="860777" cy="127341"/>
            </a:xfrm>
            <a:custGeom>
              <a:avLst/>
              <a:gdLst>
                <a:gd name="connsiteX0" fmla="*/ 0 w 860777"/>
                <a:gd name="connsiteY0" fmla="*/ 42333 h 127341"/>
                <a:gd name="connsiteX1" fmla="*/ 211666 w 860777"/>
                <a:gd name="connsiteY1" fmla="*/ 127000 h 127341"/>
                <a:gd name="connsiteX2" fmla="*/ 522111 w 860777"/>
                <a:gd name="connsiteY2" fmla="*/ 14111 h 127341"/>
                <a:gd name="connsiteX3" fmla="*/ 747889 w 860777"/>
                <a:gd name="connsiteY3" fmla="*/ 14111 h 127341"/>
                <a:gd name="connsiteX4" fmla="*/ 860777 w 860777"/>
                <a:gd name="connsiteY4" fmla="*/ 0 h 127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777" h="127341">
                  <a:moveTo>
                    <a:pt x="0" y="42333"/>
                  </a:moveTo>
                  <a:cubicBezTo>
                    <a:pt x="62324" y="87018"/>
                    <a:pt x="124648" y="131704"/>
                    <a:pt x="211666" y="127000"/>
                  </a:cubicBezTo>
                  <a:cubicBezTo>
                    <a:pt x="298684" y="122296"/>
                    <a:pt x="432741" y="32926"/>
                    <a:pt x="522111" y="14111"/>
                  </a:cubicBezTo>
                  <a:cubicBezTo>
                    <a:pt x="611481" y="-4704"/>
                    <a:pt x="691445" y="16463"/>
                    <a:pt x="747889" y="14111"/>
                  </a:cubicBezTo>
                  <a:cubicBezTo>
                    <a:pt x="804333" y="11759"/>
                    <a:pt x="860777" y="0"/>
                    <a:pt x="860777" y="0"/>
                  </a:cubicBezTo>
                </a:path>
              </a:pathLst>
            </a:custGeom>
            <a:ln w="38100" cmpd="sng">
              <a:solidFill>
                <a:srgbClr val="0F80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39" name="TextBox 38"/>
            <p:cNvSpPr txBox="1"/>
            <p:nvPr/>
          </p:nvSpPr>
          <p:spPr>
            <a:xfrm>
              <a:off x="1459025" y="5361003"/>
              <a:ext cx="1689022" cy="369332"/>
            </a:xfrm>
            <a:prstGeom prst="rect">
              <a:avLst/>
            </a:prstGeom>
            <a:noFill/>
          </p:spPr>
          <p:txBody>
            <a:bodyPr wrap="none" rtlCol="0">
              <a:spAutoFit/>
            </a:bodyPr>
            <a:lstStyle/>
            <a:p>
              <a:r>
                <a:rPr lang="en-CA" dirty="0"/>
                <a:t>True movement</a:t>
              </a:r>
            </a:p>
          </p:txBody>
        </p:sp>
      </p:grpSp>
      <p:grpSp>
        <p:nvGrpSpPr>
          <p:cNvPr id="5" name="Group 4"/>
          <p:cNvGrpSpPr/>
          <p:nvPr/>
        </p:nvGrpSpPr>
        <p:grpSpPr>
          <a:xfrm>
            <a:off x="5788271" y="3783935"/>
            <a:ext cx="332313" cy="369332"/>
            <a:chOff x="2904394" y="3825400"/>
            <a:chExt cx="332313" cy="369332"/>
          </a:xfrm>
        </p:grpSpPr>
        <p:sp>
          <p:nvSpPr>
            <p:cNvPr id="20" name="Oval 19"/>
            <p:cNvSpPr>
              <a:spLocks noChangeAspect="1"/>
            </p:cNvSpPr>
            <p:nvPr/>
          </p:nvSpPr>
          <p:spPr>
            <a:xfrm>
              <a:off x="2904394" y="3993643"/>
              <a:ext cx="114936" cy="115200"/>
            </a:xfrm>
            <a:prstGeom prst="ellipse">
              <a:avLst/>
            </a:prstGeom>
            <a:solidFill>
              <a:srgbClr val="42E8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 name="TextBox 2"/>
            <p:cNvSpPr txBox="1"/>
            <p:nvPr/>
          </p:nvSpPr>
          <p:spPr>
            <a:xfrm>
              <a:off x="2974721" y="3825400"/>
              <a:ext cx="261986" cy="369332"/>
            </a:xfrm>
            <a:prstGeom prst="rect">
              <a:avLst/>
            </a:prstGeom>
            <a:noFill/>
          </p:spPr>
          <p:txBody>
            <a:bodyPr wrap="none" rtlCol="0">
              <a:spAutoFit/>
            </a:bodyPr>
            <a:lstStyle/>
            <a:p>
              <a:r>
                <a:rPr lang="en-CA" dirty="0"/>
                <a:t>t</a:t>
              </a:r>
            </a:p>
          </p:txBody>
        </p:sp>
      </p:grpSp>
      <p:grpSp>
        <p:nvGrpSpPr>
          <p:cNvPr id="22" name="Group 21"/>
          <p:cNvGrpSpPr/>
          <p:nvPr/>
        </p:nvGrpSpPr>
        <p:grpSpPr>
          <a:xfrm>
            <a:off x="5194495" y="2752226"/>
            <a:ext cx="624347" cy="369332"/>
            <a:chOff x="2904394" y="3825400"/>
            <a:chExt cx="624347" cy="369332"/>
          </a:xfrm>
        </p:grpSpPr>
        <p:sp>
          <p:nvSpPr>
            <p:cNvPr id="23" name="Oval 22"/>
            <p:cNvSpPr>
              <a:spLocks noChangeAspect="1"/>
            </p:cNvSpPr>
            <p:nvPr/>
          </p:nvSpPr>
          <p:spPr>
            <a:xfrm>
              <a:off x="2904394" y="3993643"/>
              <a:ext cx="114936" cy="115200"/>
            </a:xfrm>
            <a:prstGeom prst="ellipse">
              <a:avLst/>
            </a:prstGeom>
            <a:solidFill>
              <a:srgbClr val="42E8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5" name="TextBox 24"/>
            <p:cNvSpPr txBox="1"/>
            <p:nvPr/>
          </p:nvSpPr>
          <p:spPr>
            <a:xfrm>
              <a:off x="2974721" y="3825400"/>
              <a:ext cx="554020" cy="369332"/>
            </a:xfrm>
            <a:prstGeom prst="rect">
              <a:avLst/>
            </a:prstGeom>
            <a:noFill/>
          </p:spPr>
          <p:txBody>
            <a:bodyPr wrap="none" rtlCol="0">
              <a:spAutoFit/>
            </a:bodyPr>
            <a:lstStyle/>
            <a:p>
              <a:r>
                <a:rPr lang="en-CA" dirty="0"/>
                <a:t>t - 1</a:t>
              </a:r>
            </a:p>
          </p:txBody>
        </p:sp>
      </p:grpSp>
      <p:grpSp>
        <p:nvGrpSpPr>
          <p:cNvPr id="64" name="Group 63"/>
          <p:cNvGrpSpPr/>
          <p:nvPr/>
        </p:nvGrpSpPr>
        <p:grpSpPr>
          <a:xfrm>
            <a:off x="3755076" y="3284282"/>
            <a:ext cx="3664488" cy="2790902"/>
            <a:chOff x="871200" y="3325747"/>
            <a:chExt cx="3664488" cy="2790902"/>
          </a:xfrm>
        </p:grpSpPr>
        <p:sp>
          <p:nvSpPr>
            <p:cNvPr id="63" name="Oval 62"/>
            <p:cNvSpPr>
              <a:spLocks noChangeAspect="1"/>
            </p:cNvSpPr>
            <p:nvPr/>
          </p:nvSpPr>
          <p:spPr>
            <a:xfrm>
              <a:off x="3330212" y="3325747"/>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2" name="Oval 41"/>
            <p:cNvSpPr>
              <a:spLocks noChangeAspect="1"/>
            </p:cNvSpPr>
            <p:nvPr/>
          </p:nvSpPr>
          <p:spPr>
            <a:xfrm>
              <a:off x="871200" y="5901449"/>
              <a:ext cx="114936" cy="1152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3" name="TextBox 42"/>
            <p:cNvSpPr txBox="1"/>
            <p:nvPr/>
          </p:nvSpPr>
          <p:spPr>
            <a:xfrm>
              <a:off x="1465955" y="5747317"/>
              <a:ext cx="3069733" cy="369332"/>
            </a:xfrm>
            <a:prstGeom prst="rect">
              <a:avLst/>
            </a:prstGeom>
            <a:noFill/>
          </p:spPr>
          <p:txBody>
            <a:bodyPr wrap="none" rtlCol="0">
              <a:spAutoFit/>
            </a:bodyPr>
            <a:lstStyle/>
            <a:p>
              <a:r>
                <a:rPr lang="en-CA" dirty="0"/>
                <a:t>Observations (e.g., Argos data)</a:t>
              </a:r>
            </a:p>
          </p:txBody>
        </p:sp>
      </p:grpSp>
      <p:grpSp>
        <p:nvGrpSpPr>
          <p:cNvPr id="57" name="Group 56"/>
          <p:cNvGrpSpPr/>
          <p:nvPr/>
        </p:nvGrpSpPr>
        <p:grpSpPr>
          <a:xfrm>
            <a:off x="3702322" y="1856175"/>
            <a:ext cx="2655231" cy="2336922"/>
            <a:chOff x="832556" y="1925862"/>
            <a:chExt cx="2655231" cy="2336922"/>
          </a:xfrm>
        </p:grpSpPr>
        <p:sp>
          <p:nvSpPr>
            <p:cNvPr id="41" name="Oval 40"/>
            <p:cNvSpPr>
              <a:spLocks noChangeAspect="1"/>
            </p:cNvSpPr>
            <p:nvPr/>
          </p:nvSpPr>
          <p:spPr>
            <a:xfrm>
              <a:off x="832556" y="1925862"/>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5" name="Oval 44"/>
            <p:cNvSpPr>
              <a:spLocks noChangeAspect="1"/>
            </p:cNvSpPr>
            <p:nvPr/>
          </p:nvSpPr>
          <p:spPr>
            <a:xfrm>
              <a:off x="999067" y="2981366"/>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6" name="Oval 45"/>
            <p:cNvSpPr>
              <a:spLocks noChangeAspect="1"/>
            </p:cNvSpPr>
            <p:nvPr/>
          </p:nvSpPr>
          <p:spPr>
            <a:xfrm>
              <a:off x="1941686" y="2332329"/>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7" name="Oval 46"/>
            <p:cNvSpPr>
              <a:spLocks noChangeAspect="1"/>
            </p:cNvSpPr>
            <p:nvPr/>
          </p:nvSpPr>
          <p:spPr>
            <a:xfrm>
              <a:off x="3344111" y="3354622"/>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8" name="Oval 47"/>
            <p:cNvSpPr>
              <a:spLocks noChangeAspect="1"/>
            </p:cNvSpPr>
            <p:nvPr/>
          </p:nvSpPr>
          <p:spPr>
            <a:xfrm>
              <a:off x="1964266" y="4118784"/>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65" name="Group 64"/>
          <p:cNvGrpSpPr/>
          <p:nvPr/>
        </p:nvGrpSpPr>
        <p:grpSpPr>
          <a:xfrm>
            <a:off x="3356474" y="2015543"/>
            <a:ext cx="2754008" cy="2151311"/>
            <a:chOff x="592669" y="1601309"/>
            <a:chExt cx="2754008" cy="2151311"/>
          </a:xfrm>
          <a:solidFill>
            <a:srgbClr val="093D84"/>
          </a:solidFill>
        </p:grpSpPr>
        <p:sp>
          <p:nvSpPr>
            <p:cNvPr id="66" name="Oval 65"/>
            <p:cNvSpPr>
              <a:spLocks noChangeAspect="1"/>
            </p:cNvSpPr>
            <p:nvPr/>
          </p:nvSpPr>
          <p:spPr>
            <a:xfrm>
              <a:off x="592669" y="1601309"/>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7" name="Oval 66"/>
            <p:cNvSpPr>
              <a:spLocks noChangeAspect="1"/>
            </p:cNvSpPr>
            <p:nvPr/>
          </p:nvSpPr>
          <p:spPr>
            <a:xfrm>
              <a:off x="1380064" y="2191150"/>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8" name="Oval 67"/>
            <p:cNvSpPr>
              <a:spLocks noChangeAspect="1"/>
            </p:cNvSpPr>
            <p:nvPr/>
          </p:nvSpPr>
          <p:spPr>
            <a:xfrm>
              <a:off x="1941686" y="2332329"/>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9" name="Oval 68"/>
            <p:cNvSpPr>
              <a:spLocks noChangeAspect="1"/>
            </p:cNvSpPr>
            <p:nvPr/>
          </p:nvSpPr>
          <p:spPr>
            <a:xfrm>
              <a:off x="3203001" y="3608620"/>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0" name="Oval 69"/>
            <p:cNvSpPr>
              <a:spLocks noChangeAspect="1"/>
            </p:cNvSpPr>
            <p:nvPr/>
          </p:nvSpPr>
          <p:spPr>
            <a:xfrm>
              <a:off x="2571039" y="2580685"/>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73" name="Group 72"/>
          <p:cNvGrpSpPr/>
          <p:nvPr/>
        </p:nvGrpSpPr>
        <p:grpSpPr>
          <a:xfrm>
            <a:off x="3754990" y="6078898"/>
            <a:ext cx="3051654" cy="369332"/>
            <a:chOff x="871113" y="6120363"/>
            <a:chExt cx="3051654" cy="369332"/>
          </a:xfrm>
        </p:grpSpPr>
        <p:sp>
          <p:nvSpPr>
            <p:cNvPr id="71" name="Oval 70"/>
            <p:cNvSpPr>
              <a:spLocks noChangeAspect="1"/>
            </p:cNvSpPr>
            <p:nvPr/>
          </p:nvSpPr>
          <p:spPr>
            <a:xfrm>
              <a:off x="871113" y="6274495"/>
              <a:ext cx="114936" cy="115200"/>
            </a:xfrm>
            <a:prstGeom prst="ellipse">
              <a:avLst/>
            </a:prstGeom>
            <a:solidFill>
              <a:srgbClr val="093D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2" name="TextBox 71"/>
            <p:cNvSpPr txBox="1"/>
            <p:nvPr/>
          </p:nvSpPr>
          <p:spPr>
            <a:xfrm>
              <a:off x="1461837" y="6120363"/>
              <a:ext cx="2460930" cy="369332"/>
            </a:xfrm>
            <a:prstGeom prst="rect">
              <a:avLst/>
            </a:prstGeom>
            <a:noFill/>
          </p:spPr>
          <p:txBody>
            <a:bodyPr wrap="none" rtlCol="0">
              <a:spAutoFit/>
            </a:bodyPr>
            <a:lstStyle/>
            <a:p>
              <a:r>
                <a:rPr lang="en-CA" dirty="0"/>
                <a:t>Estimated true locations</a:t>
              </a:r>
            </a:p>
          </p:txBody>
        </p:sp>
      </p:grpSp>
      <p:sp>
        <p:nvSpPr>
          <p:cNvPr id="44" name="Oval 43">
            <a:extLst>
              <a:ext uri="{FF2B5EF4-FFF2-40B4-BE49-F238E27FC236}">
                <a16:creationId xmlns:a16="http://schemas.microsoft.com/office/drawing/2014/main" id="{610FD7C2-5E9B-A645-87E7-015C3ED803A2}"/>
              </a:ext>
            </a:extLst>
          </p:cNvPr>
          <p:cNvSpPr>
            <a:spLocks noChangeAspect="1"/>
          </p:cNvSpPr>
          <p:nvPr/>
        </p:nvSpPr>
        <p:spPr>
          <a:xfrm>
            <a:off x="10301153" y="3446905"/>
            <a:ext cx="1439530" cy="1439898"/>
          </a:xfrm>
          <a:prstGeom prst="ellipse">
            <a:avLst/>
          </a:prstGeom>
          <a:gradFill flip="none" rotWithShape="1">
            <a:gsLst>
              <a:gs pos="16000">
                <a:srgbClr val="D426F9">
                  <a:alpha val="60000"/>
                </a:srgbClr>
              </a:gs>
              <a:gs pos="42000">
                <a:srgbClr val="EC9EFF">
                  <a:alpha val="60000"/>
                </a:srgbClr>
              </a:gs>
              <a:gs pos="68000">
                <a:srgbClr val="FFFFFF">
                  <a:alpha val="60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49" name="Freeform 48">
            <a:extLst>
              <a:ext uri="{FF2B5EF4-FFF2-40B4-BE49-F238E27FC236}">
                <a16:creationId xmlns:a16="http://schemas.microsoft.com/office/drawing/2014/main" id="{3C90854C-C7DC-A947-BD83-48984B3BC466}"/>
              </a:ext>
            </a:extLst>
          </p:cNvPr>
          <p:cNvSpPr/>
          <p:nvPr/>
        </p:nvSpPr>
        <p:spPr>
          <a:xfrm rot="20035256">
            <a:off x="10398258" y="1598031"/>
            <a:ext cx="1245322" cy="1666207"/>
          </a:xfrm>
          <a:custGeom>
            <a:avLst/>
            <a:gdLst>
              <a:gd name="connsiteX0" fmla="*/ 522220 w 1143201"/>
              <a:gd name="connsiteY0" fmla="*/ 106 h 1488063"/>
              <a:gd name="connsiteX1" fmla="*/ 108 w 1143201"/>
              <a:gd name="connsiteY1" fmla="*/ 1199550 h 1488063"/>
              <a:gd name="connsiteX2" fmla="*/ 564553 w 1143201"/>
              <a:gd name="connsiteY2" fmla="*/ 1481773 h 1488063"/>
              <a:gd name="connsiteX3" fmla="*/ 1143108 w 1143201"/>
              <a:gd name="connsiteY3" fmla="*/ 1270106 h 1488063"/>
              <a:gd name="connsiteX4" fmla="*/ 522220 w 1143201"/>
              <a:gd name="connsiteY4" fmla="*/ 106 h 148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201" h="1488063">
                <a:moveTo>
                  <a:pt x="522220" y="106"/>
                </a:moveTo>
                <a:cubicBezTo>
                  <a:pt x="331720" y="-11653"/>
                  <a:pt x="-6947" y="952606"/>
                  <a:pt x="108" y="1199550"/>
                </a:cubicBezTo>
                <a:cubicBezTo>
                  <a:pt x="7163" y="1446494"/>
                  <a:pt x="374053" y="1470014"/>
                  <a:pt x="564553" y="1481773"/>
                </a:cubicBezTo>
                <a:cubicBezTo>
                  <a:pt x="755053" y="1493532"/>
                  <a:pt x="1150164" y="1514699"/>
                  <a:pt x="1143108" y="1270106"/>
                </a:cubicBezTo>
                <a:cubicBezTo>
                  <a:pt x="1136053" y="1025513"/>
                  <a:pt x="712720" y="11865"/>
                  <a:pt x="522220" y="106"/>
                </a:cubicBezTo>
                <a:close/>
              </a:path>
            </a:pathLst>
          </a:custGeom>
          <a:gradFill flip="none" rotWithShape="1">
            <a:gsLst>
              <a:gs pos="74000">
                <a:srgbClr val="1D27C9">
                  <a:alpha val="9000"/>
                </a:srgbClr>
              </a:gs>
              <a:gs pos="51000">
                <a:srgbClr val="1D27C9"/>
              </a:gs>
              <a:gs pos="38000">
                <a:schemeClr val="tx2">
                  <a:lumMod val="20000"/>
                  <a:lumOff val="80000"/>
                </a:schemeClr>
              </a:gs>
              <a:gs pos="20000">
                <a:schemeClr val="bg1"/>
              </a:gs>
              <a:gs pos="92000">
                <a:schemeClr val="bg1"/>
              </a:gs>
            </a:gsLst>
            <a:path path="circle">
              <a:fillToRect r="100000" b="100000"/>
            </a:path>
            <a:tileRect l="-100000" t="-100000"/>
          </a:gradFill>
          <a:ln>
            <a:noFill/>
          </a:ln>
          <a:effectLst>
            <a:glow>
              <a:schemeClr val="bg1">
                <a:alpha val="0"/>
              </a:schemeClr>
            </a:glow>
            <a:softEdge rad="266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A1A9FAD3-A50C-7875-2345-D3061AFAB437}"/>
              </a:ext>
            </a:extLst>
          </p:cNvPr>
          <p:cNvSpPr txBox="1"/>
          <p:nvPr/>
        </p:nvSpPr>
        <p:spPr>
          <a:xfrm>
            <a:off x="8913594" y="2308203"/>
            <a:ext cx="1387559" cy="523220"/>
          </a:xfrm>
          <a:prstGeom prst="rect">
            <a:avLst/>
          </a:prstGeom>
          <a:noFill/>
        </p:spPr>
        <p:txBody>
          <a:bodyPr wrap="none" rtlCol="0">
            <a:spAutoFit/>
          </a:bodyPr>
          <a:lstStyle/>
          <a:p>
            <a:r>
              <a:rPr lang="en-CA" sz="2800" dirty="0"/>
              <a:t>Process:</a:t>
            </a:r>
          </a:p>
        </p:txBody>
      </p:sp>
      <p:sp>
        <p:nvSpPr>
          <p:cNvPr id="8" name="TextBox 7">
            <a:extLst>
              <a:ext uri="{FF2B5EF4-FFF2-40B4-BE49-F238E27FC236}">
                <a16:creationId xmlns:a16="http://schemas.microsoft.com/office/drawing/2014/main" id="{EF566C96-0D1C-1C76-366D-5CFB4225F8D2}"/>
              </a:ext>
            </a:extLst>
          </p:cNvPr>
          <p:cNvSpPr txBox="1"/>
          <p:nvPr/>
        </p:nvSpPr>
        <p:spPr>
          <a:xfrm>
            <a:off x="8040037" y="3859487"/>
            <a:ext cx="2337435" cy="523220"/>
          </a:xfrm>
          <a:prstGeom prst="rect">
            <a:avLst/>
          </a:prstGeom>
          <a:noFill/>
        </p:spPr>
        <p:txBody>
          <a:bodyPr wrap="none" rtlCol="0">
            <a:spAutoFit/>
          </a:bodyPr>
          <a:lstStyle/>
          <a:p>
            <a:r>
              <a:rPr lang="en-CA" sz="2800" dirty="0"/>
              <a:t>Measurement:</a:t>
            </a:r>
          </a:p>
        </p:txBody>
      </p:sp>
    </p:spTree>
    <p:custDataLst>
      <p:tags r:id="rId1"/>
    </p:custDataLst>
    <p:extLst>
      <p:ext uri="{BB962C8B-B14F-4D97-AF65-F5344CB8AC3E}">
        <p14:creationId xmlns:p14="http://schemas.microsoft.com/office/powerpoint/2010/main" val="3538150446"/>
      </p:ext>
    </p:extLst>
  </p:cSld>
  <p:clrMapOvr>
    <a:masterClrMapping/>
  </p:clrMapOvr>
  <mc:AlternateContent xmlns:mc="http://schemas.openxmlformats.org/markup-compatibility/2006" xmlns:p14="http://schemas.microsoft.com/office/powerpoint/2010/main">
    <mc:Choice Requires="p14">
      <p:transition spd="slow" p14:dur="2000" advTm="117461"/>
    </mc:Choice>
    <mc:Fallback xmlns="">
      <p:transition xmlns:p14="http://schemas.microsoft.com/office/powerpoint/2010/main" spd="slow" advTm="1174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21" grpId="0" animBg="1"/>
      <p:bldP spid="21" grpId="1" animBg="1"/>
      <p:bldP spid="44" grpId="0" animBg="1"/>
      <p:bldP spid="49" grpId="0" animBg="1"/>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439" y="2138267"/>
            <a:ext cx="914400" cy="365760"/>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5855" y="3077752"/>
            <a:ext cx="579120" cy="406400"/>
          </a:xfrm>
          <a:prstGeom prst="rect">
            <a:avLst/>
          </a:prstGeom>
        </p:spPr>
      </p:pic>
      <p:sp>
        <p:nvSpPr>
          <p:cNvPr id="2" name="Title 1"/>
          <p:cNvSpPr>
            <a:spLocks noGrp="1"/>
          </p:cNvSpPr>
          <p:nvPr>
            <p:ph type="title"/>
          </p:nvPr>
        </p:nvSpPr>
        <p:spPr/>
        <p:txBody>
          <a:bodyPr>
            <a:normAutofit/>
          </a:bodyPr>
          <a:lstStyle/>
          <a:p>
            <a:r>
              <a:rPr lang="en-CA" dirty="0"/>
              <a:t>First difference correlated random walk </a:t>
            </a:r>
          </a:p>
        </p:txBody>
      </p:sp>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67752" y="4606008"/>
            <a:ext cx="4390848" cy="2108957"/>
          </a:xfrm>
          <a:prstGeom prst="rect">
            <a:avLst/>
          </a:prstGeom>
          <a:ln>
            <a:solidFill>
              <a:schemeClr val="tx1">
                <a:lumMod val="85000"/>
                <a:lumOff val="15000"/>
              </a:schemeClr>
            </a:solidFill>
          </a:ln>
          <a:effectLst>
            <a:outerShdw blurRad="50800" dist="38100" dir="2700000" algn="tl" rotWithShape="0">
              <a:srgbClr val="000000">
                <a:alpha val="43000"/>
              </a:srgbClr>
            </a:outerShdw>
          </a:effectLst>
        </p:spPr>
      </p:pic>
      <p:sp>
        <p:nvSpPr>
          <p:cNvPr id="47" name="Oval 46"/>
          <p:cNvSpPr/>
          <p:nvPr/>
        </p:nvSpPr>
        <p:spPr>
          <a:xfrm>
            <a:off x="8982519" y="2664470"/>
            <a:ext cx="960986" cy="1001617"/>
          </a:xfrm>
          <a:prstGeom prst="ellipse">
            <a:avLst/>
          </a:prstGeom>
          <a:gradFill flip="none" rotWithShape="1">
            <a:gsLst>
              <a:gs pos="66000">
                <a:schemeClr val="bg1">
                  <a:alpha val="0"/>
                </a:schemeClr>
              </a:gs>
              <a:gs pos="0">
                <a:srgbClr val="28728B"/>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3" name="CustomShape 3"/>
          <p:cNvSpPr/>
          <p:nvPr/>
        </p:nvSpPr>
        <p:spPr>
          <a:xfrm>
            <a:off x="9600893" y="3023074"/>
            <a:ext cx="197283"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6247" y="1371713"/>
            <a:ext cx="904240" cy="365760"/>
          </a:xfrm>
          <a:prstGeom prst="rect">
            <a:avLst/>
          </a:prstGeom>
        </p:spPr>
      </p:pic>
      <p:cxnSp>
        <p:nvCxnSpPr>
          <p:cNvPr id="40" name="Straight Arrow Connector 39"/>
          <p:cNvCxnSpPr>
            <a:stCxn id="29" idx="7"/>
            <a:endCxn id="31" idx="3"/>
          </p:cNvCxnSpPr>
          <p:nvPr/>
        </p:nvCxnSpPr>
        <p:spPr>
          <a:xfrm rot="5400000" flipV="1">
            <a:off x="8208679" y="1878114"/>
            <a:ext cx="641786" cy="571075"/>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flipV="1">
            <a:off x="8895612" y="2640937"/>
            <a:ext cx="641786" cy="571075"/>
          </a:xfrm>
          <a:prstGeom prst="straightConnector1">
            <a:avLst/>
          </a:prstGeom>
          <a:ln w="38100"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CustomShape 3"/>
          <p:cNvSpPr/>
          <p:nvPr/>
        </p:nvSpPr>
        <p:spPr>
          <a:xfrm rot="5400000">
            <a:off x="8786225" y="2455644"/>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29" name="CustomShape 3"/>
          <p:cNvSpPr/>
          <p:nvPr/>
        </p:nvSpPr>
        <p:spPr>
          <a:xfrm rot="5400000">
            <a:off x="8075635" y="1674356"/>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cxnSp>
        <p:nvCxnSpPr>
          <p:cNvPr id="53" name="Straight Arrow Connector 52"/>
          <p:cNvCxnSpPr>
            <a:endCxn id="43" idx="1"/>
          </p:cNvCxnSpPr>
          <p:nvPr/>
        </p:nvCxnSpPr>
        <p:spPr>
          <a:xfrm>
            <a:off x="8952867" y="2604031"/>
            <a:ext cx="676917" cy="447937"/>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A4CD4FEC-2068-0147-B8F5-D3818FC547FF}"/>
              </a:ext>
            </a:extLst>
          </p:cNvPr>
          <p:cNvGrpSpPr/>
          <p:nvPr/>
        </p:nvGrpSpPr>
        <p:grpSpPr>
          <a:xfrm>
            <a:off x="807415" y="1467291"/>
            <a:ext cx="6408545" cy="1112531"/>
            <a:chOff x="1809750" y="1467291"/>
            <a:chExt cx="6408545" cy="1112531"/>
          </a:xfrm>
        </p:grpSpPr>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1975" y="2054990"/>
              <a:ext cx="6116320" cy="524832"/>
            </a:xfrm>
            <a:prstGeom prst="rect">
              <a:avLst/>
            </a:prstGeom>
          </p:spPr>
        </p:pic>
        <p:grpSp>
          <p:nvGrpSpPr>
            <p:cNvPr id="32" name="Group 31"/>
            <p:cNvGrpSpPr/>
            <p:nvPr/>
          </p:nvGrpSpPr>
          <p:grpSpPr>
            <a:xfrm>
              <a:off x="1809750" y="1467291"/>
              <a:ext cx="2779352" cy="531501"/>
              <a:chOff x="285750" y="1670490"/>
              <a:chExt cx="2779352" cy="531501"/>
            </a:xfrm>
          </p:grpSpPr>
          <p:sp>
            <p:nvSpPr>
              <p:cNvPr id="39" name="Rounded Rectangle 38"/>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41" name="TextBox 40"/>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pic>
          <p:nvPicPr>
            <p:cNvPr id="18" name="Picture 17">
              <a:extLst>
                <a:ext uri="{FF2B5EF4-FFF2-40B4-BE49-F238E27FC236}">
                  <a16:creationId xmlns:a16="http://schemas.microsoft.com/office/drawing/2014/main" id="{FDF6754D-5D47-A64F-AEB1-03DD63CBB405}"/>
                </a:ext>
              </a:extLst>
            </p:cNvPr>
            <p:cNvPicPr>
              <a:picLocks noChangeAspect="1"/>
            </p:cNvPicPr>
            <p:nvPr/>
          </p:nvPicPr>
          <p:blipFill>
            <a:blip r:embed="rId9"/>
            <a:stretch>
              <a:fillRect/>
            </a:stretch>
          </p:blipFill>
          <p:spPr>
            <a:xfrm>
              <a:off x="5787973" y="2119406"/>
              <a:ext cx="454235" cy="396000"/>
            </a:xfrm>
            <a:prstGeom prst="rect">
              <a:avLst/>
            </a:prstGeom>
          </p:spPr>
        </p:pic>
      </p:grpSp>
    </p:spTree>
    <p:custDataLst>
      <p:tags r:id="rId1"/>
    </p:custDataLst>
    <p:extLst>
      <p:ext uri="{BB962C8B-B14F-4D97-AF65-F5344CB8AC3E}">
        <p14:creationId xmlns:p14="http://schemas.microsoft.com/office/powerpoint/2010/main" val="4055982299"/>
      </p:ext>
    </p:extLst>
  </p:cSld>
  <p:clrMapOvr>
    <a:masterClrMapping/>
  </p:clrMapOvr>
  <mc:AlternateContent xmlns:mc="http://schemas.openxmlformats.org/markup-compatibility/2006" xmlns:p14="http://schemas.microsoft.com/office/powerpoint/2010/main">
    <mc:Choice Requires="p14">
      <p:transition spd="slow" p14:dur="2000" advTm="109879"/>
    </mc:Choice>
    <mc:Fallback xmlns="">
      <p:transition xmlns:p14="http://schemas.microsoft.com/office/powerpoint/2010/main" spd="slow" advTm="1098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439" y="2138267"/>
            <a:ext cx="914400" cy="365760"/>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5855" y="3077752"/>
            <a:ext cx="579120" cy="406400"/>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366" y="3120633"/>
            <a:ext cx="640080" cy="589280"/>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794" y="3198165"/>
            <a:ext cx="5709920" cy="656432"/>
          </a:xfrm>
          <a:prstGeom prst="rect">
            <a:avLst/>
          </a:prstGeom>
        </p:spPr>
      </p:pic>
      <p:sp>
        <p:nvSpPr>
          <p:cNvPr id="2" name="Title 1"/>
          <p:cNvSpPr>
            <a:spLocks noGrp="1"/>
          </p:cNvSpPr>
          <p:nvPr>
            <p:ph type="title"/>
          </p:nvPr>
        </p:nvSpPr>
        <p:spPr/>
        <p:txBody>
          <a:bodyPr>
            <a:normAutofit/>
          </a:bodyPr>
          <a:lstStyle/>
          <a:p>
            <a:r>
              <a:rPr lang="en-CA" dirty="0"/>
              <a:t>First difference correlated random walk </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67752" y="4606008"/>
            <a:ext cx="4390848" cy="2108957"/>
          </a:xfrm>
          <a:prstGeom prst="rect">
            <a:avLst/>
          </a:prstGeom>
          <a:ln>
            <a:solidFill>
              <a:schemeClr val="tx1">
                <a:lumMod val="85000"/>
                <a:lumOff val="15000"/>
              </a:schemeClr>
            </a:solidFill>
          </a:ln>
          <a:effectLst>
            <a:outerShdw blurRad="50800" dist="38100" dir="2700000" algn="tl" rotWithShape="0">
              <a:srgbClr val="000000">
                <a:alpha val="43000"/>
              </a:srgbClr>
            </a:outerShdw>
          </a:effectLst>
        </p:spPr>
      </p:pic>
      <p:sp>
        <p:nvSpPr>
          <p:cNvPr id="43" name="CustomShape 3"/>
          <p:cNvSpPr/>
          <p:nvPr/>
        </p:nvSpPr>
        <p:spPr>
          <a:xfrm>
            <a:off x="9600893" y="3023074"/>
            <a:ext cx="197283"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6247" y="1371713"/>
            <a:ext cx="904240" cy="365760"/>
          </a:xfrm>
          <a:prstGeom prst="rect">
            <a:avLst/>
          </a:prstGeom>
        </p:spPr>
      </p:pic>
      <p:cxnSp>
        <p:nvCxnSpPr>
          <p:cNvPr id="40" name="Straight Arrow Connector 39"/>
          <p:cNvCxnSpPr>
            <a:stCxn id="29" idx="7"/>
            <a:endCxn id="31" idx="3"/>
          </p:cNvCxnSpPr>
          <p:nvPr/>
        </p:nvCxnSpPr>
        <p:spPr>
          <a:xfrm rot="5400000" flipV="1">
            <a:off x="8208679" y="1878114"/>
            <a:ext cx="641786" cy="571075"/>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CustomShape 3"/>
          <p:cNvSpPr/>
          <p:nvPr/>
        </p:nvSpPr>
        <p:spPr>
          <a:xfrm rot="5400000">
            <a:off x="8786225" y="2455644"/>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29" name="CustomShape 3"/>
          <p:cNvSpPr/>
          <p:nvPr/>
        </p:nvSpPr>
        <p:spPr>
          <a:xfrm rot="5400000">
            <a:off x="8075635" y="1674356"/>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cxnSp>
        <p:nvCxnSpPr>
          <p:cNvPr id="53" name="Straight Arrow Connector 52"/>
          <p:cNvCxnSpPr>
            <a:endCxn id="43" idx="1"/>
          </p:cNvCxnSpPr>
          <p:nvPr/>
        </p:nvCxnSpPr>
        <p:spPr>
          <a:xfrm>
            <a:off x="8952867" y="2604031"/>
            <a:ext cx="676917" cy="447937"/>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9190314" y="2644839"/>
            <a:ext cx="272698" cy="413282"/>
          </a:xfrm>
          <a:prstGeom prst="line">
            <a:avLst/>
          </a:prstGeom>
          <a:ln>
            <a:solidFill>
              <a:srgbClr val="FF00FF"/>
            </a:solidFill>
          </a:ln>
          <a:effectLst/>
        </p:spPr>
        <p:style>
          <a:lnRef idx="2">
            <a:schemeClr val="accent1"/>
          </a:lnRef>
          <a:fillRef idx="0">
            <a:schemeClr val="accent1"/>
          </a:fillRef>
          <a:effectRef idx="1">
            <a:schemeClr val="accent1"/>
          </a:effectRef>
          <a:fontRef idx="minor">
            <a:schemeClr val="tx1"/>
          </a:fontRef>
        </p:style>
      </p:cxnSp>
      <p:sp>
        <p:nvSpPr>
          <p:cNvPr id="52" name="CustomShape 3"/>
          <p:cNvSpPr/>
          <p:nvPr/>
        </p:nvSpPr>
        <p:spPr>
          <a:xfrm>
            <a:off x="8923721" y="3051968"/>
            <a:ext cx="197283" cy="197303"/>
          </a:xfrm>
          <a:prstGeom prst="ellipse">
            <a:avLst/>
          </a:prstGeom>
          <a:solidFill>
            <a:srgbClr val="FF00FF"/>
          </a:solidFill>
          <a:ln>
            <a:noFill/>
          </a:ln>
        </p:spPr>
        <p:style>
          <a:lnRef idx="0">
            <a:scrgbClr r="0" g="0" b="0"/>
          </a:lnRef>
          <a:fillRef idx="0">
            <a:scrgbClr r="0" g="0" b="0"/>
          </a:fillRef>
          <a:effectRef idx="0">
            <a:scrgbClr r="0" g="0" b="0"/>
          </a:effectRef>
          <a:fontRef idx="minor"/>
        </p:style>
      </p:sp>
      <p:grpSp>
        <p:nvGrpSpPr>
          <p:cNvPr id="44" name="Group 43"/>
          <p:cNvGrpSpPr/>
          <p:nvPr/>
        </p:nvGrpSpPr>
        <p:grpSpPr>
          <a:xfrm>
            <a:off x="807428" y="2669156"/>
            <a:ext cx="3732963" cy="523862"/>
            <a:chOff x="285750" y="4053456"/>
            <a:chExt cx="3732963" cy="523862"/>
          </a:xfrm>
        </p:grpSpPr>
        <p:sp>
          <p:nvSpPr>
            <p:cNvPr id="45" name="Rounded Rectangle 44"/>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6" name="TextBox 45"/>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
        <p:nvSpPr>
          <p:cNvPr id="61" name="Oval 60"/>
          <p:cNvSpPr/>
          <p:nvPr/>
        </p:nvSpPr>
        <p:spPr>
          <a:xfrm>
            <a:off x="8556646" y="2078397"/>
            <a:ext cx="1490057" cy="1502424"/>
          </a:xfrm>
          <a:prstGeom prst="ellipse">
            <a:avLst/>
          </a:prstGeom>
          <a:gradFill flip="none" rotWithShape="1">
            <a:gsLst>
              <a:gs pos="66000">
                <a:schemeClr val="bg1">
                  <a:alpha val="0"/>
                </a:schemeClr>
              </a:gs>
              <a:gs pos="0">
                <a:srgbClr val="FF00FF"/>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34CC6CFC-ADBC-8C49-934E-E701DF840222}"/>
              </a:ext>
            </a:extLst>
          </p:cNvPr>
          <p:cNvGrpSpPr/>
          <p:nvPr/>
        </p:nvGrpSpPr>
        <p:grpSpPr>
          <a:xfrm>
            <a:off x="807415" y="1467291"/>
            <a:ext cx="6408545" cy="1112531"/>
            <a:chOff x="1809750" y="1467291"/>
            <a:chExt cx="6408545" cy="1112531"/>
          </a:xfrm>
        </p:grpSpPr>
        <p:pic>
          <p:nvPicPr>
            <p:cNvPr id="26" name="Picture 25">
              <a:extLst>
                <a:ext uri="{FF2B5EF4-FFF2-40B4-BE49-F238E27FC236}">
                  <a16:creationId xmlns:a16="http://schemas.microsoft.com/office/drawing/2014/main" id="{D96C17DB-13DA-5946-BC9B-A31C455A24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01975" y="2054990"/>
              <a:ext cx="6116320" cy="524832"/>
            </a:xfrm>
            <a:prstGeom prst="rect">
              <a:avLst/>
            </a:prstGeom>
          </p:spPr>
        </p:pic>
        <p:grpSp>
          <p:nvGrpSpPr>
            <p:cNvPr id="27" name="Group 26">
              <a:extLst>
                <a:ext uri="{FF2B5EF4-FFF2-40B4-BE49-F238E27FC236}">
                  <a16:creationId xmlns:a16="http://schemas.microsoft.com/office/drawing/2014/main" id="{31B66B26-6A5B-B648-94BC-76472BA1AB2C}"/>
                </a:ext>
              </a:extLst>
            </p:cNvPr>
            <p:cNvGrpSpPr/>
            <p:nvPr/>
          </p:nvGrpSpPr>
          <p:grpSpPr>
            <a:xfrm>
              <a:off x="1809750" y="1467291"/>
              <a:ext cx="2779352" cy="531501"/>
              <a:chOff x="285750" y="1670490"/>
              <a:chExt cx="2779352" cy="531501"/>
            </a:xfrm>
          </p:grpSpPr>
          <p:sp>
            <p:nvSpPr>
              <p:cNvPr id="30" name="Rounded Rectangle 29">
                <a:extLst>
                  <a:ext uri="{FF2B5EF4-FFF2-40B4-BE49-F238E27FC236}">
                    <a16:creationId xmlns:a16="http://schemas.microsoft.com/office/drawing/2014/main" id="{9F323813-7C9C-844C-876A-AB14FF234302}"/>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38" name="TextBox 37">
                <a:extLst>
                  <a:ext uri="{FF2B5EF4-FFF2-40B4-BE49-F238E27FC236}">
                    <a16:creationId xmlns:a16="http://schemas.microsoft.com/office/drawing/2014/main" id="{EDD8A54A-E1E3-D847-A5BD-4FC01E87DC59}"/>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pic>
          <p:nvPicPr>
            <p:cNvPr id="28" name="Picture 27">
              <a:extLst>
                <a:ext uri="{FF2B5EF4-FFF2-40B4-BE49-F238E27FC236}">
                  <a16:creationId xmlns:a16="http://schemas.microsoft.com/office/drawing/2014/main" id="{F3C9C1F6-E99A-AD4A-A93B-B4602CB82D22}"/>
                </a:ext>
              </a:extLst>
            </p:cNvPr>
            <p:cNvPicPr>
              <a:picLocks noChangeAspect="1"/>
            </p:cNvPicPr>
            <p:nvPr/>
          </p:nvPicPr>
          <p:blipFill>
            <a:blip r:embed="rId11"/>
            <a:stretch>
              <a:fillRect/>
            </a:stretch>
          </p:blipFill>
          <p:spPr>
            <a:xfrm>
              <a:off x="5787973" y="2119406"/>
              <a:ext cx="454235" cy="396000"/>
            </a:xfrm>
            <a:prstGeom prst="rect">
              <a:avLst/>
            </a:prstGeom>
          </p:spPr>
        </p:pic>
      </p:grpSp>
    </p:spTree>
    <p:custDataLst>
      <p:tags r:id="rId1"/>
    </p:custDataLst>
    <p:extLst>
      <p:ext uri="{BB962C8B-B14F-4D97-AF65-F5344CB8AC3E}">
        <p14:creationId xmlns:p14="http://schemas.microsoft.com/office/powerpoint/2010/main" val="194408565"/>
      </p:ext>
    </p:extLst>
  </p:cSld>
  <p:clrMapOvr>
    <a:masterClrMapping/>
  </p:clrMapOvr>
  <mc:AlternateContent xmlns:mc="http://schemas.openxmlformats.org/markup-compatibility/2006" xmlns:p14="http://schemas.microsoft.com/office/powerpoint/2010/main">
    <mc:Choice Requires="p14">
      <p:transition spd="slow" p14:dur="2000" advTm="96175"/>
    </mc:Choice>
    <mc:Fallback xmlns="">
      <p:transition xmlns:p14="http://schemas.microsoft.com/office/powerpoint/2010/main" spd="slow" advTm="96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443" y="4807047"/>
            <a:ext cx="560070" cy="515620"/>
          </a:xfrm>
          <a:prstGeom prst="rect">
            <a:avLst/>
          </a:prstGeom>
        </p:spPr>
      </p:pic>
      <p:sp>
        <p:nvSpPr>
          <p:cNvPr id="2" name="Title 1"/>
          <p:cNvSpPr>
            <a:spLocks noGrp="1"/>
          </p:cNvSpPr>
          <p:nvPr>
            <p:ph type="title"/>
          </p:nvPr>
        </p:nvSpPr>
        <p:spPr/>
        <p:txBody>
          <a:bodyPr>
            <a:normAutofit/>
          </a:bodyPr>
          <a:lstStyle/>
          <a:p>
            <a:r>
              <a:rPr lang="en-CA" dirty="0"/>
              <a:t>First difference correlated random walk </a:t>
            </a:r>
          </a:p>
        </p:txBody>
      </p:sp>
      <p:sp>
        <p:nvSpPr>
          <p:cNvPr id="9" name="TextBox 8"/>
          <p:cNvSpPr txBox="1"/>
          <p:nvPr/>
        </p:nvSpPr>
        <p:spPr>
          <a:xfrm>
            <a:off x="1950028" y="4798565"/>
            <a:ext cx="1028956" cy="492832"/>
          </a:xfrm>
          <a:prstGeom prst="rect">
            <a:avLst/>
          </a:prstGeom>
          <a:noFill/>
          <a:ln w="38100">
            <a:solidFill>
              <a:schemeClr val="tx2">
                <a:lumMod val="60000"/>
                <a:lumOff val="40000"/>
              </a:schemeClr>
            </a:solidFill>
          </a:ln>
        </p:spPr>
        <p:txBody>
          <a:bodyPr wrap="none" lIns="82936" tIns="41468" rIns="82936" bIns="41468" rtlCol="0">
            <a:spAutoFit/>
          </a:bodyPr>
          <a:lstStyle/>
          <a:p>
            <a:pPr>
              <a:lnSpc>
                <a:spcPct val="90000"/>
              </a:lnSpc>
            </a:pPr>
            <a:r>
              <a:rPr lang="en-CA" sz="2900" dirty="0"/>
              <a:t>Argos</a:t>
            </a:r>
          </a:p>
        </p:txBody>
      </p:sp>
      <p:pic>
        <p:nvPicPr>
          <p:cNvPr id="10" name="Picture 9" descr="PolarBea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9238" y="3853315"/>
            <a:ext cx="1154304" cy="732749"/>
          </a:xfrm>
          <a:prstGeom prst="rect">
            <a:avLst/>
          </a:prstGeom>
        </p:spPr>
      </p:pic>
      <p:sp>
        <p:nvSpPr>
          <p:cNvPr id="14" name="TextBox 13"/>
          <p:cNvSpPr txBox="1"/>
          <p:nvPr/>
        </p:nvSpPr>
        <p:spPr>
          <a:xfrm>
            <a:off x="2075704" y="5289547"/>
            <a:ext cx="2574479" cy="360745"/>
          </a:xfrm>
          <a:prstGeom prst="rect">
            <a:avLst/>
          </a:prstGeom>
          <a:solidFill>
            <a:schemeClr val="bg1"/>
          </a:solidFill>
          <a:ln w="38100">
            <a:solidFill>
              <a:srgbClr val="FFFF00"/>
            </a:solidFill>
          </a:ln>
        </p:spPr>
        <p:txBody>
          <a:bodyPr wrap="square" lIns="82936" tIns="41468" rIns="82936" bIns="41468" rtlCol="0">
            <a:spAutoFit/>
          </a:bodyPr>
          <a:lstStyle/>
          <a:p>
            <a:pPr algn="ctr"/>
            <a:r>
              <a:rPr lang="en-CA" dirty="0"/>
              <a:t>Large measurement error</a:t>
            </a:r>
          </a:p>
        </p:txBody>
      </p:sp>
      <p:sp>
        <p:nvSpPr>
          <p:cNvPr id="15" name="TextBox 14"/>
          <p:cNvSpPr txBox="1"/>
          <p:nvPr/>
        </p:nvSpPr>
        <p:spPr>
          <a:xfrm>
            <a:off x="1950028" y="5765896"/>
            <a:ext cx="765105" cy="492832"/>
          </a:xfrm>
          <a:prstGeom prst="rect">
            <a:avLst/>
          </a:prstGeom>
          <a:noFill/>
          <a:ln w="38100">
            <a:solidFill>
              <a:schemeClr val="tx2">
                <a:lumMod val="60000"/>
                <a:lumOff val="40000"/>
              </a:schemeClr>
            </a:solidFill>
          </a:ln>
        </p:spPr>
        <p:txBody>
          <a:bodyPr wrap="none" lIns="82936" tIns="41468" rIns="82936" bIns="41468" rtlCol="0">
            <a:spAutoFit/>
          </a:bodyPr>
          <a:lstStyle/>
          <a:p>
            <a:pPr>
              <a:lnSpc>
                <a:spcPct val="90000"/>
              </a:lnSpc>
            </a:pPr>
            <a:r>
              <a:rPr lang="en-CA" sz="2900" dirty="0"/>
              <a:t>GPS</a:t>
            </a:r>
          </a:p>
        </p:txBody>
      </p:sp>
      <p:sp>
        <p:nvSpPr>
          <p:cNvPr id="16" name="TextBox 15"/>
          <p:cNvSpPr txBox="1"/>
          <p:nvPr/>
        </p:nvSpPr>
        <p:spPr>
          <a:xfrm>
            <a:off x="2096647" y="6256880"/>
            <a:ext cx="1542844" cy="360745"/>
          </a:xfrm>
          <a:prstGeom prst="rect">
            <a:avLst/>
          </a:prstGeom>
          <a:solidFill>
            <a:schemeClr val="bg1"/>
          </a:solidFill>
          <a:ln w="38100">
            <a:solidFill>
              <a:srgbClr val="FFFF00"/>
            </a:solidFill>
          </a:ln>
        </p:spPr>
        <p:txBody>
          <a:bodyPr wrap="square" lIns="82936" tIns="41468" rIns="82936" bIns="41468" rtlCol="0">
            <a:spAutoFit/>
          </a:bodyPr>
          <a:lstStyle/>
          <a:p>
            <a:pPr algn="ctr"/>
            <a:r>
              <a:rPr lang="en-CA" dirty="0"/>
              <a:t>Very accurate</a:t>
            </a:r>
          </a:p>
        </p:txBody>
      </p:sp>
      <p:sp>
        <p:nvSpPr>
          <p:cNvPr id="17" name="CustomShape 3"/>
          <p:cNvSpPr/>
          <p:nvPr/>
        </p:nvSpPr>
        <p:spPr>
          <a:xfrm>
            <a:off x="3308098" y="5937700"/>
            <a:ext cx="141815" cy="141829"/>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7752" y="4606008"/>
            <a:ext cx="4390848" cy="2108957"/>
          </a:xfrm>
          <a:prstGeom prst="rect">
            <a:avLst/>
          </a:prstGeom>
          <a:ln>
            <a:solidFill>
              <a:schemeClr val="tx1">
                <a:lumMod val="85000"/>
                <a:lumOff val="15000"/>
              </a:schemeClr>
            </a:solidFill>
          </a:ln>
          <a:effectLst>
            <a:outerShdw blurRad="50800" dist="38100" dir="2700000" algn="tl" rotWithShape="0">
              <a:srgbClr val="000000">
                <a:alpha val="43000"/>
              </a:srgbClr>
            </a:outerShdw>
          </a:effectLst>
        </p:spPr>
      </p:pic>
      <p:sp>
        <p:nvSpPr>
          <p:cNvPr id="48" name="CustomShape 3"/>
          <p:cNvSpPr/>
          <p:nvPr/>
        </p:nvSpPr>
        <p:spPr>
          <a:xfrm>
            <a:off x="3302158" y="4906996"/>
            <a:ext cx="141815" cy="141829"/>
          </a:xfrm>
          <a:prstGeom prst="ellipse">
            <a:avLst/>
          </a:prstGeom>
          <a:solidFill>
            <a:srgbClr val="FF00FF"/>
          </a:solidFill>
          <a:ln>
            <a:noFill/>
          </a:ln>
        </p:spPr>
        <p:style>
          <a:lnRef idx="0">
            <a:scrgbClr r="0" g="0" b="0"/>
          </a:lnRef>
          <a:fillRef idx="0">
            <a:scrgbClr r="0" g="0" b="0"/>
          </a:fillRef>
          <a:effectRef idx="0">
            <a:scrgbClr r="0" g="0" b="0"/>
          </a:effectRef>
          <a:fontRef idx="minor"/>
        </p:style>
      </p:sp>
      <p:pic>
        <p:nvPicPr>
          <p:cNvPr id="64" name="Picture 63" descr="Screen Shot 2020-03-06 at 11.25.1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0467" y="5910194"/>
            <a:ext cx="506730" cy="355600"/>
          </a:xfrm>
          <a:prstGeom prst="rect">
            <a:avLst/>
          </a:prstGeom>
        </p:spPr>
      </p:pic>
      <p:grpSp>
        <p:nvGrpSpPr>
          <p:cNvPr id="24" name="Group 23">
            <a:extLst>
              <a:ext uri="{FF2B5EF4-FFF2-40B4-BE49-F238E27FC236}">
                <a16:creationId xmlns:a16="http://schemas.microsoft.com/office/drawing/2014/main" id="{19CA86FF-A594-9D49-9038-EB51D0E53062}"/>
              </a:ext>
            </a:extLst>
          </p:cNvPr>
          <p:cNvGrpSpPr/>
          <p:nvPr/>
        </p:nvGrpSpPr>
        <p:grpSpPr>
          <a:xfrm>
            <a:off x="807415" y="1467291"/>
            <a:ext cx="6408545" cy="1112531"/>
            <a:chOff x="1809750" y="1467291"/>
            <a:chExt cx="6408545" cy="1112531"/>
          </a:xfrm>
        </p:grpSpPr>
        <p:pic>
          <p:nvPicPr>
            <p:cNvPr id="25" name="Picture 24">
              <a:extLst>
                <a:ext uri="{FF2B5EF4-FFF2-40B4-BE49-F238E27FC236}">
                  <a16:creationId xmlns:a16="http://schemas.microsoft.com/office/drawing/2014/main" id="{8F3BAF64-BE52-8C4E-9995-18FC000AF9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1975" y="2054990"/>
              <a:ext cx="6116320" cy="524832"/>
            </a:xfrm>
            <a:prstGeom prst="rect">
              <a:avLst/>
            </a:prstGeom>
          </p:spPr>
        </p:pic>
        <p:grpSp>
          <p:nvGrpSpPr>
            <p:cNvPr id="26" name="Group 25">
              <a:extLst>
                <a:ext uri="{FF2B5EF4-FFF2-40B4-BE49-F238E27FC236}">
                  <a16:creationId xmlns:a16="http://schemas.microsoft.com/office/drawing/2014/main" id="{E2F9FF92-D515-F04A-B9D2-9913CB4F854C}"/>
                </a:ext>
              </a:extLst>
            </p:cNvPr>
            <p:cNvGrpSpPr/>
            <p:nvPr/>
          </p:nvGrpSpPr>
          <p:grpSpPr>
            <a:xfrm>
              <a:off x="1809750" y="1467291"/>
              <a:ext cx="2779352" cy="531501"/>
              <a:chOff x="285750" y="1670490"/>
              <a:chExt cx="2779352" cy="531501"/>
            </a:xfrm>
          </p:grpSpPr>
          <p:sp>
            <p:nvSpPr>
              <p:cNvPr id="28" name="Rounded Rectangle 27">
                <a:extLst>
                  <a:ext uri="{FF2B5EF4-FFF2-40B4-BE49-F238E27FC236}">
                    <a16:creationId xmlns:a16="http://schemas.microsoft.com/office/drawing/2014/main" id="{04538D0F-D9BA-384F-97B2-7699936DBE58}"/>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9" name="TextBox 28">
                <a:extLst>
                  <a:ext uri="{FF2B5EF4-FFF2-40B4-BE49-F238E27FC236}">
                    <a16:creationId xmlns:a16="http://schemas.microsoft.com/office/drawing/2014/main" id="{447360D6-7B30-BF46-A2C9-13C019F4B6B5}"/>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pic>
          <p:nvPicPr>
            <p:cNvPr id="27" name="Picture 26">
              <a:extLst>
                <a:ext uri="{FF2B5EF4-FFF2-40B4-BE49-F238E27FC236}">
                  <a16:creationId xmlns:a16="http://schemas.microsoft.com/office/drawing/2014/main" id="{5434CBA1-085F-0E47-A354-813B2E17F102}"/>
                </a:ext>
              </a:extLst>
            </p:cNvPr>
            <p:cNvPicPr>
              <a:picLocks noChangeAspect="1"/>
            </p:cNvPicPr>
            <p:nvPr/>
          </p:nvPicPr>
          <p:blipFill>
            <a:blip r:embed="rId8"/>
            <a:stretch>
              <a:fillRect/>
            </a:stretch>
          </p:blipFill>
          <p:spPr>
            <a:xfrm>
              <a:off x="5787973" y="2119406"/>
              <a:ext cx="454235" cy="396000"/>
            </a:xfrm>
            <a:prstGeom prst="rect">
              <a:avLst/>
            </a:prstGeom>
          </p:spPr>
        </p:pic>
      </p:grpSp>
      <p:pic>
        <p:nvPicPr>
          <p:cNvPr id="30" name="Picture 29">
            <a:extLst>
              <a:ext uri="{FF2B5EF4-FFF2-40B4-BE49-F238E27FC236}">
                <a16:creationId xmlns:a16="http://schemas.microsoft.com/office/drawing/2014/main" id="{567DE4FC-17E0-AD4F-A83F-7901CD597A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794" y="3198165"/>
            <a:ext cx="5709920" cy="656432"/>
          </a:xfrm>
          <a:prstGeom prst="rect">
            <a:avLst/>
          </a:prstGeom>
        </p:spPr>
      </p:pic>
      <p:grpSp>
        <p:nvGrpSpPr>
          <p:cNvPr id="31" name="Group 30">
            <a:extLst>
              <a:ext uri="{FF2B5EF4-FFF2-40B4-BE49-F238E27FC236}">
                <a16:creationId xmlns:a16="http://schemas.microsoft.com/office/drawing/2014/main" id="{6C31F684-5D15-DC4B-8EEF-3395E3AD8EDD}"/>
              </a:ext>
            </a:extLst>
          </p:cNvPr>
          <p:cNvGrpSpPr/>
          <p:nvPr/>
        </p:nvGrpSpPr>
        <p:grpSpPr>
          <a:xfrm>
            <a:off x="807428" y="2669156"/>
            <a:ext cx="3732963" cy="523862"/>
            <a:chOff x="285750" y="4053456"/>
            <a:chExt cx="3732963" cy="523862"/>
          </a:xfrm>
        </p:grpSpPr>
        <p:sp>
          <p:nvSpPr>
            <p:cNvPr id="35" name="Rounded Rectangle 34">
              <a:extLst>
                <a:ext uri="{FF2B5EF4-FFF2-40B4-BE49-F238E27FC236}">
                  <a16:creationId xmlns:a16="http://schemas.microsoft.com/office/drawing/2014/main" id="{7BF06AB0-02BF-0548-8C18-738D1A231B46}"/>
                </a:ext>
              </a:extLst>
            </p:cNvPr>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3DF7CD13-66FE-FC47-8484-FE187E25AB50}"/>
                </a:ext>
              </a:extLst>
            </p:cNvPr>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Tree>
    <p:extLst>
      <p:ext uri="{BB962C8B-B14F-4D97-AF65-F5344CB8AC3E}">
        <p14:creationId xmlns:p14="http://schemas.microsoft.com/office/powerpoint/2010/main" val="2638890947"/>
      </p:ext>
    </p:extLst>
  </p:cSld>
  <p:clrMapOvr>
    <a:masterClrMapping/>
  </p:clrMapOvr>
  <mc:AlternateContent xmlns:mc="http://schemas.openxmlformats.org/markup-compatibility/2006" xmlns:p14="http://schemas.microsoft.com/office/powerpoint/2010/main">
    <mc:Choice Requires="p14">
      <p:transition spd="slow" p14:dur="2000" advTm="31741"/>
    </mc:Choice>
    <mc:Fallback xmlns="">
      <p:transition xmlns:p14="http://schemas.microsoft.com/office/powerpoint/2010/main" spd="slow" advTm="3174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a:ext>
            </a:extLst>
          </a:blip>
          <a:srcRect l="4" r="49869"/>
          <a:stretch/>
        </p:blipFill>
        <p:spPr>
          <a:xfrm>
            <a:off x="4136410" y="1875506"/>
            <a:ext cx="3742277" cy="3732872"/>
          </a:xfrm>
          <a:prstGeom prst="rect">
            <a:avLst/>
          </a:prstGeom>
        </p:spPr>
      </p:pic>
      <p:sp>
        <p:nvSpPr>
          <p:cNvPr id="18" name="CustomShape 3"/>
          <p:cNvSpPr/>
          <p:nvPr/>
        </p:nvSpPr>
        <p:spPr>
          <a:xfrm>
            <a:off x="2830205" y="1687040"/>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9" name="TextBox 18"/>
          <p:cNvSpPr txBox="1"/>
          <p:nvPr/>
        </p:nvSpPr>
        <p:spPr>
          <a:xfrm>
            <a:off x="2895938" y="1540465"/>
            <a:ext cx="1603782" cy="360745"/>
          </a:xfrm>
          <a:prstGeom prst="rect">
            <a:avLst/>
          </a:prstGeom>
          <a:noFill/>
        </p:spPr>
        <p:txBody>
          <a:bodyPr wrap="none" lIns="82936" tIns="41468" rIns="82936" bIns="41468" rtlCol="0">
            <a:spAutoFit/>
          </a:bodyPr>
          <a:lstStyle/>
          <a:p>
            <a:r>
              <a:rPr lang="en-CA" dirty="0"/>
              <a:t>Argos locations</a:t>
            </a:r>
          </a:p>
        </p:txBody>
      </p:sp>
      <p:sp>
        <p:nvSpPr>
          <p:cNvPr id="20" name="CustomShape 3"/>
          <p:cNvSpPr/>
          <p:nvPr/>
        </p:nvSpPr>
        <p:spPr>
          <a:xfrm>
            <a:off x="4644865" y="1679407"/>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21" name="TextBox 20"/>
          <p:cNvSpPr txBox="1"/>
          <p:nvPr/>
        </p:nvSpPr>
        <p:spPr>
          <a:xfrm>
            <a:off x="4857211" y="1532831"/>
            <a:ext cx="2450569" cy="360745"/>
          </a:xfrm>
          <a:prstGeom prst="rect">
            <a:avLst/>
          </a:prstGeom>
          <a:noFill/>
        </p:spPr>
        <p:txBody>
          <a:bodyPr wrap="none" lIns="82936" tIns="41468" rIns="82936" bIns="41468" rtlCol="0">
            <a:spAutoFit/>
          </a:bodyPr>
          <a:lstStyle/>
          <a:p>
            <a:r>
              <a:rPr lang="en-CA" dirty="0"/>
              <a:t>Estimated true locations</a:t>
            </a:r>
          </a:p>
        </p:txBody>
      </p:sp>
      <p:pic>
        <p:nvPicPr>
          <p:cNvPr id="24" name="Picture 23" descr="PolarBea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981173" y="3429000"/>
            <a:ext cx="1385165" cy="879299"/>
          </a:xfrm>
          <a:prstGeom prst="rect">
            <a:avLst/>
          </a:prstGeom>
        </p:spPr>
      </p:pic>
      <p:sp>
        <p:nvSpPr>
          <p:cNvPr id="10" name="Title 1">
            <a:extLst>
              <a:ext uri="{FF2B5EF4-FFF2-40B4-BE49-F238E27FC236}">
                <a16:creationId xmlns:a16="http://schemas.microsoft.com/office/drawing/2014/main" id="{60F799C5-F851-0346-A481-9D078B5D1624}"/>
              </a:ext>
            </a:extLst>
          </p:cNvPr>
          <p:cNvSpPr>
            <a:spLocks noGrp="1"/>
          </p:cNvSpPr>
          <p:nvPr>
            <p:ph type="title"/>
          </p:nvPr>
        </p:nvSpPr>
        <p:spPr>
          <a:xfrm>
            <a:off x="838200" y="12424"/>
            <a:ext cx="10515600" cy="1325563"/>
          </a:xfrm>
        </p:spPr>
        <p:txBody>
          <a:bodyPr>
            <a:normAutofit/>
          </a:bodyPr>
          <a:lstStyle/>
          <a:p>
            <a:r>
              <a:rPr lang="en-US" dirty="0"/>
              <a:t>Estimates accurate locations from messy data</a:t>
            </a:r>
            <a:endParaRPr lang="en-CA" dirty="0"/>
          </a:p>
        </p:txBody>
      </p:sp>
      <p:sp>
        <p:nvSpPr>
          <p:cNvPr id="16" name="TextBox 15">
            <a:extLst>
              <a:ext uri="{FF2B5EF4-FFF2-40B4-BE49-F238E27FC236}">
                <a16:creationId xmlns:a16="http://schemas.microsoft.com/office/drawing/2014/main" id="{8F2B28E7-2E92-9144-AE89-C6F4651E37A7}"/>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254925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B951-E85E-414F-A317-F23EBFC3DDBD}"/>
              </a:ext>
            </a:extLst>
          </p:cNvPr>
          <p:cNvSpPr>
            <a:spLocks noGrp="1"/>
          </p:cNvSpPr>
          <p:nvPr>
            <p:ph type="title"/>
          </p:nvPr>
        </p:nvSpPr>
        <p:spPr/>
        <p:txBody>
          <a:bodyPr/>
          <a:lstStyle/>
          <a:p>
            <a:r>
              <a:rPr lang="en-US" dirty="0"/>
              <a:t>Better predict true values of a time series</a:t>
            </a:r>
          </a:p>
        </p:txBody>
      </p:sp>
      <p:pic>
        <p:nvPicPr>
          <p:cNvPr id="5" name="Content Placeholder 4">
            <a:extLst>
              <a:ext uri="{FF2B5EF4-FFF2-40B4-BE49-F238E27FC236}">
                <a16:creationId xmlns:a16="http://schemas.microsoft.com/office/drawing/2014/main" id="{7FFF85B8-072E-E349-8580-A23E8D09E588}"/>
              </a:ext>
            </a:extLst>
          </p:cNvPr>
          <p:cNvPicPr>
            <a:picLocks noGrp="1" noChangeAspect="1"/>
          </p:cNvPicPr>
          <p:nvPr>
            <p:ph idx="1"/>
          </p:nvPr>
        </p:nvPicPr>
        <p:blipFill rotWithShape="1">
          <a:blip r:embed="rId3"/>
          <a:srcRect l="32208" r="919" b="8854"/>
          <a:stretch/>
        </p:blipFill>
        <p:spPr>
          <a:xfrm>
            <a:off x="1514278" y="1609767"/>
            <a:ext cx="9000884" cy="4140000"/>
          </a:xfrm>
        </p:spPr>
      </p:pic>
      <p:sp>
        <p:nvSpPr>
          <p:cNvPr id="4" name="TextBox 3">
            <a:extLst>
              <a:ext uri="{FF2B5EF4-FFF2-40B4-BE49-F238E27FC236}">
                <a16:creationId xmlns:a16="http://schemas.microsoft.com/office/drawing/2014/main" id="{366A08A4-3771-EE43-B53B-14CD2FC135A0}"/>
              </a:ext>
            </a:extLst>
          </p:cNvPr>
          <p:cNvSpPr txBox="1"/>
          <p:nvPr/>
        </p:nvSpPr>
        <p:spPr>
          <a:xfrm>
            <a:off x="7191448"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
        <p:nvSpPr>
          <p:cNvPr id="3" name="Rectangle 2">
            <a:extLst>
              <a:ext uri="{FF2B5EF4-FFF2-40B4-BE49-F238E27FC236}">
                <a16:creationId xmlns:a16="http://schemas.microsoft.com/office/drawing/2014/main" id="{63A4B0FD-CD17-0C41-B603-CC262EC2A3F0}"/>
              </a:ext>
            </a:extLst>
          </p:cNvPr>
          <p:cNvSpPr/>
          <p:nvPr/>
        </p:nvSpPr>
        <p:spPr>
          <a:xfrm>
            <a:off x="2418080" y="1770679"/>
            <a:ext cx="426720" cy="318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DF567D-FB5A-2A4D-BB6D-0F8906727035}"/>
              </a:ext>
            </a:extLst>
          </p:cNvPr>
          <p:cNvSpPr txBox="1"/>
          <p:nvPr/>
        </p:nvSpPr>
        <p:spPr>
          <a:xfrm>
            <a:off x="6014720" y="5723570"/>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40153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136411" y="1875506"/>
            <a:ext cx="3722683" cy="3732872"/>
          </a:xfrm>
          <a:prstGeom prst="rect">
            <a:avLst/>
          </a:prstGeom>
        </p:spPr>
      </p:pic>
      <p:sp>
        <p:nvSpPr>
          <p:cNvPr id="7" name="CustomShape 3"/>
          <p:cNvSpPr/>
          <p:nvPr/>
        </p:nvSpPr>
        <p:spPr>
          <a:xfrm>
            <a:off x="2830205" y="1687040"/>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2" name="CustomShape 3"/>
          <p:cNvSpPr/>
          <p:nvPr/>
        </p:nvSpPr>
        <p:spPr>
          <a:xfrm>
            <a:off x="4644865" y="1679407"/>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13" name="TextBox 12"/>
          <p:cNvSpPr txBox="1"/>
          <p:nvPr/>
        </p:nvSpPr>
        <p:spPr>
          <a:xfrm>
            <a:off x="4857211" y="1532831"/>
            <a:ext cx="2450569" cy="360745"/>
          </a:xfrm>
          <a:prstGeom prst="rect">
            <a:avLst/>
          </a:prstGeom>
          <a:noFill/>
        </p:spPr>
        <p:txBody>
          <a:bodyPr wrap="none" lIns="82936" tIns="41468" rIns="82936" bIns="41468" rtlCol="0">
            <a:spAutoFit/>
          </a:bodyPr>
          <a:lstStyle/>
          <a:p>
            <a:r>
              <a:rPr lang="en-CA" dirty="0"/>
              <a:t>Estimated true locations</a:t>
            </a:r>
          </a:p>
        </p:txBody>
      </p:sp>
      <p:sp>
        <p:nvSpPr>
          <p:cNvPr id="15" name="CustomShape 3"/>
          <p:cNvSpPr/>
          <p:nvPr/>
        </p:nvSpPr>
        <p:spPr>
          <a:xfrm>
            <a:off x="7375632" y="1672489"/>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16" name="TextBox 15"/>
          <p:cNvSpPr txBox="1"/>
          <p:nvPr/>
        </p:nvSpPr>
        <p:spPr>
          <a:xfrm>
            <a:off x="7441365" y="1525912"/>
            <a:ext cx="1437070" cy="360745"/>
          </a:xfrm>
          <a:prstGeom prst="rect">
            <a:avLst/>
          </a:prstGeom>
          <a:noFill/>
        </p:spPr>
        <p:txBody>
          <a:bodyPr wrap="none" lIns="82936" tIns="41468" rIns="82936" bIns="41468" rtlCol="0">
            <a:spAutoFit/>
          </a:bodyPr>
          <a:lstStyle/>
          <a:p>
            <a:r>
              <a:rPr lang="en-CA" dirty="0"/>
              <a:t>GPS locations</a:t>
            </a:r>
          </a:p>
        </p:txBody>
      </p:sp>
      <p:pic>
        <p:nvPicPr>
          <p:cNvPr id="21" name="Picture 20" descr="PolarBea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981173" y="3429000"/>
            <a:ext cx="1385165" cy="879299"/>
          </a:xfrm>
          <a:prstGeom prst="rect">
            <a:avLst/>
          </a:prstGeom>
        </p:spPr>
      </p:pic>
      <p:sp>
        <p:nvSpPr>
          <p:cNvPr id="22" name="TextBox 21"/>
          <p:cNvSpPr txBox="1"/>
          <p:nvPr/>
        </p:nvSpPr>
        <p:spPr>
          <a:xfrm>
            <a:off x="2895938" y="1540465"/>
            <a:ext cx="1603782" cy="360745"/>
          </a:xfrm>
          <a:prstGeom prst="rect">
            <a:avLst/>
          </a:prstGeom>
          <a:noFill/>
        </p:spPr>
        <p:txBody>
          <a:bodyPr wrap="none" lIns="82936" tIns="41468" rIns="82936" bIns="41468" rtlCol="0">
            <a:spAutoFit/>
          </a:bodyPr>
          <a:lstStyle/>
          <a:p>
            <a:r>
              <a:rPr lang="en-CA" dirty="0"/>
              <a:t>Argos locations</a:t>
            </a:r>
          </a:p>
        </p:txBody>
      </p:sp>
      <p:sp>
        <p:nvSpPr>
          <p:cNvPr id="17" name="TextBox 16">
            <a:extLst>
              <a:ext uri="{FF2B5EF4-FFF2-40B4-BE49-F238E27FC236}">
                <a16:creationId xmlns:a16="http://schemas.microsoft.com/office/drawing/2014/main" id="{9901D3A6-B01F-024F-9128-C27D939BC95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
        <p:nvSpPr>
          <p:cNvPr id="2" name="Title 1">
            <a:extLst>
              <a:ext uri="{FF2B5EF4-FFF2-40B4-BE49-F238E27FC236}">
                <a16:creationId xmlns:a16="http://schemas.microsoft.com/office/drawing/2014/main" id="{D3A4A9C5-3D42-6843-8AA1-1D00B7C0C861}"/>
              </a:ext>
            </a:extLst>
          </p:cNvPr>
          <p:cNvSpPr>
            <a:spLocks noGrp="1"/>
          </p:cNvSpPr>
          <p:nvPr>
            <p:ph type="title"/>
          </p:nvPr>
        </p:nvSpPr>
        <p:spPr/>
        <p:txBody>
          <a:bodyPr/>
          <a:lstStyle/>
          <a:p>
            <a:r>
              <a:rPr lang="en-US" dirty="0"/>
              <a:t>Estimates accurate locations from messy data</a:t>
            </a:r>
          </a:p>
        </p:txBody>
      </p:sp>
    </p:spTree>
    <p:extLst>
      <p:ext uri="{BB962C8B-B14F-4D97-AF65-F5344CB8AC3E}">
        <p14:creationId xmlns:p14="http://schemas.microsoft.com/office/powerpoint/2010/main" val="211834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a:extLst>
              <a:ext uri="{FF2B5EF4-FFF2-40B4-BE49-F238E27FC236}">
                <a16:creationId xmlns:a16="http://schemas.microsoft.com/office/drawing/2014/main" id="{D21DEB50-9835-E1FC-455D-81D9AC26ED62}"/>
              </a:ext>
            </a:extLst>
          </p:cNvPr>
          <p:cNvSpPr/>
          <p:nvPr/>
        </p:nvSpPr>
        <p:spPr>
          <a:xfrm>
            <a:off x="6535565" y="3991196"/>
            <a:ext cx="1296000" cy="1116000"/>
          </a:xfrm>
          <a:prstGeom prst="roundRect">
            <a:avLst/>
          </a:prstGeom>
          <a:solidFill>
            <a:srgbClr val="C40472">
              <a:alpha val="4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en-US" sz="1600" dirty="0">
                <a:solidFill>
                  <a:srgbClr val="C40472"/>
                </a:solidFill>
              </a:rPr>
              <a:t>Data stream </a:t>
            </a:r>
            <a:br>
              <a:rPr lang="en-US" sz="1600" dirty="0">
                <a:solidFill>
                  <a:srgbClr val="C40472"/>
                </a:solidFill>
              </a:rPr>
            </a:br>
            <a:r>
              <a:rPr lang="en-US" sz="1600" dirty="0">
                <a:solidFill>
                  <a:srgbClr val="C40472"/>
                </a:solidFill>
              </a:rPr>
              <a:t>2</a:t>
            </a:r>
          </a:p>
        </p:txBody>
      </p:sp>
      <p:sp>
        <p:nvSpPr>
          <p:cNvPr id="45" name="Rounded Rectangle 44">
            <a:extLst>
              <a:ext uri="{FF2B5EF4-FFF2-40B4-BE49-F238E27FC236}">
                <a16:creationId xmlns:a16="http://schemas.microsoft.com/office/drawing/2014/main" id="{E0761590-8BF6-48FD-152C-F9B0E4F22F1D}"/>
              </a:ext>
            </a:extLst>
          </p:cNvPr>
          <p:cNvSpPr/>
          <p:nvPr/>
        </p:nvSpPr>
        <p:spPr>
          <a:xfrm>
            <a:off x="5204624" y="3991196"/>
            <a:ext cx="1296000" cy="1116000"/>
          </a:xfrm>
          <a:prstGeom prst="roundRect">
            <a:avLst/>
          </a:prstGeom>
          <a:solidFill>
            <a:srgbClr val="FF00C4">
              <a:alpha val="15554"/>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en-US" sz="1600" dirty="0">
                <a:solidFill>
                  <a:srgbClr val="FF00C4"/>
                </a:solidFill>
              </a:rPr>
              <a:t>Data stream </a:t>
            </a:r>
            <a:br>
              <a:rPr lang="en-US" sz="1600" dirty="0">
                <a:solidFill>
                  <a:srgbClr val="FF00C4"/>
                </a:solidFill>
              </a:rPr>
            </a:br>
            <a:r>
              <a:rPr lang="en-US" sz="1600" dirty="0">
                <a:solidFill>
                  <a:srgbClr val="FF00C4"/>
                </a:solidFill>
              </a:rPr>
              <a:t>1</a:t>
            </a:r>
          </a:p>
        </p:txBody>
      </p:sp>
      <p:sp>
        <p:nvSpPr>
          <p:cNvPr id="2" name="Title 1">
            <a:extLst>
              <a:ext uri="{FF2B5EF4-FFF2-40B4-BE49-F238E27FC236}">
                <a16:creationId xmlns:a16="http://schemas.microsoft.com/office/drawing/2014/main" id="{0F4DA1F6-67BB-75B4-436F-18C11BB96F74}"/>
              </a:ext>
            </a:extLst>
          </p:cNvPr>
          <p:cNvSpPr>
            <a:spLocks noGrp="1"/>
          </p:cNvSpPr>
          <p:nvPr>
            <p:ph type="title"/>
          </p:nvPr>
        </p:nvSpPr>
        <p:spPr/>
        <p:txBody>
          <a:bodyPr/>
          <a:lstStyle/>
          <a:p>
            <a:r>
              <a:rPr lang="en-US" dirty="0"/>
              <a:t>Joint models: modelling multiple data streams</a:t>
            </a:r>
          </a:p>
        </p:txBody>
      </p:sp>
      <p:grpSp>
        <p:nvGrpSpPr>
          <p:cNvPr id="3" name="Group 2">
            <a:extLst>
              <a:ext uri="{FF2B5EF4-FFF2-40B4-BE49-F238E27FC236}">
                <a16:creationId xmlns:a16="http://schemas.microsoft.com/office/drawing/2014/main" id="{9D59F8A6-8EB9-8C67-32B6-0EF8145935DB}"/>
              </a:ext>
            </a:extLst>
          </p:cNvPr>
          <p:cNvGrpSpPr>
            <a:grpSpLocks noChangeAspect="1"/>
          </p:cNvGrpSpPr>
          <p:nvPr/>
        </p:nvGrpSpPr>
        <p:grpSpPr>
          <a:xfrm>
            <a:off x="5957719" y="1778518"/>
            <a:ext cx="5976613" cy="1056667"/>
            <a:chOff x="5122328" y="4133847"/>
            <a:chExt cx="3620508" cy="640107"/>
          </a:xfrm>
        </p:grpSpPr>
        <p:sp>
          <p:nvSpPr>
            <p:cNvPr id="5" name="Rounded Rectangle 4">
              <a:extLst>
                <a:ext uri="{FF2B5EF4-FFF2-40B4-BE49-F238E27FC236}">
                  <a16:creationId xmlns:a16="http://schemas.microsoft.com/office/drawing/2014/main" id="{91E7D719-7208-673F-A824-9A74008ABB33}"/>
                </a:ext>
              </a:extLst>
            </p:cNvPr>
            <p:cNvSpPr/>
            <p:nvPr/>
          </p:nvSpPr>
          <p:spPr>
            <a:xfrm>
              <a:off x="5122328" y="4133847"/>
              <a:ext cx="3549340" cy="468000"/>
            </a:xfrm>
            <a:prstGeom prst="roundRect">
              <a:avLst/>
            </a:prstGeom>
            <a:solidFill>
              <a:srgbClr val="FFFFFF"/>
            </a:solidFill>
            <a:ln w="38100"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30215AE5-ED3D-69D2-F1BD-D46401BDA965}"/>
                </a:ext>
              </a:extLst>
            </p:cNvPr>
            <p:cNvSpPr txBox="1"/>
            <p:nvPr/>
          </p:nvSpPr>
          <p:spPr>
            <a:xfrm>
              <a:off x="5245276" y="4185131"/>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9" name="TextBox 8">
              <a:extLst>
                <a:ext uri="{FF2B5EF4-FFF2-40B4-BE49-F238E27FC236}">
                  <a16:creationId xmlns:a16="http://schemas.microsoft.com/office/drawing/2014/main" id="{15B56685-B401-AFF4-195F-D64CC345CE2A}"/>
                </a:ext>
              </a:extLst>
            </p:cNvPr>
            <p:cNvSpPr txBox="1"/>
            <p:nvPr/>
          </p:nvSpPr>
          <p:spPr>
            <a:xfrm>
              <a:off x="6676058" y="418917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10" name="TextBox 9">
              <a:extLst>
                <a:ext uri="{FF2B5EF4-FFF2-40B4-BE49-F238E27FC236}">
                  <a16:creationId xmlns:a16="http://schemas.microsoft.com/office/drawing/2014/main" id="{7DA3A307-00B0-E015-86CC-D03F8626D324}"/>
                </a:ext>
              </a:extLst>
            </p:cNvPr>
            <p:cNvSpPr txBox="1"/>
            <p:nvPr/>
          </p:nvSpPr>
          <p:spPr>
            <a:xfrm>
              <a:off x="7991643" y="4189178"/>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12" name="Straight Arrow Connector 11">
              <a:extLst>
                <a:ext uri="{FF2B5EF4-FFF2-40B4-BE49-F238E27FC236}">
                  <a16:creationId xmlns:a16="http://schemas.microsoft.com/office/drawing/2014/main" id="{2C13403F-5306-C0CA-F9CD-0639F8209090}"/>
                </a:ext>
              </a:extLst>
            </p:cNvPr>
            <p:cNvCxnSpPr/>
            <p:nvPr/>
          </p:nvCxnSpPr>
          <p:spPr>
            <a:xfrm>
              <a:off x="5795894" y="4408613"/>
              <a:ext cx="806898"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0DB0085-2D13-A522-03BF-2A026C68B09C}"/>
                </a:ext>
              </a:extLst>
            </p:cNvPr>
            <p:cNvCxnSpPr/>
            <p:nvPr/>
          </p:nvCxnSpPr>
          <p:spPr>
            <a:xfrm>
              <a:off x="7100154" y="4408613"/>
              <a:ext cx="806898"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335C0914-1299-F9EA-A398-5F0EC00B827B}"/>
              </a:ext>
            </a:extLst>
          </p:cNvPr>
          <p:cNvGrpSpPr/>
          <p:nvPr/>
        </p:nvGrpSpPr>
        <p:grpSpPr>
          <a:xfrm>
            <a:off x="5449526" y="3850369"/>
            <a:ext cx="5467819" cy="599621"/>
            <a:chOff x="4312182" y="3557717"/>
            <a:chExt cx="5467819" cy="599621"/>
          </a:xfrm>
        </p:grpSpPr>
        <p:sp>
          <p:nvSpPr>
            <p:cNvPr id="19" name="TextBox 18">
              <a:extLst>
                <a:ext uri="{FF2B5EF4-FFF2-40B4-BE49-F238E27FC236}">
                  <a16:creationId xmlns:a16="http://schemas.microsoft.com/office/drawing/2014/main" id="{971EEB13-E9B5-FA82-0716-0B5B4992D959}"/>
                </a:ext>
              </a:extLst>
            </p:cNvPr>
            <p:cNvSpPr txBox="1"/>
            <p:nvPr/>
          </p:nvSpPr>
          <p:spPr>
            <a:xfrm>
              <a:off x="4312182" y="3557717"/>
              <a:ext cx="879023" cy="584775"/>
            </a:xfrm>
            <a:prstGeom prst="rect">
              <a:avLst/>
            </a:prstGeom>
            <a:noFill/>
          </p:spPr>
          <p:txBody>
            <a:bodyPr wrap="none" rtlCol="0">
              <a:spAutoFit/>
            </a:bodyPr>
            <a:lstStyle/>
            <a:p>
              <a:r>
                <a:rPr lang="en-CA" sz="3200" dirty="0">
                  <a:solidFill>
                    <a:srgbClr val="FF00C4"/>
                  </a:solidFill>
                </a:rPr>
                <a:t>y</a:t>
              </a:r>
              <a:r>
                <a:rPr lang="en-CA" sz="3200" baseline="-25000" dirty="0">
                  <a:solidFill>
                    <a:srgbClr val="FF00C4"/>
                  </a:solidFill>
                </a:rPr>
                <a:t>1,t-1</a:t>
              </a:r>
              <a:endParaRPr lang="en-CA" sz="3200" dirty="0">
                <a:solidFill>
                  <a:srgbClr val="FF00C4"/>
                </a:solidFill>
              </a:endParaRPr>
            </a:p>
          </p:txBody>
        </p:sp>
        <p:sp>
          <p:nvSpPr>
            <p:cNvPr id="23" name="TextBox 22">
              <a:extLst>
                <a:ext uri="{FF2B5EF4-FFF2-40B4-BE49-F238E27FC236}">
                  <a16:creationId xmlns:a16="http://schemas.microsoft.com/office/drawing/2014/main" id="{79155CD3-1059-E552-A798-F370FC7FB6F3}"/>
                </a:ext>
              </a:extLst>
            </p:cNvPr>
            <p:cNvSpPr txBox="1"/>
            <p:nvPr/>
          </p:nvSpPr>
          <p:spPr>
            <a:xfrm>
              <a:off x="6751696" y="3562132"/>
              <a:ext cx="664606" cy="584775"/>
            </a:xfrm>
            <a:prstGeom prst="rect">
              <a:avLst/>
            </a:prstGeom>
            <a:noFill/>
          </p:spPr>
          <p:txBody>
            <a:bodyPr wrap="none" rtlCol="0">
              <a:spAutoFit/>
            </a:bodyPr>
            <a:lstStyle/>
            <a:p>
              <a:r>
                <a:rPr lang="en-CA" sz="3200" dirty="0">
                  <a:solidFill>
                    <a:srgbClr val="FF00C4"/>
                  </a:solidFill>
                </a:rPr>
                <a:t>y</a:t>
              </a:r>
              <a:r>
                <a:rPr lang="en-CA" sz="3200" baseline="-25000" dirty="0">
                  <a:solidFill>
                    <a:srgbClr val="FF00C4"/>
                  </a:solidFill>
                </a:rPr>
                <a:t>1,t</a:t>
              </a:r>
              <a:endParaRPr lang="en-CA" sz="3200" dirty="0">
                <a:solidFill>
                  <a:srgbClr val="FF00C4"/>
                </a:solidFill>
              </a:endParaRPr>
            </a:p>
          </p:txBody>
        </p:sp>
        <p:sp>
          <p:nvSpPr>
            <p:cNvPr id="24" name="TextBox 23">
              <a:extLst>
                <a:ext uri="{FF2B5EF4-FFF2-40B4-BE49-F238E27FC236}">
                  <a16:creationId xmlns:a16="http://schemas.microsoft.com/office/drawing/2014/main" id="{2E3D94FF-8C25-F9EF-1CB6-040B7A5CB41F}"/>
                </a:ext>
              </a:extLst>
            </p:cNvPr>
            <p:cNvSpPr txBox="1"/>
            <p:nvPr/>
          </p:nvSpPr>
          <p:spPr>
            <a:xfrm>
              <a:off x="8839679" y="3572563"/>
              <a:ext cx="940322" cy="584775"/>
            </a:xfrm>
            <a:prstGeom prst="rect">
              <a:avLst/>
            </a:prstGeom>
            <a:noFill/>
          </p:spPr>
          <p:txBody>
            <a:bodyPr wrap="none" rtlCol="0">
              <a:spAutoFit/>
            </a:bodyPr>
            <a:lstStyle/>
            <a:p>
              <a:r>
                <a:rPr lang="en-CA" sz="3200" dirty="0">
                  <a:solidFill>
                    <a:srgbClr val="FF00C4"/>
                  </a:solidFill>
                </a:rPr>
                <a:t>y</a:t>
              </a:r>
              <a:r>
                <a:rPr lang="en-CA" sz="3200" baseline="-25000" dirty="0">
                  <a:solidFill>
                    <a:srgbClr val="FF00C4"/>
                  </a:solidFill>
                </a:rPr>
                <a:t>1,t+1</a:t>
              </a:r>
              <a:endParaRPr lang="en-CA" sz="3200" dirty="0">
                <a:solidFill>
                  <a:srgbClr val="FF00C4"/>
                </a:solidFill>
              </a:endParaRPr>
            </a:p>
          </p:txBody>
        </p:sp>
      </p:grpSp>
      <p:cxnSp>
        <p:nvCxnSpPr>
          <p:cNvPr id="26" name="Straight Arrow Connector 25">
            <a:extLst>
              <a:ext uri="{FF2B5EF4-FFF2-40B4-BE49-F238E27FC236}">
                <a16:creationId xmlns:a16="http://schemas.microsoft.com/office/drawing/2014/main" id="{05B63FB6-1AF5-F26D-E64A-CD60F237D018}"/>
              </a:ext>
            </a:extLst>
          </p:cNvPr>
          <p:cNvCxnSpPr>
            <a:cxnSpLocks/>
          </p:cNvCxnSpPr>
          <p:nvPr/>
        </p:nvCxnSpPr>
        <p:spPr>
          <a:xfrm flipV="1">
            <a:off x="5889038" y="2685666"/>
            <a:ext cx="471538" cy="1268265"/>
          </a:xfrm>
          <a:prstGeom prst="straightConnector1">
            <a:avLst/>
          </a:prstGeom>
          <a:ln w="57150" cmpd="sng">
            <a:solidFill>
              <a:srgbClr val="FF00C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0" name="Rounded Rectangle 29">
            <a:extLst>
              <a:ext uri="{FF2B5EF4-FFF2-40B4-BE49-F238E27FC236}">
                <a16:creationId xmlns:a16="http://schemas.microsoft.com/office/drawing/2014/main" id="{3EA85D95-3568-6E7D-243E-B215BDE278AA}"/>
              </a:ext>
            </a:extLst>
          </p:cNvPr>
          <p:cNvSpPr/>
          <p:nvPr/>
        </p:nvSpPr>
        <p:spPr>
          <a:xfrm>
            <a:off x="392905" y="1617307"/>
            <a:ext cx="5262828" cy="948600"/>
          </a:xfrm>
          <a:prstGeom prst="roundRect">
            <a:avLst/>
          </a:prstGeom>
          <a:solidFill>
            <a:schemeClr val="bg1"/>
          </a:solidFill>
          <a:ln w="76200">
            <a:solidFill>
              <a:srgbClr val="19EB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40A6F2"/>
                </a:solidFill>
              </a:rPr>
              <a:t>Process </a:t>
            </a:r>
            <a:r>
              <a:rPr lang="en-US" sz="2400" dirty="0" err="1">
                <a:solidFill>
                  <a:srgbClr val="40A6F2"/>
                </a:solidFill>
              </a:rPr>
              <a:t>eqn</a:t>
            </a:r>
            <a:br>
              <a:rPr lang="en-US" sz="2400" dirty="0">
                <a:solidFill>
                  <a:srgbClr val="40A6F2"/>
                </a:solidFill>
              </a:rPr>
            </a:br>
            <a:r>
              <a:rPr lang="en-US" sz="2400" i="1" dirty="0">
                <a:solidFill>
                  <a:srgbClr val="40A6F2"/>
                </a:solidFill>
              </a:rPr>
              <a:t>Describe the (shared) process of interest</a:t>
            </a:r>
          </a:p>
        </p:txBody>
      </p:sp>
      <p:cxnSp>
        <p:nvCxnSpPr>
          <p:cNvPr id="37" name="Straight Arrow Connector 36">
            <a:extLst>
              <a:ext uri="{FF2B5EF4-FFF2-40B4-BE49-F238E27FC236}">
                <a16:creationId xmlns:a16="http://schemas.microsoft.com/office/drawing/2014/main" id="{073B9A4E-6D15-E83C-9579-8EB097C71B06}"/>
              </a:ext>
            </a:extLst>
          </p:cNvPr>
          <p:cNvCxnSpPr>
            <a:cxnSpLocks/>
          </p:cNvCxnSpPr>
          <p:nvPr/>
        </p:nvCxnSpPr>
        <p:spPr>
          <a:xfrm flipH="1" flipV="1">
            <a:off x="6620403" y="2685667"/>
            <a:ext cx="522800" cy="1268265"/>
          </a:xfrm>
          <a:prstGeom prst="straightConnector1">
            <a:avLst/>
          </a:prstGeom>
          <a:ln w="57150" cmpd="sng">
            <a:solidFill>
              <a:srgbClr val="C40472"/>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D3BE6F5-7D74-8675-6362-23FDBCE29A30}"/>
              </a:ext>
            </a:extLst>
          </p:cNvPr>
          <p:cNvSpPr txBox="1"/>
          <p:nvPr/>
        </p:nvSpPr>
        <p:spPr>
          <a:xfrm>
            <a:off x="6778704" y="3865215"/>
            <a:ext cx="879023" cy="483285"/>
          </a:xfrm>
          <a:prstGeom prst="rect">
            <a:avLst/>
          </a:prstGeom>
          <a:noFill/>
        </p:spPr>
        <p:txBody>
          <a:bodyPr wrap="none" rtlCol="0">
            <a:spAutoFit/>
          </a:bodyPr>
          <a:lstStyle/>
          <a:p>
            <a:r>
              <a:rPr lang="en-CA" sz="3200" dirty="0">
                <a:solidFill>
                  <a:srgbClr val="C40472"/>
                </a:solidFill>
              </a:rPr>
              <a:t>y</a:t>
            </a:r>
            <a:r>
              <a:rPr lang="en-CA" sz="3200" baseline="-25000" dirty="0">
                <a:solidFill>
                  <a:srgbClr val="C40472"/>
                </a:solidFill>
              </a:rPr>
              <a:t>2,t-1</a:t>
            </a:r>
            <a:endParaRPr lang="en-CA" sz="3200" dirty="0">
              <a:solidFill>
                <a:srgbClr val="C40472"/>
              </a:solidFill>
            </a:endParaRPr>
          </a:p>
        </p:txBody>
      </p:sp>
      <p:sp>
        <p:nvSpPr>
          <p:cNvPr id="39" name="TextBox 38">
            <a:extLst>
              <a:ext uri="{FF2B5EF4-FFF2-40B4-BE49-F238E27FC236}">
                <a16:creationId xmlns:a16="http://schemas.microsoft.com/office/drawing/2014/main" id="{D831FF92-5599-FB7B-0D14-C638F314FC23}"/>
              </a:ext>
            </a:extLst>
          </p:cNvPr>
          <p:cNvSpPr txBox="1"/>
          <p:nvPr/>
        </p:nvSpPr>
        <p:spPr>
          <a:xfrm>
            <a:off x="9081104" y="3848083"/>
            <a:ext cx="664606" cy="483285"/>
          </a:xfrm>
          <a:prstGeom prst="rect">
            <a:avLst/>
          </a:prstGeom>
          <a:noFill/>
        </p:spPr>
        <p:txBody>
          <a:bodyPr wrap="none" rtlCol="0">
            <a:spAutoFit/>
          </a:bodyPr>
          <a:lstStyle/>
          <a:p>
            <a:r>
              <a:rPr lang="en-CA" sz="3200" dirty="0">
                <a:solidFill>
                  <a:srgbClr val="C40472"/>
                </a:solidFill>
              </a:rPr>
              <a:t>y</a:t>
            </a:r>
            <a:r>
              <a:rPr lang="en-CA" sz="3200" baseline="-25000" dirty="0">
                <a:solidFill>
                  <a:srgbClr val="C40472"/>
                </a:solidFill>
              </a:rPr>
              <a:t>2,t</a:t>
            </a:r>
            <a:endParaRPr lang="en-CA" sz="3200" dirty="0">
              <a:solidFill>
                <a:srgbClr val="C40472"/>
              </a:solidFill>
            </a:endParaRPr>
          </a:p>
        </p:txBody>
      </p:sp>
      <p:sp>
        <p:nvSpPr>
          <p:cNvPr id="40" name="TextBox 39">
            <a:extLst>
              <a:ext uri="{FF2B5EF4-FFF2-40B4-BE49-F238E27FC236}">
                <a16:creationId xmlns:a16="http://schemas.microsoft.com/office/drawing/2014/main" id="{52BDF732-29C2-CC09-5313-5ED28592904F}"/>
              </a:ext>
            </a:extLst>
          </p:cNvPr>
          <p:cNvSpPr txBox="1"/>
          <p:nvPr/>
        </p:nvSpPr>
        <p:spPr>
          <a:xfrm>
            <a:off x="11242982" y="3925117"/>
            <a:ext cx="954749" cy="483285"/>
          </a:xfrm>
          <a:prstGeom prst="rect">
            <a:avLst/>
          </a:prstGeom>
          <a:noFill/>
        </p:spPr>
        <p:txBody>
          <a:bodyPr wrap="none" rtlCol="0">
            <a:spAutoFit/>
          </a:bodyPr>
          <a:lstStyle/>
          <a:p>
            <a:r>
              <a:rPr lang="en-CA" sz="3200" dirty="0">
                <a:solidFill>
                  <a:srgbClr val="C40472"/>
                </a:solidFill>
              </a:rPr>
              <a:t>Y</a:t>
            </a:r>
            <a:r>
              <a:rPr lang="en-CA" sz="3200" baseline="-25000" dirty="0">
                <a:solidFill>
                  <a:srgbClr val="C40472"/>
                </a:solidFill>
              </a:rPr>
              <a:t>2,t+1</a:t>
            </a:r>
            <a:endParaRPr lang="en-CA" sz="3200" dirty="0">
              <a:solidFill>
                <a:srgbClr val="C40472"/>
              </a:solidFill>
            </a:endParaRPr>
          </a:p>
        </p:txBody>
      </p:sp>
      <p:sp>
        <p:nvSpPr>
          <p:cNvPr id="46" name="Rounded Rectangle 45">
            <a:extLst>
              <a:ext uri="{FF2B5EF4-FFF2-40B4-BE49-F238E27FC236}">
                <a16:creationId xmlns:a16="http://schemas.microsoft.com/office/drawing/2014/main" id="{A624452D-9B80-A81B-3B45-37BD58EFEB31}"/>
              </a:ext>
            </a:extLst>
          </p:cNvPr>
          <p:cNvSpPr/>
          <p:nvPr/>
        </p:nvSpPr>
        <p:spPr>
          <a:xfrm>
            <a:off x="6607530" y="3117762"/>
            <a:ext cx="1135064" cy="369332"/>
          </a:xfrm>
          <a:prstGeom prst="roundRect">
            <a:avLst/>
          </a:prstGeom>
          <a:solidFill>
            <a:schemeClr val="bg1"/>
          </a:solidFill>
          <a:ln w="38100">
            <a:solidFill>
              <a:srgbClr val="C4047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dirty="0">
                <a:solidFill>
                  <a:srgbClr val="C40472"/>
                </a:solidFill>
              </a:rPr>
              <a:t>Obs. </a:t>
            </a:r>
            <a:r>
              <a:rPr lang="en-US" sz="1600" dirty="0" err="1">
                <a:solidFill>
                  <a:srgbClr val="C40472"/>
                </a:solidFill>
              </a:rPr>
              <a:t>Eqn</a:t>
            </a:r>
            <a:r>
              <a:rPr lang="en-US" sz="1600" dirty="0">
                <a:solidFill>
                  <a:srgbClr val="C40472"/>
                </a:solidFill>
              </a:rPr>
              <a:t> 2</a:t>
            </a:r>
          </a:p>
        </p:txBody>
      </p:sp>
      <p:sp>
        <p:nvSpPr>
          <p:cNvPr id="49" name="Rounded Rectangle 48">
            <a:extLst>
              <a:ext uri="{FF2B5EF4-FFF2-40B4-BE49-F238E27FC236}">
                <a16:creationId xmlns:a16="http://schemas.microsoft.com/office/drawing/2014/main" id="{1B7E3A4F-8C83-BD0E-8CA2-015538D044FB}"/>
              </a:ext>
            </a:extLst>
          </p:cNvPr>
          <p:cNvSpPr/>
          <p:nvPr/>
        </p:nvSpPr>
        <p:spPr>
          <a:xfrm>
            <a:off x="5236249" y="3111466"/>
            <a:ext cx="1135064" cy="369332"/>
          </a:xfrm>
          <a:prstGeom prst="roundRect">
            <a:avLst/>
          </a:prstGeom>
          <a:solidFill>
            <a:schemeClr val="bg1"/>
          </a:solidFill>
          <a:ln w="38100">
            <a:solidFill>
              <a:srgbClr val="FF00C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dirty="0">
                <a:solidFill>
                  <a:srgbClr val="FF00C4"/>
                </a:solidFill>
              </a:rPr>
              <a:t>Obs. </a:t>
            </a:r>
            <a:r>
              <a:rPr lang="en-US" sz="1600" dirty="0" err="1">
                <a:solidFill>
                  <a:srgbClr val="FF00C4"/>
                </a:solidFill>
              </a:rPr>
              <a:t>Eqn</a:t>
            </a:r>
            <a:r>
              <a:rPr lang="en-US" sz="1600" dirty="0">
                <a:solidFill>
                  <a:srgbClr val="FF00C4"/>
                </a:solidFill>
              </a:rPr>
              <a:t> 1</a:t>
            </a:r>
          </a:p>
        </p:txBody>
      </p:sp>
      <p:cxnSp>
        <p:nvCxnSpPr>
          <p:cNvPr id="52" name="Straight Arrow Connector 51">
            <a:extLst>
              <a:ext uri="{FF2B5EF4-FFF2-40B4-BE49-F238E27FC236}">
                <a16:creationId xmlns:a16="http://schemas.microsoft.com/office/drawing/2014/main" id="{18928CB2-C645-D674-7541-58DDD0B8FBE5}"/>
              </a:ext>
            </a:extLst>
          </p:cNvPr>
          <p:cNvCxnSpPr>
            <a:cxnSpLocks/>
          </p:cNvCxnSpPr>
          <p:nvPr/>
        </p:nvCxnSpPr>
        <p:spPr>
          <a:xfrm flipV="1">
            <a:off x="8141799" y="2685666"/>
            <a:ext cx="471538" cy="1268265"/>
          </a:xfrm>
          <a:prstGeom prst="straightConnector1">
            <a:avLst/>
          </a:prstGeom>
          <a:ln w="57150" cmpd="sng">
            <a:solidFill>
              <a:srgbClr val="FF00C4"/>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B44BCDCF-A1A6-3B1B-8E5B-5EBCC26AB5CE}"/>
              </a:ext>
            </a:extLst>
          </p:cNvPr>
          <p:cNvCxnSpPr>
            <a:cxnSpLocks/>
          </p:cNvCxnSpPr>
          <p:nvPr/>
        </p:nvCxnSpPr>
        <p:spPr>
          <a:xfrm flipV="1">
            <a:off x="10394949" y="2682201"/>
            <a:ext cx="471538" cy="1268265"/>
          </a:xfrm>
          <a:prstGeom prst="straightConnector1">
            <a:avLst/>
          </a:prstGeom>
          <a:ln w="57150" cmpd="sng">
            <a:solidFill>
              <a:srgbClr val="FF00C4"/>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3C4C924-6A9D-5EA9-970F-251B284970C8}"/>
              </a:ext>
            </a:extLst>
          </p:cNvPr>
          <p:cNvCxnSpPr>
            <a:cxnSpLocks/>
          </p:cNvCxnSpPr>
          <p:nvPr/>
        </p:nvCxnSpPr>
        <p:spPr>
          <a:xfrm flipH="1" flipV="1">
            <a:off x="8871894" y="2685666"/>
            <a:ext cx="522800" cy="1268265"/>
          </a:xfrm>
          <a:prstGeom prst="straightConnector1">
            <a:avLst/>
          </a:prstGeom>
          <a:ln w="57150" cmpd="sng">
            <a:solidFill>
              <a:srgbClr val="C4047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81D94B54-5740-0445-DD39-9C50711475ED}"/>
              </a:ext>
            </a:extLst>
          </p:cNvPr>
          <p:cNvCxnSpPr>
            <a:cxnSpLocks/>
          </p:cNvCxnSpPr>
          <p:nvPr/>
        </p:nvCxnSpPr>
        <p:spPr>
          <a:xfrm flipH="1" flipV="1">
            <a:off x="11148658" y="2682200"/>
            <a:ext cx="522800" cy="1268265"/>
          </a:xfrm>
          <a:prstGeom prst="straightConnector1">
            <a:avLst/>
          </a:prstGeom>
          <a:ln w="57150" cmpd="sng">
            <a:solidFill>
              <a:srgbClr val="C40472"/>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74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8" grpId="0"/>
      <p:bldP spid="39" grpId="0"/>
      <p:bldP spid="40" grpId="0"/>
      <p:bldP spid="4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Multiple tags: GLS + acoustic tags</a:t>
            </a:r>
            <a:br>
              <a:rPr lang="en-CA" dirty="0"/>
            </a:br>
            <a:r>
              <a:rPr lang="en-CA" i="1" dirty="0"/>
              <a:t>Atlantic salmon</a:t>
            </a:r>
          </a:p>
        </p:txBody>
      </p:sp>
      <p:sp>
        <p:nvSpPr>
          <p:cNvPr id="9" name="TextBox 8">
            <a:extLst>
              <a:ext uri="{FF2B5EF4-FFF2-40B4-BE49-F238E27FC236}">
                <a16:creationId xmlns:a16="http://schemas.microsoft.com/office/drawing/2014/main" id="{43C80165-87C8-3498-482B-9F436D008D13}"/>
              </a:ext>
            </a:extLst>
          </p:cNvPr>
          <p:cNvSpPr txBox="1"/>
          <p:nvPr/>
        </p:nvSpPr>
        <p:spPr>
          <a:xfrm>
            <a:off x="182880" y="1480967"/>
            <a:ext cx="2836164" cy="369332"/>
          </a:xfrm>
          <a:prstGeom prst="rect">
            <a:avLst/>
          </a:prstGeom>
          <a:noFill/>
        </p:spPr>
        <p:txBody>
          <a:bodyPr wrap="square">
            <a:spAutoFit/>
          </a:bodyPr>
          <a:lstStyle/>
          <a:p>
            <a:r>
              <a:rPr lang="en-US" sz="1800" dirty="0">
                <a:solidFill>
                  <a:schemeClr val="bg1"/>
                </a:solidFill>
                <a:latin typeface="Arial"/>
                <a:cs typeface="Arial"/>
              </a:rPr>
              <a:t>Kristin </a:t>
            </a:r>
            <a:r>
              <a:rPr lang="en-US" sz="1800" dirty="0" err="1">
                <a:solidFill>
                  <a:schemeClr val="bg1"/>
                </a:solidFill>
                <a:latin typeface="Arial"/>
                <a:cs typeface="Arial"/>
              </a:rPr>
              <a:t>Bøe</a:t>
            </a:r>
            <a:endParaRPr lang="en-US" dirty="0"/>
          </a:p>
        </p:txBody>
      </p:sp>
      <p:grpSp>
        <p:nvGrpSpPr>
          <p:cNvPr id="12" name="Group 11">
            <a:extLst>
              <a:ext uri="{FF2B5EF4-FFF2-40B4-BE49-F238E27FC236}">
                <a16:creationId xmlns:a16="http://schemas.microsoft.com/office/drawing/2014/main" id="{D102802C-1DF8-2171-7942-9B37B181A61F}"/>
              </a:ext>
            </a:extLst>
          </p:cNvPr>
          <p:cNvGrpSpPr>
            <a:grpSpLocks noChangeAspect="1"/>
          </p:cNvGrpSpPr>
          <p:nvPr/>
        </p:nvGrpSpPr>
        <p:grpSpPr>
          <a:xfrm>
            <a:off x="7233047" y="1827240"/>
            <a:ext cx="2995105" cy="4716000"/>
            <a:chOff x="7239790" y="1343917"/>
            <a:chExt cx="4351784" cy="6852191"/>
          </a:xfrm>
        </p:grpSpPr>
        <p:pic>
          <p:nvPicPr>
            <p:cNvPr id="10" name="Picture 9">
              <a:extLst>
                <a:ext uri="{FF2B5EF4-FFF2-40B4-BE49-F238E27FC236}">
                  <a16:creationId xmlns:a16="http://schemas.microsoft.com/office/drawing/2014/main" id="{E5B29CB3-1F14-3C6F-43C4-08FAA98027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497" t="-8052" r="4290" b="2893"/>
            <a:stretch/>
          </p:blipFill>
          <p:spPr>
            <a:xfrm>
              <a:off x="7239790" y="1343917"/>
              <a:ext cx="4351784" cy="6852191"/>
            </a:xfrm>
            <a:prstGeom prst="roundRect">
              <a:avLst>
                <a:gd name="adj" fmla="val 7870"/>
              </a:avLst>
            </a:prstGeom>
            <a:solidFill>
              <a:schemeClr val="bg1"/>
            </a:solidFill>
            <a:ln w="76200">
              <a:solidFill>
                <a:srgbClr val="FF8AD8"/>
              </a:solidFill>
            </a:ln>
          </p:spPr>
        </p:pic>
        <p:pic>
          <p:nvPicPr>
            <p:cNvPr id="11" name="Picture 10" descr="rx-line-graphic.png">
              <a:extLst>
                <a:ext uri="{FF2B5EF4-FFF2-40B4-BE49-F238E27FC236}">
                  <a16:creationId xmlns:a16="http://schemas.microsoft.com/office/drawing/2014/main" id="{FB949E24-9B96-FBE6-BCDE-5B577AF8D38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99310" y="2112111"/>
              <a:ext cx="2736737" cy="1872000"/>
            </a:xfrm>
            <a:prstGeom prst="roundRect">
              <a:avLst/>
            </a:prstGeom>
            <a:ln w="25400">
              <a:solidFill>
                <a:schemeClr val="tx1"/>
              </a:solidFill>
            </a:ln>
          </p:spPr>
        </p:pic>
      </p:grpSp>
      <p:sp>
        <p:nvSpPr>
          <p:cNvPr id="13" name="TextBox 12">
            <a:extLst>
              <a:ext uri="{FF2B5EF4-FFF2-40B4-BE49-F238E27FC236}">
                <a16:creationId xmlns:a16="http://schemas.microsoft.com/office/drawing/2014/main" id="{32C099A2-A5D6-F9BC-B334-865AE3AAEECE}"/>
              </a:ext>
            </a:extLst>
          </p:cNvPr>
          <p:cNvSpPr txBox="1"/>
          <p:nvPr/>
        </p:nvSpPr>
        <p:spPr>
          <a:xfrm>
            <a:off x="7523686" y="1847586"/>
            <a:ext cx="2471639" cy="369332"/>
          </a:xfrm>
          <a:prstGeom prst="rect">
            <a:avLst/>
          </a:prstGeom>
          <a:noFill/>
        </p:spPr>
        <p:txBody>
          <a:bodyPr wrap="none" rtlCol="0">
            <a:spAutoFit/>
          </a:bodyPr>
          <a:lstStyle/>
          <a:p>
            <a:r>
              <a:rPr lang="en-US" dirty="0"/>
              <a:t>Acoustic tags + receivers</a:t>
            </a:r>
          </a:p>
        </p:txBody>
      </p:sp>
      <p:pic>
        <p:nvPicPr>
          <p:cNvPr id="14" name="Picture 13">
            <a:extLst>
              <a:ext uri="{FF2B5EF4-FFF2-40B4-BE49-F238E27FC236}">
                <a16:creationId xmlns:a16="http://schemas.microsoft.com/office/drawing/2014/main" id="{54D623D0-099C-5E0D-9683-F549C93842D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0843" b="4558"/>
          <a:stretch/>
        </p:blipFill>
        <p:spPr>
          <a:xfrm>
            <a:off x="2212249" y="1827240"/>
            <a:ext cx="4609951" cy="4716000"/>
          </a:xfrm>
          <a:prstGeom prst="roundRect">
            <a:avLst>
              <a:gd name="adj" fmla="val 3395"/>
            </a:avLst>
          </a:prstGeom>
          <a:solidFill>
            <a:schemeClr val="bg1"/>
          </a:solidFill>
          <a:ln w="76200">
            <a:solidFill>
              <a:srgbClr val="FF2F92"/>
            </a:solidFill>
          </a:ln>
        </p:spPr>
      </p:pic>
      <p:sp>
        <p:nvSpPr>
          <p:cNvPr id="15" name="TextBox 14">
            <a:extLst>
              <a:ext uri="{FF2B5EF4-FFF2-40B4-BE49-F238E27FC236}">
                <a16:creationId xmlns:a16="http://schemas.microsoft.com/office/drawing/2014/main" id="{691B7DF4-59AD-BF57-CD1D-882831BF515E}"/>
              </a:ext>
            </a:extLst>
          </p:cNvPr>
          <p:cNvSpPr txBox="1"/>
          <p:nvPr/>
        </p:nvSpPr>
        <p:spPr>
          <a:xfrm>
            <a:off x="3096525" y="1990768"/>
            <a:ext cx="2999475" cy="369332"/>
          </a:xfrm>
          <a:prstGeom prst="rect">
            <a:avLst/>
          </a:prstGeom>
          <a:noFill/>
        </p:spPr>
        <p:txBody>
          <a:bodyPr wrap="none" rtlCol="0">
            <a:spAutoFit/>
          </a:bodyPr>
          <a:lstStyle/>
          <a:p>
            <a:r>
              <a:rPr lang="en-US" dirty="0"/>
              <a:t>Light based geolocation (GLS)</a:t>
            </a:r>
          </a:p>
        </p:txBody>
      </p:sp>
      <p:pic>
        <p:nvPicPr>
          <p:cNvPr id="3" name="Picture 2">
            <a:extLst>
              <a:ext uri="{FF2B5EF4-FFF2-40B4-BE49-F238E27FC236}">
                <a16:creationId xmlns:a16="http://schemas.microsoft.com/office/drawing/2014/main" id="{44F4C13F-F8CB-68A2-F5C5-08315AC1BEAE}"/>
              </a:ext>
            </a:extLst>
          </p:cNvPr>
          <p:cNvPicPr>
            <a:picLocks noChangeAspect="1"/>
          </p:cNvPicPr>
          <p:nvPr/>
        </p:nvPicPr>
        <p:blipFill rotWithShape="1">
          <a:blip r:embed="rId6"/>
          <a:srcRect l="27444" t="1510" r="3301" b="2151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7" name="Group 6">
            <a:extLst>
              <a:ext uri="{FF2B5EF4-FFF2-40B4-BE49-F238E27FC236}">
                <a16:creationId xmlns:a16="http://schemas.microsoft.com/office/drawing/2014/main" id="{EF472246-3D88-DADE-6C0E-D59B9DCEA413}"/>
              </a:ext>
            </a:extLst>
          </p:cNvPr>
          <p:cNvGrpSpPr>
            <a:grpSpLocks noChangeAspect="1"/>
          </p:cNvGrpSpPr>
          <p:nvPr/>
        </p:nvGrpSpPr>
        <p:grpSpPr>
          <a:xfrm>
            <a:off x="9817463" y="-97971"/>
            <a:ext cx="2984208" cy="2520000"/>
            <a:chOff x="9631201" y="-97971"/>
            <a:chExt cx="3240000" cy="2736000"/>
          </a:xfrm>
        </p:grpSpPr>
        <p:pic>
          <p:nvPicPr>
            <p:cNvPr id="8" name="Picture 7">
              <a:extLst>
                <a:ext uri="{FF2B5EF4-FFF2-40B4-BE49-F238E27FC236}">
                  <a16:creationId xmlns:a16="http://schemas.microsoft.com/office/drawing/2014/main" id="{4AAF216D-1462-63F7-95F7-E86B920EE61B}"/>
                </a:ext>
              </a:extLst>
            </p:cNvPr>
            <p:cNvPicPr>
              <a:picLocks noChangeAspect="1"/>
            </p:cNvPicPr>
            <p:nvPr/>
          </p:nvPicPr>
          <p:blipFill rotWithShape="1">
            <a:blip r:embed="rId7"/>
            <a:srcRect l="1910" t="-3777" r="-16969" b="6617"/>
            <a:stretch/>
          </p:blipFill>
          <p:spPr>
            <a:xfrm>
              <a:off x="9631201"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6" name="TextBox 15">
              <a:extLst>
                <a:ext uri="{FF2B5EF4-FFF2-40B4-BE49-F238E27FC236}">
                  <a16:creationId xmlns:a16="http://schemas.microsoft.com/office/drawing/2014/main" id="{59E35D46-F47C-80ED-2245-64FC7138D64E}"/>
                </a:ext>
              </a:extLst>
            </p:cNvPr>
            <p:cNvSpPr txBox="1"/>
            <p:nvPr/>
          </p:nvSpPr>
          <p:spPr>
            <a:xfrm>
              <a:off x="10108562" y="1494748"/>
              <a:ext cx="2206346" cy="534652"/>
            </a:xfrm>
            <a:prstGeom prst="rect">
              <a:avLst/>
            </a:prstGeom>
            <a:noFill/>
          </p:spPr>
          <p:txBody>
            <a:bodyPr wrap="none" rtlCol="0">
              <a:spAutoFit/>
            </a:bodyPr>
            <a:lstStyle/>
            <a:p>
              <a:pPr algn="ctr"/>
              <a:r>
                <a:rPr lang="en-US" sz="2600" dirty="0">
                  <a:solidFill>
                    <a:schemeClr val="bg1"/>
                  </a:solidFill>
                </a:rPr>
                <a:t>Dr. Kristin </a:t>
              </a:r>
              <a:r>
                <a:rPr lang="en-US" sz="2000" dirty="0" err="1">
                  <a:solidFill>
                    <a:schemeClr val="bg1"/>
                  </a:solidFill>
                  <a:latin typeface="Arial"/>
                  <a:cs typeface="Arial"/>
                </a:rPr>
                <a:t>Bøe</a:t>
              </a:r>
              <a:endParaRPr lang="en-US" sz="2000" dirty="0">
                <a:solidFill>
                  <a:schemeClr val="bg1"/>
                </a:solidFill>
              </a:endParaRPr>
            </a:p>
          </p:txBody>
        </p:sp>
      </p:grpSp>
    </p:spTree>
    <p:extLst>
      <p:ext uri="{BB962C8B-B14F-4D97-AF65-F5344CB8AC3E}">
        <p14:creationId xmlns:p14="http://schemas.microsoft.com/office/powerpoint/2010/main" val="2351253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Shape 1">
            <a:extLst>
              <a:ext uri="{FF2B5EF4-FFF2-40B4-BE49-F238E27FC236}">
                <a16:creationId xmlns:a16="http://schemas.microsoft.com/office/drawing/2014/main" id="{7429BA2F-1397-2E1B-AF8B-929AAA88FE41}"/>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Joint state-space model</a:t>
            </a:r>
            <a:endParaRPr lang="en-CA" sz="3000" dirty="0"/>
          </a:p>
        </p:txBody>
      </p:sp>
      <p:pic>
        <p:nvPicPr>
          <p:cNvPr id="2" name="Picture 1">
            <a:extLst>
              <a:ext uri="{FF2B5EF4-FFF2-40B4-BE49-F238E27FC236}">
                <a16:creationId xmlns:a16="http://schemas.microsoft.com/office/drawing/2014/main" id="{5FE689B5-06F3-AF39-0BC9-B8A1AB82F72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057"/>
          <a:stretch/>
        </p:blipFill>
        <p:spPr>
          <a:xfrm>
            <a:off x="1833012" y="2042252"/>
            <a:ext cx="7424705" cy="864000"/>
          </a:xfrm>
          <a:prstGeom prst="rect">
            <a:avLst/>
          </a:prstGeom>
        </p:spPr>
      </p:pic>
      <p:sp>
        <p:nvSpPr>
          <p:cNvPr id="4" name="TextBox 3">
            <a:extLst>
              <a:ext uri="{FF2B5EF4-FFF2-40B4-BE49-F238E27FC236}">
                <a16:creationId xmlns:a16="http://schemas.microsoft.com/office/drawing/2014/main" id="{A467CD39-3E28-87C5-33DB-C3388EDCBA1E}"/>
              </a:ext>
            </a:extLst>
          </p:cNvPr>
          <p:cNvSpPr txBox="1"/>
          <p:nvPr/>
        </p:nvSpPr>
        <p:spPr>
          <a:xfrm>
            <a:off x="365447" y="1876666"/>
            <a:ext cx="2302040" cy="1077218"/>
          </a:xfrm>
          <a:prstGeom prst="rect">
            <a:avLst/>
          </a:prstGeom>
          <a:noFill/>
        </p:spPr>
        <p:txBody>
          <a:bodyPr wrap="none" rtlCol="0">
            <a:spAutoFit/>
          </a:bodyPr>
          <a:lstStyle/>
          <a:p>
            <a:r>
              <a:rPr lang="en-CA" sz="3200" b="1" dirty="0">
                <a:solidFill>
                  <a:srgbClr val="40A6F2"/>
                </a:solidFill>
              </a:rPr>
              <a:t>Process </a:t>
            </a:r>
            <a:r>
              <a:rPr lang="en-CA" sz="3200" b="1" dirty="0" err="1">
                <a:solidFill>
                  <a:srgbClr val="40A6F2"/>
                </a:solidFill>
              </a:rPr>
              <a:t>eqn</a:t>
            </a:r>
            <a:r>
              <a:rPr lang="en-CA" sz="3200" b="1" dirty="0">
                <a:solidFill>
                  <a:srgbClr val="40A6F2"/>
                </a:solidFill>
              </a:rPr>
              <a:t> </a:t>
            </a:r>
            <a:br>
              <a:rPr lang="en-CA" sz="3200" b="1" dirty="0">
                <a:solidFill>
                  <a:srgbClr val="40A6F2"/>
                </a:solidFill>
              </a:rPr>
            </a:br>
            <a:r>
              <a:rPr lang="en-CA" sz="3200" b="1" i="1" dirty="0">
                <a:solidFill>
                  <a:srgbClr val="40A6F2"/>
                </a:solidFill>
              </a:rPr>
              <a:t>Movement</a:t>
            </a:r>
          </a:p>
        </p:txBody>
      </p:sp>
      <p:pic>
        <p:nvPicPr>
          <p:cNvPr id="34" name="Picture 33">
            <a:extLst>
              <a:ext uri="{FF2B5EF4-FFF2-40B4-BE49-F238E27FC236}">
                <a16:creationId xmlns:a16="http://schemas.microsoft.com/office/drawing/2014/main" id="{9380F2BC-E23A-7214-8EA5-DBDC8FEC1AF2}"/>
              </a:ext>
            </a:extLst>
          </p:cNvPr>
          <p:cNvPicPr>
            <a:picLocks noChangeAspect="1"/>
          </p:cNvPicPr>
          <p:nvPr/>
        </p:nvPicPr>
        <p:blipFill>
          <a:blip r:embed="rId4"/>
          <a:stretch>
            <a:fillRect/>
          </a:stretch>
        </p:blipFill>
        <p:spPr>
          <a:xfrm>
            <a:off x="6699692" y="2811519"/>
            <a:ext cx="2562606" cy="694944"/>
          </a:xfrm>
          <a:prstGeom prst="rect">
            <a:avLst/>
          </a:prstGeom>
        </p:spPr>
      </p:pic>
      <p:sp>
        <p:nvSpPr>
          <p:cNvPr id="35" name="Oval 34">
            <a:extLst>
              <a:ext uri="{FF2B5EF4-FFF2-40B4-BE49-F238E27FC236}">
                <a16:creationId xmlns:a16="http://schemas.microsoft.com/office/drawing/2014/main" id="{07661B8E-9292-E718-5397-68D9BCB5590F}"/>
              </a:ext>
            </a:extLst>
          </p:cNvPr>
          <p:cNvSpPr/>
          <p:nvPr/>
        </p:nvSpPr>
        <p:spPr>
          <a:xfrm>
            <a:off x="7783585" y="2717376"/>
            <a:ext cx="1611220" cy="864000"/>
          </a:xfrm>
          <a:prstGeom prst="ellipse">
            <a:avLst/>
          </a:prstGeom>
          <a:gradFill flip="none" rotWithShape="1">
            <a:gsLst>
              <a:gs pos="97000">
                <a:schemeClr val="bg1">
                  <a:alpha val="0"/>
                </a:schemeClr>
              </a:gs>
              <a:gs pos="0">
                <a:srgbClr val="28728B">
                  <a:alpha val="56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10C133D4-C9EB-F0D4-84CE-AF1C9E50F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6447" y="2485739"/>
            <a:ext cx="914400" cy="365760"/>
          </a:xfrm>
          <a:prstGeom prst="rect">
            <a:avLst/>
          </a:prstGeom>
        </p:spPr>
      </p:pic>
      <p:pic>
        <p:nvPicPr>
          <p:cNvPr id="7" name="Picture 6">
            <a:extLst>
              <a:ext uri="{FF2B5EF4-FFF2-40B4-BE49-F238E27FC236}">
                <a16:creationId xmlns:a16="http://schemas.microsoft.com/office/drawing/2014/main" id="{21A51242-30E0-D14C-6334-64FCE8CF8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2863" y="3425224"/>
            <a:ext cx="579120" cy="406400"/>
          </a:xfrm>
          <a:prstGeom prst="rect">
            <a:avLst/>
          </a:prstGeom>
        </p:spPr>
      </p:pic>
      <p:sp>
        <p:nvSpPr>
          <p:cNvPr id="9" name="Oval 8">
            <a:extLst>
              <a:ext uri="{FF2B5EF4-FFF2-40B4-BE49-F238E27FC236}">
                <a16:creationId xmlns:a16="http://schemas.microsoft.com/office/drawing/2014/main" id="{3287003B-D916-5F37-A55C-3386CAD744D4}"/>
              </a:ext>
            </a:extLst>
          </p:cNvPr>
          <p:cNvSpPr/>
          <p:nvPr/>
        </p:nvSpPr>
        <p:spPr>
          <a:xfrm>
            <a:off x="10189527" y="3011942"/>
            <a:ext cx="960986" cy="1001617"/>
          </a:xfrm>
          <a:prstGeom prst="ellipse">
            <a:avLst/>
          </a:prstGeom>
          <a:gradFill flip="none" rotWithShape="1">
            <a:gsLst>
              <a:gs pos="66000">
                <a:schemeClr val="bg1">
                  <a:alpha val="0"/>
                </a:schemeClr>
              </a:gs>
              <a:gs pos="0">
                <a:srgbClr val="28728B"/>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CustomShape 3">
            <a:extLst>
              <a:ext uri="{FF2B5EF4-FFF2-40B4-BE49-F238E27FC236}">
                <a16:creationId xmlns:a16="http://schemas.microsoft.com/office/drawing/2014/main" id="{BA0BE082-7762-17FD-B0A7-1B212E0E913C}"/>
              </a:ext>
            </a:extLst>
          </p:cNvPr>
          <p:cNvSpPr/>
          <p:nvPr/>
        </p:nvSpPr>
        <p:spPr>
          <a:xfrm>
            <a:off x="10807901" y="3370546"/>
            <a:ext cx="197283"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11" name="Picture 10">
            <a:extLst>
              <a:ext uri="{FF2B5EF4-FFF2-40B4-BE49-F238E27FC236}">
                <a16:creationId xmlns:a16="http://schemas.microsoft.com/office/drawing/2014/main" id="{82C5A16D-7FCB-8DCB-BE95-2747C8A77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3255" y="1719185"/>
            <a:ext cx="904240" cy="365760"/>
          </a:xfrm>
          <a:prstGeom prst="rect">
            <a:avLst/>
          </a:prstGeom>
        </p:spPr>
      </p:pic>
      <p:cxnSp>
        <p:nvCxnSpPr>
          <p:cNvPr id="12" name="Straight Arrow Connector 11">
            <a:extLst>
              <a:ext uri="{FF2B5EF4-FFF2-40B4-BE49-F238E27FC236}">
                <a16:creationId xmlns:a16="http://schemas.microsoft.com/office/drawing/2014/main" id="{51A10B71-4AC8-5284-D660-7F3D03A5DB54}"/>
              </a:ext>
            </a:extLst>
          </p:cNvPr>
          <p:cNvCxnSpPr>
            <a:stCxn id="16" idx="7"/>
            <a:endCxn id="14" idx="3"/>
          </p:cNvCxnSpPr>
          <p:nvPr/>
        </p:nvCxnSpPr>
        <p:spPr>
          <a:xfrm rot="5400000" flipV="1">
            <a:off x="9415687" y="2225586"/>
            <a:ext cx="641786" cy="571075"/>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19DDA63-C5AF-FD5C-E24E-457BD5A7DD16}"/>
              </a:ext>
            </a:extLst>
          </p:cNvPr>
          <p:cNvCxnSpPr/>
          <p:nvPr/>
        </p:nvCxnSpPr>
        <p:spPr>
          <a:xfrm rot="5400000" flipV="1">
            <a:off x="10102620" y="2988409"/>
            <a:ext cx="641786" cy="571075"/>
          </a:xfrm>
          <a:prstGeom prst="straightConnector1">
            <a:avLst/>
          </a:prstGeom>
          <a:ln w="38100"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 name="CustomShape 3">
            <a:extLst>
              <a:ext uri="{FF2B5EF4-FFF2-40B4-BE49-F238E27FC236}">
                <a16:creationId xmlns:a16="http://schemas.microsoft.com/office/drawing/2014/main" id="{6537C1F7-EACC-B97E-B861-04E3FFBB84A9}"/>
              </a:ext>
            </a:extLst>
          </p:cNvPr>
          <p:cNvSpPr/>
          <p:nvPr/>
        </p:nvSpPr>
        <p:spPr>
          <a:xfrm rot="5400000">
            <a:off x="9993233" y="2803116"/>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16" name="CustomShape 3">
            <a:extLst>
              <a:ext uri="{FF2B5EF4-FFF2-40B4-BE49-F238E27FC236}">
                <a16:creationId xmlns:a16="http://schemas.microsoft.com/office/drawing/2014/main" id="{85D1C50C-B9B5-492B-075B-1FBA594174ED}"/>
              </a:ext>
            </a:extLst>
          </p:cNvPr>
          <p:cNvSpPr/>
          <p:nvPr/>
        </p:nvSpPr>
        <p:spPr>
          <a:xfrm rot="5400000">
            <a:off x="9282643" y="2021828"/>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cxnSp>
        <p:nvCxnSpPr>
          <p:cNvPr id="18" name="Straight Arrow Connector 17">
            <a:extLst>
              <a:ext uri="{FF2B5EF4-FFF2-40B4-BE49-F238E27FC236}">
                <a16:creationId xmlns:a16="http://schemas.microsoft.com/office/drawing/2014/main" id="{0ECD7813-398D-3739-CDA6-15655E969536}"/>
              </a:ext>
            </a:extLst>
          </p:cNvPr>
          <p:cNvCxnSpPr>
            <a:endCxn id="10" idx="1"/>
          </p:cNvCxnSpPr>
          <p:nvPr/>
        </p:nvCxnSpPr>
        <p:spPr>
          <a:xfrm>
            <a:off x="10159875" y="2951503"/>
            <a:ext cx="676917" cy="447937"/>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733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656F2A-8566-7A8D-961F-98E1AC744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447" y="2485739"/>
            <a:ext cx="914400" cy="365760"/>
          </a:xfrm>
          <a:prstGeom prst="rect">
            <a:avLst/>
          </a:prstGeom>
        </p:spPr>
      </p:pic>
      <p:pic>
        <p:nvPicPr>
          <p:cNvPr id="15" name="Picture 14">
            <a:extLst>
              <a:ext uri="{FF2B5EF4-FFF2-40B4-BE49-F238E27FC236}">
                <a16:creationId xmlns:a16="http://schemas.microsoft.com/office/drawing/2014/main" id="{9C842BB6-F7B8-3834-B294-C59FE7191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863" y="3425224"/>
            <a:ext cx="579120" cy="406400"/>
          </a:xfrm>
          <a:prstGeom prst="rect">
            <a:avLst/>
          </a:prstGeom>
        </p:spPr>
      </p:pic>
      <p:sp>
        <p:nvSpPr>
          <p:cNvPr id="19" name="CustomShape 3">
            <a:extLst>
              <a:ext uri="{FF2B5EF4-FFF2-40B4-BE49-F238E27FC236}">
                <a16:creationId xmlns:a16="http://schemas.microsoft.com/office/drawing/2014/main" id="{6B6B9FC8-51EE-3830-A479-4C0D17DFE8B2}"/>
              </a:ext>
            </a:extLst>
          </p:cNvPr>
          <p:cNvSpPr/>
          <p:nvPr/>
        </p:nvSpPr>
        <p:spPr>
          <a:xfrm>
            <a:off x="10807901" y="3370546"/>
            <a:ext cx="197283"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20" name="Picture 19">
            <a:extLst>
              <a:ext uri="{FF2B5EF4-FFF2-40B4-BE49-F238E27FC236}">
                <a16:creationId xmlns:a16="http://schemas.microsoft.com/office/drawing/2014/main" id="{7CD3AB98-B4DB-7660-4B33-0EA4F65080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3255" y="1719185"/>
            <a:ext cx="904240" cy="365760"/>
          </a:xfrm>
          <a:prstGeom prst="rect">
            <a:avLst/>
          </a:prstGeom>
        </p:spPr>
      </p:pic>
      <p:cxnSp>
        <p:nvCxnSpPr>
          <p:cNvPr id="23" name="Straight Arrow Connector 22">
            <a:extLst>
              <a:ext uri="{FF2B5EF4-FFF2-40B4-BE49-F238E27FC236}">
                <a16:creationId xmlns:a16="http://schemas.microsoft.com/office/drawing/2014/main" id="{C910BF92-ED16-E687-EB4F-B0072CBE7325}"/>
              </a:ext>
            </a:extLst>
          </p:cNvPr>
          <p:cNvCxnSpPr>
            <a:stCxn id="25" idx="7"/>
            <a:endCxn id="24" idx="3"/>
          </p:cNvCxnSpPr>
          <p:nvPr/>
        </p:nvCxnSpPr>
        <p:spPr>
          <a:xfrm rot="5400000" flipV="1">
            <a:off x="9415687" y="2225586"/>
            <a:ext cx="641786" cy="571075"/>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 name="CustomShape 3">
            <a:extLst>
              <a:ext uri="{FF2B5EF4-FFF2-40B4-BE49-F238E27FC236}">
                <a16:creationId xmlns:a16="http://schemas.microsoft.com/office/drawing/2014/main" id="{B92C213B-1EBB-E3E6-D4E2-3D30D50BAEDE}"/>
              </a:ext>
            </a:extLst>
          </p:cNvPr>
          <p:cNvSpPr/>
          <p:nvPr/>
        </p:nvSpPr>
        <p:spPr>
          <a:xfrm rot="5400000">
            <a:off x="9993233" y="2803116"/>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25" name="CustomShape 3">
            <a:extLst>
              <a:ext uri="{FF2B5EF4-FFF2-40B4-BE49-F238E27FC236}">
                <a16:creationId xmlns:a16="http://schemas.microsoft.com/office/drawing/2014/main" id="{BE9CBBFA-BD25-0AEC-481C-6C5E2E06966F}"/>
              </a:ext>
            </a:extLst>
          </p:cNvPr>
          <p:cNvSpPr/>
          <p:nvPr/>
        </p:nvSpPr>
        <p:spPr>
          <a:xfrm rot="5400000">
            <a:off x="9282643" y="2021828"/>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cxnSp>
        <p:nvCxnSpPr>
          <p:cNvPr id="26" name="Straight Arrow Connector 25">
            <a:extLst>
              <a:ext uri="{FF2B5EF4-FFF2-40B4-BE49-F238E27FC236}">
                <a16:creationId xmlns:a16="http://schemas.microsoft.com/office/drawing/2014/main" id="{27C819EE-227F-E876-D60F-8DC3866CD331}"/>
              </a:ext>
            </a:extLst>
          </p:cNvPr>
          <p:cNvCxnSpPr>
            <a:endCxn id="19" idx="1"/>
          </p:cNvCxnSpPr>
          <p:nvPr/>
        </p:nvCxnSpPr>
        <p:spPr>
          <a:xfrm>
            <a:off x="10159875" y="2951503"/>
            <a:ext cx="676917" cy="447937"/>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087F5756-5B79-78E5-F259-B680AFE8526C}"/>
              </a:ext>
            </a:extLst>
          </p:cNvPr>
          <p:cNvSpPr/>
          <p:nvPr/>
        </p:nvSpPr>
        <p:spPr>
          <a:xfrm>
            <a:off x="10216377" y="2717376"/>
            <a:ext cx="1490057" cy="1502424"/>
          </a:xfrm>
          <a:prstGeom prst="ellipse">
            <a:avLst/>
          </a:prstGeom>
          <a:gradFill flip="none" rotWithShape="1">
            <a:gsLst>
              <a:gs pos="66000">
                <a:schemeClr val="bg1">
                  <a:alpha val="0"/>
                </a:schemeClr>
              </a:gs>
              <a:gs pos="0">
                <a:srgbClr val="FF00FF"/>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17" name="CustomShape 3">
            <a:extLst>
              <a:ext uri="{FF2B5EF4-FFF2-40B4-BE49-F238E27FC236}">
                <a16:creationId xmlns:a16="http://schemas.microsoft.com/office/drawing/2014/main" id="{39FB5AC3-41D3-FF36-BC02-3D05F4FF75D5}"/>
              </a:ext>
            </a:extLst>
          </p:cNvPr>
          <p:cNvSpPr/>
          <p:nvPr/>
        </p:nvSpPr>
        <p:spPr>
          <a:xfrm>
            <a:off x="10715945" y="3673760"/>
            <a:ext cx="197283" cy="197303"/>
          </a:xfrm>
          <a:prstGeom prst="ellipse">
            <a:avLst/>
          </a:prstGeom>
          <a:solidFill>
            <a:srgbClr val="FF00FF"/>
          </a:solidFill>
          <a:ln>
            <a:noFill/>
          </a:ln>
        </p:spPr>
        <p:style>
          <a:lnRef idx="0">
            <a:scrgbClr r="0" g="0" b="0"/>
          </a:lnRef>
          <a:fillRef idx="0">
            <a:scrgbClr r="0" g="0" b="0"/>
          </a:fillRef>
          <a:effectRef idx="0">
            <a:scrgbClr r="0" g="0" b="0"/>
          </a:effectRef>
          <a:fontRef idx="minor"/>
        </p:style>
      </p:sp>
      <p:pic>
        <p:nvPicPr>
          <p:cNvPr id="22" name="Picture 21" descr="26§display§\text{Measurement eqn: } \mathbf{y}_t &amp;= \mathbf{x}_t + \mathbf{\eta}_t§png§1200§TRUE§">
            <a:extLst>
              <a:ext uri="{FF2B5EF4-FFF2-40B4-BE49-F238E27FC236}">
                <a16:creationId xmlns:a16="http://schemas.microsoft.com/office/drawing/2014/main" id="{F454346D-5031-0EA1-4970-BCF1811E0A5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 r="76264" b="-17440"/>
          <a:stretch/>
        </p:blipFill>
        <p:spPr>
          <a:xfrm>
            <a:off x="10340968" y="3814599"/>
            <a:ext cx="571076" cy="461665"/>
          </a:xfrm>
          <a:prstGeom prst="rect">
            <a:avLst/>
          </a:prstGeom>
          <a:ln>
            <a:noFill/>
          </a:ln>
        </p:spPr>
      </p:pic>
      <p:pic>
        <p:nvPicPr>
          <p:cNvPr id="29" name="Picture 28">
            <a:extLst>
              <a:ext uri="{FF2B5EF4-FFF2-40B4-BE49-F238E27FC236}">
                <a16:creationId xmlns:a16="http://schemas.microsoft.com/office/drawing/2014/main" id="{8D743537-0AEB-6BAC-30F8-733DA5338AD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52476" y="4907285"/>
            <a:ext cx="4446140" cy="792000"/>
          </a:xfrm>
          <a:prstGeom prst="rect">
            <a:avLst/>
          </a:prstGeom>
        </p:spPr>
      </p:pic>
      <p:sp>
        <p:nvSpPr>
          <p:cNvPr id="36" name="Oval 35">
            <a:extLst>
              <a:ext uri="{FF2B5EF4-FFF2-40B4-BE49-F238E27FC236}">
                <a16:creationId xmlns:a16="http://schemas.microsoft.com/office/drawing/2014/main" id="{B5D8B827-D00F-1E85-2897-937BF7388255}"/>
              </a:ext>
            </a:extLst>
          </p:cNvPr>
          <p:cNvSpPr/>
          <p:nvPr/>
        </p:nvSpPr>
        <p:spPr>
          <a:xfrm>
            <a:off x="2263312" y="4874046"/>
            <a:ext cx="3142046" cy="889529"/>
          </a:xfrm>
          <a:prstGeom prst="ellipse">
            <a:avLst/>
          </a:prstGeom>
          <a:gradFill flip="none" rotWithShape="1">
            <a:gsLst>
              <a:gs pos="94000">
                <a:schemeClr val="bg1">
                  <a:alpha val="0"/>
                </a:schemeClr>
              </a:gs>
              <a:gs pos="0">
                <a:srgbClr val="FF00FF">
                  <a:alpha val="74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pic>
        <p:nvPicPr>
          <p:cNvPr id="2" name="Picture 1">
            <a:extLst>
              <a:ext uri="{FF2B5EF4-FFF2-40B4-BE49-F238E27FC236}">
                <a16:creationId xmlns:a16="http://schemas.microsoft.com/office/drawing/2014/main" id="{5FE689B5-06F3-AF39-0BC9-B8A1AB82F72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5057"/>
          <a:stretch/>
        </p:blipFill>
        <p:spPr>
          <a:xfrm>
            <a:off x="1833012" y="2042252"/>
            <a:ext cx="7424705" cy="864000"/>
          </a:xfrm>
          <a:prstGeom prst="rect">
            <a:avLst/>
          </a:prstGeom>
        </p:spPr>
      </p:pic>
      <p:pic>
        <p:nvPicPr>
          <p:cNvPr id="3" name="Picture 2" descr="26§display§\text{Measurement eqn: } \mathbf{y}_t &amp;= \mathbf{x}_t + \mathbf{\eta}_t§png§1200§TRUE§">
            <a:extLst>
              <a:ext uri="{FF2B5EF4-FFF2-40B4-BE49-F238E27FC236}">
                <a16:creationId xmlns:a16="http://schemas.microsoft.com/office/drawing/2014/main" id="{D7386B5D-AC02-90E8-BD2F-F3CEB0EE551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6461"/>
          <a:stretch/>
        </p:blipFill>
        <p:spPr>
          <a:xfrm>
            <a:off x="508978" y="4342172"/>
            <a:ext cx="2814784" cy="432000"/>
          </a:xfrm>
          <a:prstGeom prst="rect">
            <a:avLst/>
          </a:prstGeom>
          <a:ln>
            <a:noFill/>
          </a:ln>
        </p:spPr>
      </p:pic>
      <p:sp>
        <p:nvSpPr>
          <p:cNvPr id="4" name="TextBox 3">
            <a:extLst>
              <a:ext uri="{FF2B5EF4-FFF2-40B4-BE49-F238E27FC236}">
                <a16:creationId xmlns:a16="http://schemas.microsoft.com/office/drawing/2014/main" id="{A467CD39-3E28-87C5-33DB-C3388EDCBA1E}"/>
              </a:ext>
            </a:extLst>
          </p:cNvPr>
          <p:cNvSpPr txBox="1"/>
          <p:nvPr/>
        </p:nvSpPr>
        <p:spPr>
          <a:xfrm>
            <a:off x="365447" y="1876666"/>
            <a:ext cx="2302040" cy="1077218"/>
          </a:xfrm>
          <a:prstGeom prst="rect">
            <a:avLst/>
          </a:prstGeom>
          <a:noFill/>
        </p:spPr>
        <p:txBody>
          <a:bodyPr wrap="none" rtlCol="0">
            <a:spAutoFit/>
          </a:bodyPr>
          <a:lstStyle/>
          <a:p>
            <a:r>
              <a:rPr lang="en-CA" sz="3200" b="1" dirty="0">
                <a:solidFill>
                  <a:srgbClr val="40A6F2"/>
                </a:solidFill>
              </a:rPr>
              <a:t>Process </a:t>
            </a:r>
            <a:r>
              <a:rPr lang="en-CA" sz="3200" b="1" dirty="0" err="1">
                <a:solidFill>
                  <a:srgbClr val="40A6F2"/>
                </a:solidFill>
              </a:rPr>
              <a:t>eqn</a:t>
            </a:r>
            <a:r>
              <a:rPr lang="en-CA" sz="3200" b="1" dirty="0">
                <a:solidFill>
                  <a:srgbClr val="40A6F2"/>
                </a:solidFill>
              </a:rPr>
              <a:t> </a:t>
            </a:r>
            <a:br>
              <a:rPr lang="en-CA" sz="3200" b="1" dirty="0">
                <a:solidFill>
                  <a:srgbClr val="40A6F2"/>
                </a:solidFill>
              </a:rPr>
            </a:br>
            <a:r>
              <a:rPr lang="en-CA" sz="3200" b="1" i="1" dirty="0">
                <a:solidFill>
                  <a:srgbClr val="40A6F2"/>
                </a:solidFill>
              </a:rPr>
              <a:t>Movement</a:t>
            </a:r>
          </a:p>
        </p:txBody>
      </p:sp>
      <p:sp>
        <p:nvSpPr>
          <p:cNvPr id="5" name="TextBox 4">
            <a:extLst>
              <a:ext uri="{FF2B5EF4-FFF2-40B4-BE49-F238E27FC236}">
                <a16:creationId xmlns:a16="http://schemas.microsoft.com/office/drawing/2014/main" id="{529165CF-91FA-4642-D996-2B7991CBC48B}"/>
              </a:ext>
            </a:extLst>
          </p:cNvPr>
          <p:cNvSpPr txBox="1"/>
          <p:nvPr/>
        </p:nvSpPr>
        <p:spPr>
          <a:xfrm>
            <a:off x="415681" y="3165080"/>
            <a:ext cx="3130985" cy="1077218"/>
          </a:xfrm>
          <a:prstGeom prst="rect">
            <a:avLst/>
          </a:prstGeom>
          <a:noFill/>
        </p:spPr>
        <p:txBody>
          <a:bodyPr wrap="none" rtlCol="0">
            <a:spAutoFit/>
          </a:bodyPr>
          <a:lstStyle/>
          <a:p>
            <a:r>
              <a:rPr lang="en-CA" sz="3200" b="1" dirty="0">
                <a:solidFill>
                  <a:srgbClr val="FF00C4"/>
                </a:solidFill>
              </a:rPr>
              <a:t>Obs. </a:t>
            </a:r>
            <a:r>
              <a:rPr lang="en-CA" sz="3200" b="1" dirty="0" err="1">
                <a:solidFill>
                  <a:srgbClr val="FF00C4"/>
                </a:solidFill>
              </a:rPr>
              <a:t>eqn</a:t>
            </a:r>
            <a:r>
              <a:rPr lang="en-CA" sz="3200" b="1" dirty="0">
                <a:solidFill>
                  <a:srgbClr val="FF00C4"/>
                </a:solidFill>
              </a:rPr>
              <a:t> 1 </a:t>
            </a:r>
            <a:br>
              <a:rPr lang="en-CA" sz="3200" b="1" dirty="0">
                <a:solidFill>
                  <a:srgbClr val="FF00C4"/>
                </a:solidFill>
              </a:rPr>
            </a:br>
            <a:r>
              <a:rPr lang="en-CA" sz="3200" b="1" i="1" dirty="0">
                <a:solidFill>
                  <a:srgbClr val="FF00C4"/>
                </a:solidFill>
              </a:rPr>
              <a:t>Data stream: GLS</a:t>
            </a:r>
          </a:p>
        </p:txBody>
      </p:sp>
      <p:pic>
        <p:nvPicPr>
          <p:cNvPr id="34" name="Picture 33">
            <a:extLst>
              <a:ext uri="{FF2B5EF4-FFF2-40B4-BE49-F238E27FC236}">
                <a16:creationId xmlns:a16="http://schemas.microsoft.com/office/drawing/2014/main" id="{9380F2BC-E23A-7214-8EA5-DBDC8FEC1AF2}"/>
              </a:ext>
            </a:extLst>
          </p:cNvPr>
          <p:cNvPicPr>
            <a:picLocks noChangeAspect="1"/>
          </p:cNvPicPr>
          <p:nvPr/>
        </p:nvPicPr>
        <p:blipFill>
          <a:blip r:embed="rId9"/>
          <a:stretch>
            <a:fillRect/>
          </a:stretch>
        </p:blipFill>
        <p:spPr>
          <a:xfrm>
            <a:off x="6699692" y="2811519"/>
            <a:ext cx="2562606" cy="694944"/>
          </a:xfrm>
          <a:prstGeom prst="rect">
            <a:avLst/>
          </a:prstGeom>
        </p:spPr>
      </p:pic>
      <p:sp>
        <p:nvSpPr>
          <p:cNvPr id="35" name="Oval 34">
            <a:extLst>
              <a:ext uri="{FF2B5EF4-FFF2-40B4-BE49-F238E27FC236}">
                <a16:creationId xmlns:a16="http://schemas.microsoft.com/office/drawing/2014/main" id="{07661B8E-9292-E718-5397-68D9BCB5590F}"/>
              </a:ext>
            </a:extLst>
          </p:cNvPr>
          <p:cNvSpPr/>
          <p:nvPr/>
        </p:nvSpPr>
        <p:spPr>
          <a:xfrm>
            <a:off x="7783585" y="2717376"/>
            <a:ext cx="1611220" cy="864000"/>
          </a:xfrm>
          <a:prstGeom prst="ellipse">
            <a:avLst/>
          </a:prstGeom>
          <a:gradFill flip="none" rotWithShape="1">
            <a:gsLst>
              <a:gs pos="97000">
                <a:schemeClr val="bg1">
                  <a:alpha val="0"/>
                </a:schemeClr>
              </a:gs>
              <a:gs pos="0">
                <a:srgbClr val="28728B">
                  <a:alpha val="56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Shape 1">
            <a:extLst>
              <a:ext uri="{FF2B5EF4-FFF2-40B4-BE49-F238E27FC236}">
                <a16:creationId xmlns:a16="http://schemas.microsoft.com/office/drawing/2014/main" id="{4E51D274-328B-3A78-8FA3-B7A9A7B68F2E}"/>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Joint state-space model</a:t>
            </a:r>
            <a:endParaRPr lang="en-CA" sz="3000" dirty="0"/>
          </a:p>
        </p:txBody>
      </p:sp>
    </p:spTree>
    <p:extLst>
      <p:ext uri="{BB962C8B-B14F-4D97-AF65-F5344CB8AC3E}">
        <p14:creationId xmlns:p14="http://schemas.microsoft.com/office/powerpoint/2010/main" val="3678133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6FA7FDF-7571-8AE0-E1C8-5BD8374168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057"/>
          <a:stretch/>
        </p:blipFill>
        <p:spPr>
          <a:xfrm>
            <a:off x="1833012" y="2042252"/>
            <a:ext cx="7424705" cy="864000"/>
          </a:xfrm>
          <a:prstGeom prst="rect">
            <a:avLst/>
          </a:prstGeom>
        </p:spPr>
      </p:pic>
      <p:pic>
        <p:nvPicPr>
          <p:cNvPr id="31" name="Picture 30" descr="26§display§\text{Measurement eqn: } \mathbf{y}_t &amp;= \mathbf{x}_t + \mathbf{\eta}_t§png§1200§TRUE§">
            <a:extLst>
              <a:ext uri="{FF2B5EF4-FFF2-40B4-BE49-F238E27FC236}">
                <a16:creationId xmlns:a16="http://schemas.microsoft.com/office/drawing/2014/main" id="{DF92E6FA-C799-06A0-3645-1E775DFFCBC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6461"/>
          <a:stretch/>
        </p:blipFill>
        <p:spPr>
          <a:xfrm>
            <a:off x="508978" y="4342172"/>
            <a:ext cx="2814784" cy="432000"/>
          </a:xfrm>
          <a:prstGeom prst="rect">
            <a:avLst/>
          </a:prstGeom>
          <a:ln>
            <a:noFill/>
          </a:ln>
        </p:spPr>
      </p:pic>
      <p:sp>
        <p:nvSpPr>
          <p:cNvPr id="32" name="TextBox 31">
            <a:extLst>
              <a:ext uri="{FF2B5EF4-FFF2-40B4-BE49-F238E27FC236}">
                <a16:creationId xmlns:a16="http://schemas.microsoft.com/office/drawing/2014/main" id="{E6D62D35-9D8D-FA8D-C12F-F99DA2F765E1}"/>
              </a:ext>
            </a:extLst>
          </p:cNvPr>
          <p:cNvSpPr txBox="1"/>
          <p:nvPr/>
        </p:nvSpPr>
        <p:spPr>
          <a:xfrm>
            <a:off x="365447" y="1876666"/>
            <a:ext cx="2302040" cy="1077218"/>
          </a:xfrm>
          <a:prstGeom prst="rect">
            <a:avLst/>
          </a:prstGeom>
          <a:noFill/>
        </p:spPr>
        <p:txBody>
          <a:bodyPr wrap="none" rtlCol="0">
            <a:spAutoFit/>
          </a:bodyPr>
          <a:lstStyle/>
          <a:p>
            <a:r>
              <a:rPr lang="en-CA" sz="3200" b="1" dirty="0">
                <a:solidFill>
                  <a:srgbClr val="40A6F2"/>
                </a:solidFill>
              </a:rPr>
              <a:t>Process </a:t>
            </a:r>
            <a:r>
              <a:rPr lang="en-CA" sz="3200" b="1" dirty="0" err="1">
                <a:solidFill>
                  <a:srgbClr val="40A6F2"/>
                </a:solidFill>
              </a:rPr>
              <a:t>eqn</a:t>
            </a:r>
            <a:r>
              <a:rPr lang="en-CA" sz="3200" b="1" dirty="0">
                <a:solidFill>
                  <a:srgbClr val="40A6F2"/>
                </a:solidFill>
              </a:rPr>
              <a:t> </a:t>
            </a:r>
            <a:br>
              <a:rPr lang="en-CA" sz="3200" b="1" dirty="0">
                <a:solidFill>
                  <a:srgbClr val="40A6F2"/>
                </a:solidFill>
              </a:rPr>
            </a:br>
            <a:r>
              <a:rPr lang="en-CA" sz="3200" b="1" i="1" dirty="0">
                <a:solidFill>
                  <a:srgbClr val="40A6F2"/>
                </a:solidFill>
              </a:rPr>
              <a:t>Movement</a:t>
            </a:r>
          </a:p>
        </p:txBody>
      </p:sp>
      <p:sp>
        <p:nvSpPr>
          <p:cNvPr id="33" name="TextBox 32">
            <a:extLst>
              <a:ext uri="{FF2B5EF4-FFF2-40B4-BE49-F238E27FC236}">
                <a16:creationId xmlns:a16="http://schemas.microsoft.com/office/drawing/2014/main" id="{93DDC0E8-28ED-38E3-423A-5743E0732651}"/>
              </a:ext>
            </a:extLst>
          </p:cNvPr>
          <p:cNvSpPr txBox="1"/>
          <p:nvPr/>
        </p:nvSpPr>
        <p:spPr>
          <a:xfrm>
            <a:off x="415681" y="3165080"/>
            <a:ext cx="3130985" cy="1077218"/>
          </a:xfrm>
          <a:prstGeom prst="rect">
            <a:avLst/>
          </a:prstGeom>
          <a:noFill/>
        </p:spPr>
        <p:txBody>
          <a:bodyPr wrap="none" rtlCol="0">
            <a:spAutoFit/>
          </a:bodyPr>
          <a:lstStyle/>
          <a:p>
            <a:r>
              <a:rPr lang="en-CA" sz="3200" b="1" dirty="0">
                <a:solidFill>
                  <a:srgbClr val="FF00C4"/>
                </a:solidFill>
              </a:rPr>
              <a:t>Obs. </a:t>
            </a:r>
            <a:r>
              <a:rPr lang="en-CA" sz="3200" b="1" dirty="0" err="1">
                <a:solidFill>
                  <a:srgbClr val="FF00C4"/>
                </a:solidFill>
              </a:rPr>
              <a:t>eqn</a:t>
            </a:r>
            <a:r>
              <a:rPr lang="en-CA" sz="3200" b="1" dirty="0">
                <a:solidFill>
                  <a:srgbClr val="FF00C4"/>
                </a:solidFill>
              </a:rPr>
              <a:t> 1 </a:t>
            </a:r>
            <a:br>
              <a:rPr lang="en-CA" sz="3200" b="1" dirty="0">
                <a:solidFill>
                  <a:srgbClr val="FF00C4"/>
                </a:solidFill>
              </a:rPr>
            </a:br>
            <a:r>
              <a:rPr lang="en-CA" sz="3200" b="1" i="1" dirty="0">
                <a:solidFill>
                  <a:srgbClr val="FF00C4"/>
                </a:solidFill>
              </a:rPr>
              <a:t>Data stream: GLS</a:t>
            </a:r>
          </a:p>
        </p:txBody>
      </p:sp>
      <p:sp>
        <p:nvSpPr>
          <p:cNvPr id="2" name="TextBox 1">
            <a:extLst>
              <a:ext uri="{FF2B5EF4-FFF2-40B4-BE49-F238E27FC236}">
                <a16:creationId xmlns:a16="http://schemas.microsoft.com/office/drawing/2014/main" id="{BD48FA76-D7A5-15E0-1ADD-256D7887913E}"/>
              </a:ext>
            </a:extLst>
          </p:cNvPr>
          <p:cNvSpPr txBox="1"/>
          <p:nvPr/>
        </p:nvSpPr>
        <p:spPr>
          <a:xfrm>
            <a:off x="5972703" y="3131208"/>
            <a:ext cx="5733236" cy="1077218"/>
          </a:xfrm>
          <a:prstGeom prst="rect">
            <a:avLst/>
          </a:prstGeom>
          <a:noFill/>
          <a:ln>
            <a:noFill/>
          </a:ln>
        </p:spPr>
        <p:txBody>
          <a:bodyPr wrap="none" rtlCol="0">
            <a:spAutoFit/>
          </a:bodyPr>
          <a:lstStyle/>
          <a:p>
            <a:r>
              <a:rPr lang="en-CA" sz="3200" b="1" dirty="0">
                <a:solidFill>
                  <a:srgbClr val="C40472"/>
                </a:solidFill>
              </a:rPr>
              <a:t>Obs. </a:t>
            </a:r>
            <a:r>
              <a:rPr lang="en-CA" sz="3200" b="1" dirty="0" err="1">
                <a:solidFill>
                  <a:srgbClr val="C40472"/>
                </a:solidFill>
              </a:rPr>
              <a:t>eqn</a:t>
            </a:r>
            <a:r>
              <a:rPr lang="en-CA" sz="3200" b="1" dirty="0">
                <a:solidFill>
                  <a:srgbClr val="C40472"/>
                </a:solidFill>
              </a:rPr>
              <a:t> 2 </a:t>
            </a:r>
            <a:br>
              <a:rPr lang="en-CA" sz="3200" b="1" dirty="0">
                <a:solidFill>
                  <a:srgbClr val="C40472"/>
                </a:solidFill>
              </a:rPr>
            </a:br>
            <a:r>
              <a:rPr lang="en-CA" sz="3200" b="1" dirty="0">
                <a:solidFill>
                  <a:srgbClr val="C40472"/>
                </a:solidFill>
              </a:rPr>
              <a:t>Data stream: acoustic detections</a:t>
            </a:r>
          </a:p>
        </p:txBody>
      </p:sp>
      <p:pic>
        <p:nvPicPr>
          <p:cNvPr id="3" name="Picture 2">
            <a:extLst>
              <a:ext uri="{FF2B5EF4-FFF2-40B4-BE49-F238E27FC236}">
                <a16:creationId xmlns:a16="http://schemas.microsoft.com/office/drawing/2014/main" id="{0B398BB5-C79C-9985-2C71-EE6BFDEBEB5A}"/>
              </a:ext>
            </a:extLst>
          </p:cNvPr>
          <p:cNvPicPr>
            <a:picLocks noChangeAspect="1"/>
          </p:cNvPicPr>
          <p:nvPr/>
        </p:nvPicPr>
        <p:blipFill>
          <a:blip r:embed="rId5"/>
          <a:stretch>
            <a:fillRect/>
          </a:stretch>
        </p:blipFill>
        <p:spPr>
          <a:xfrm>
            <a:off x="5791200" y="4117900"/>
            <a:ext cx="6400800" cy="812800"/>
          </a:xfrm>
          <a:prstGeom prst="rect">
            <a:avLst/>
          </a:prstGeom>
        </p:spPr>
      </p:pic>
      <p:pic>
        <p:nvPicPr>
          <p:cNvPr id="4" name="Picture 3" descr="truncatedN.png">
            <a:extLst>
              <a:ext uri="{FF2B5EF4-FFF2-40B4-BE49-F238E27FC236}">
                <a16:creationId xmlns:a16="http://schemas.microsoft.com/office/drawing/2014/main" id="{3D8A5C52-72EC-86FB-EC0E-74AB04BE823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79757" y="4996774"/>
            <a:ext cx="5169408" cy="1790446"/>
          </a:xfrm>
          <a:prstGeom prst="rect">
            <a:avLst/>
          </a:prstGeom>
        </p:spPr>
      </p:pic>
      <p:pic>
        <p:nvPicPr>
          <p:cNvPr id="5" name="Picture 4" descr="Salmo_salar_Atlantic_Salmon_.png">
            <a:extLst>
              <a:ext uri="{FF2B5EF4-FFF2-40B4-BE49-F238E27FC236}">
                <a16:creationId xmlns:a16="http://schemas.microsoft.com/office/drawing/2014/main" id="{833F518E-3801-2B22-639F-66764E26B6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10731500" y="6109873"/>
            <a:ext cx="1460500" cy="563753"/>
          </a:xfrm>
          <a:prstGeom prst="rect">
            <a:avLst/>
          </a:prstGeom>
        </p:spPr>
      </p:pic>
      <p:cxnSp>
        <p:nvCxnSpPr>
          <p:cNvPr id="6" name="Straight Arrow Connector 5">
            <a:extLst>
              <a:ext uri="{FF2B5EF4-FFF2-40B4-BE49-F238E27FC236}">
                <a16:creationId xmlns:a16="http://schemas.microsoft.com/office/drawing/2014/main" id="{729C0839-15F7-C863-8749-E94369D49C36}"/>
              </a:ext>
            </a:extLst>
          </p:cNvPr>
          <p:cNvCxnSpPr>
            <a:stCxn id="9" idx="2"/>
          </p:cNvCxnSpPr>
          <p:nvPr/>
        </p:nvCxnSpPr>
        <p:spPr>
          <a:xfrm>
            <a:off x="6278034" y="6391749"/>
            <a:ext cx="4453466" cy="0"/>
          </a:xfrm>
          <a:prstGeom prst="straightConnector1">
            <a:avLst/>
          </a:prstGeom>
          <a:ln w="79375">
            <a:solidFill>
              <a:srgbClr val="FFFF00"/>
            </a:solidFill>
            <a:tailEnd type="triangle" w="med" len="med"/>
          </a:ln>
        </p:spPr>
        <p:style>
          <a:lnRef idx="2">
            <a:schemeClr val="accent1"/>
          </a:lnRef>
          <a:fillRef idx="0">
            <a:schemeClr val="accent1"/>
          </a:fillRef>
          <a:effectRef idx="1">
            <a:schemeClr val="accent1"/>
          </a:effectRef>
          <a:fontRef idx="minor">
            <a:schemeClr val="tx1"/>
          </a:fontRef>
        </p:style>
      </p:cxnSp>
      <p:sp>
        <p:nvSpPr>
          <p:cNvPr id="7" name="Rounded Rectangle 6">
            <a:extLst>
              <a:ext uri="{FF2B5EF4-FFF2-40B4-BE49-F238E27FC236}">
                <a16:creationId xmlns:a16="http://schemas.microsoft.com/office/drawing/2014/main" id="{37666938-C7B2-A929-86CD-975425750E5B}"/>
              </a:ext>
            </a:extLst>
          </p:cNvPr>
          <p:cNvSpPr/>
          <p:nvPr/>
        </p:nvSpPr>
        <p:spPr>
          <a:xfrm>
            <a:off x="6176435" y="4952417"/>
            <a:ext cx="186266" cy="220133"/>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Rounded Rectangle 8">
            <a:extLst>
              <a:ext uri="{FF2B5EF4-FFF2-40B4-BE49-F238E27FC236}">
                <a16:creationId xmlns:a16="http://schemas.microsoft.com/office/drawing/2014/main" id="{F967D21F-775A-4121-3993-7AA345B7F903}"/>
              </a:ext>
            </a:extLst>
          </p:cNvPr>
          <p:cNvSpPr/>
          <p:nvPr/>
        </p:nvSpPr>
        <p:spPr>
          <a:xfrm>
            <a:off x="6108701" y="5087883"/>
            <a:ext cx="338666" cy="1303866"/>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826436A1-4F37-3A47-BF0D-BD4A049CBEB3}"/>
              </a:ext>
            </a:extLst>
          </p:cNvPr>
          <p:cNvSpPr txBox="1"/>
          <p:nvPr/>
        </p:nvSpPr>
        <p:spPr>
          <a:xfrm>
            <a:off x="6972301" y="6421227"/>
            <a:ext cx="2950485" cy="369332"/>
          </a:xfrm>
          <a:prstGeom prst="rect">
            <a:avLst/>
          </a:prstGeom>
          <a:noFill/>
        </p:spPr>
        <p:txBody>
          <a:bodyPr wrap="none" rtlCol="0">
            <a:spAutoFit/>
          </a:bodyPr>
          <a:lstStyle/>
          <a:p>
            <a:r>
              <a:rPr lang="en-CA" dirty="0"/>
              <a:t>Distance from receiver to fish</a:t>
            </a:r>
          </a:p>
        </p:txBody>
      </p:sp>
      <p:sp>
        <p:nvSpPr>
          <p:cNvPr id="11" name="TextShape 1">
            <a:extLst>
              <a:ext uri="{FF2B5EF4-FFF2-40B4-BE49-F238E27FC236}">
                <a16:creationId xmlns:a16="http://schemas.microsoft.com/office/drawing/2014/main" id="{C3EFA20E-F121-C6FE-F6EE-F1FEA6906558}"/>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Joint state-space model</a:t>
            </a:r>
            <a:endParaRPr lang="en-CA" sz="3000" dirty="0"/>
          </a:p>
        </p:txBody>
      </p:sp>
    </p:spTree>
    <p:extLst>
      <p:ext uri="{BB962C8B-B14F-4D97-AF65-F5344CB8AC3E}">
        <p14:creationId xmlns:p14="http://schemas.microsoft.com/office/powerpoint/2010/main" val="2369483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49435492-668B-ACF8-7C5E-9FA278CF1740}"/>
              </a:ext>
            </a:extLst>
          </p:cNvPr>
          <p:cNvGrpSpPr>
            <a:grpSpLocks noChangeAspect="1"/>
          </p:cNvGrpSpPr>
          <p:nvPr/>
        </p:nvGrpSpPr>
        <p:grpSpPr>
          <a:xfrm>
            <a:off x="844040" y="2819305"/>
            <a:ext cx="5616254" cy="3636000"/>
            <a:chOff x="2447592" y="2170905"/>
            <a:chExt cx="4726547" cy="3060000"/>
          </a:xfrm>
        </p:grpSpPr>
        <p:grpSp>
          <p:nvGrpSpPr>
            <p:cNvPr id="54" name="Group 53">
              <a:extLst>
                <a:ext uri="{FF2B5EF4-FFF2-40B4-BE49-F238E27FC236}">
                  <a16:creationId xmlns:a16="http://schemas.microsoft.com/office/drawing/2014/main" id="{CB8D8623-1311-48D5-F040-B28355659B01}"/>
                </a:ext>
              </a:extLst>
            </p:cNvPr>
            <p:cNvGrpSpPr>
              <a:grpSpLocks noChangeAspect="1"/>
            </p:cNvGrpSpPr>
            <p:nvPr/>
          </p:nvGrpSpPr>
          <p:grpSpPr>
            <a:xfrm>
              <a:off x="2447592" y="2170905"/>
              <a:ext cx="2184860" cy="3060000"/>
              <a:chOff x="3691176" y="2170905"/>
              <a:chExt cx="2171214" cy="304088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76372" r="716"/>
              <a:stretch/>
            </p:blipFill>
            <p:spPr>
              <a:xfrm>
                <a:off x="3691176" y="2170905"/>
                <a:ext cx="2171214" cy="3040888"/>
              </a:xfrm>
              <a:prstGeom prst="rect">
                <a:avLst/>
              </a:prstGeom>
            </p:spPr>
          </p:pic>
          <p:sp>
            <p:nvSpPr>
              <p:cNvPr id="51" name="Rectangle 50">
                <a:extLst>
                  <a:ext uri="{FF2B5EF4-FFF2-40B4-BE49-F238E27FC236}">
                    <a16:creationId xmlns:a16="http://schemas.microsoft.com/office/drawing/2014/main" id="{69B8E318-2172-3D61-7168-DE00D497F55C}"/>
                  </a:ext>
                </a:extLst>
              </p:cNvPr>
              <p:cNvSpPr/>
              <p:nvPr/>
            </p:nvSpPr>
            <p:spPr>
              <a:xfrm>
                <a:off x="3758184" y="2453265"/>
                <a:ext cx="539496" cy="305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86037290-7B8A-2BBD-EA70-A06E879F1C76}"/>
                </a:ext>
              </a:extLst>
            </p:cNvPr>
            <p:cNvGrpSpPr/>
            <p:nvPr/>
          </p:nvGrpSpPr>
          <p:grpSpPr>
            <a:xfrm>
              <a:off x="5034981" y="2170905"/>
              <a:ext cx="2139158" cy="3060000"/>
              <a:chOff x="6278565" y="2170905"/>
              <a:chExt cx="2139158" cy="3040888"/>
            </a:xfrm>
          </p:grpSpPr>
          <p:pic>
            <p:nvPicPr>
              <p:cNvPr id="14" name="Picture 13">
                <a:extLst>
                  <a:ext uri="{FF2B5EF4-FFF2-40B4-BE49-F238E27FC236}">
                    <a16:creationId xmlns:a16="http://schemas.microsoft.com/office/drawing/2014/main" id="{00619863-D0C7-5E76-01E3-E2B70B9BF75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745" r="46683"/>
              <a:stretch/>
            </p:blipFill>
            <p:spPr>
              <a:xfrm>
                <a:off x="6278565" y="2170905"/>
                <a:ext cx="2139158" cy="3040888"/>
              </a:xfrm>
              <a:prstGeom prst="rect">
                <a:avLst/>
              </a:prstGeom>
            </p:spPr>
          </p:pic>
          <p:sp>
            <p:nvSpPr>
              <p:cNvPr id="52" name="Rectangle 51">
                <a:extLst>
                  <a:ext uri="{FF2B5EF4-FFF2-40B4-BE49-F238E27FC236}">
                    <a16:creationId xmlns:a16="http://schemas.microsoft.com/office/drawing/2014/main" id="{9DE9D018-0721-242E-C94E-7C63A58D8981}"/>
                  </a:ext>
                </a:extLst>
              </p:cNvPr>
              <p:cNvSpPr/>
              <p:nvPr/>
            </p:nvSpPr>
            <p:spPr>
              <a:xfrm>
                <a:off x="6367422" y="2453265"/>
                <a:ext cx="539496" cy="305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a:xfrm>
            <a:off x="838200" y="283069"/>
            <a:ext cx="10515600" cy="1325563"/>
          </a:xfrm>
        </p:spPr>
        <p:txBody>
          <a:bodyPr/>
          <a:lstStyle/>
          <a:p>
            <a:r>
              <a:rPr lang="en-CA" dirty="0"/>
              <a:t>Simulations</a:t>
            </a:r>
          </a:p>
        </p:txBody>
      </p:sp>
      <p:cxnSp>
        <p:nvCxnSpPr>
          <p:cNvPr id="4" name="Straight Connector 3"/>
          <p:cNvCxnSpPr/>
          <p:nvPr/>
        </p:nvCxnSpPr>
        <p:spPr>
          <a:xfrm>
            <a:off x="7092009" y="5380975"/>
            <a:ext cx="943429" cy="0"/>
          </a:xfrm>
          <a:prstGeom prst="line">
            <a:avLst/>
          </a:prstGeom>
          <a:ln w="38100" cmpd="sng">
            <a:solidFill>
              <a:schemeClr val="tx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087174" y="5661581"/>
            <a:ext cx="943429" cy="0"/>
          </a:xfrm>
          <a:prstGeom prst="line">
            <a:avLst/>
          </a:prstGeom>
          <a:ln w="38100" cmpd="sng">
            <a:solidFill>
              <a:srgbClr val="FF000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087174" y="5124566"/>
            <a:ext cx="943429" cy="0"/>
          </a:xfrm>
          <a:prstGeom prst="line">
            <a:avLst/>
          </a:prstGeom>
          <a:ln w="38100"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49914" y="4880771"/>
            <a:ext cx="1884125" cy="369332"/>
          </a:xfrm>
          <a:prstGeom prst="rect">
            <a:avLst/>
          </a:prstGeom>
          <a:noFill/>
        </p:spPr>
        <p:txBody>
          <a:bodyPr wrap="none" rtlCol="0">
            <a:spAutoFit/>
          </a:bodyPr>
          <a:lstStyle/>
          <a:p>
            <a:r>
              <a:rPr lang="en-CA" dirty="0"/>
              <a:t>Light </a:t>
            </a:r>
            <a:r>
              <a:rPr lang="en-CA" dirty="0" err="1"/>
              <a:t>geolocations</a:t>
            </a:r>
            <a:endParaRPr lang="en-CA" dirty="0"/>
          </a:p>
        </p:txBody>
      </p:sp>
      <p:sp>
        <p:nvSpPr>
          <p:cNvPr id="10" name="TextBox 9"/>
          <p:cNvSpPr txBox="1"/>
          <p:nvPr/>
        </p:nvSpPr>
        <p:spPr>
          <a:xfrm>
            <a:off x="8345079" y="5166216"/>
            <a:ext cx="2805651" cy="369332"/>
          </a:xfrm>
          <a:prstGeom prst="rect">
            <a:avLst/>
          </a:prstGeom>
          <a:noFill/>
        </p:spPr>
        <p:txBody>
          <a:bodyPr wrap="none" rtlCol="0">
            <a:spAutoFit/>
          </a:bodyPr>
          <a:lstStyle/>
          <a:p>
            <a:r>
              <a:rPr lang="en-CA" dirty="0"/>
              <a:t>True locations of the animal</a:t>
            </a:r>
          </a:p>
        </p:txBody>
      </p:sp>
      <p:sp>
        <p:nvSpPr>
          <p:cNvPr id="11" name="TextBox 10"/>
          <p:cNvSpPr txBox="1"/>
          <p:nvPr/>
        </p:nvSpPr>
        <p:spPr>
          <a:xfrm>
            <a:off x="8345079" y="5464820"/>
            <a:ext cx="3718035" cy="369332"/>
          </a:xfrm>
          <a:prstGeom prst="rect">
            <a:avLst/>
          </a:prstGeom>
          <a:noFill/>
        </p:spPr>
        <p:txBody>
          <a:bodyPr wrap="none" rtlCol="0">
            <a:spAutoFit/>
          </a:bodyPr>
          <a:lstStyle/>
          <a:p>
            <a:r>
              <a:rPr lang="en-CA" i="1" dirty="0"/>
              <a:t>Predicted</a:t>
            </a:r>
            <a:r>
              <a:rPr lang="en-CA" dirty="0"/>
              <a:t> true locations of the animal</a:t>
            </a:r>
          </a:p>
        </p:txBody>
      </p:sp>
      <p:sp>
        <p:nvSpPr>
          <p:cNvPr id="12" name="Oval 11"/>
          <p:cNvSpPr/>
          <p:nvPr/>
        </p:nvSpPr>
        <p:spPr>
          <a:xfrm>
            <a:off x="7527437" y="4800423"/>
            <a:ext cx="86400" cy="84667"/>
          </a:xfrm>
          <a:prstGeom prst="ellipse">
            <a:avLst/>
          </a:prstGeom>
          <a:solidFill>
            <a:srgbClr val="7875FA"/>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TextBox 12"/>
          <p:cNvSpPr txBox="1"/>
          <p:nvPr/>
        </p:nvSpPr>
        <p:spPr>
          <a:xfrm>
            <a:off x="8345078" y="4615756"/>
            <a:ext cx="1197764" cy="369332"/>
          </a:xfrm>
          <a:prstGeom prst="rect">
            <a:avLst/>
          </a:prstGeom>
          <a:noFill/>
        </p:spPr>
        <p:txBody>
          <a:bodyPr wrap="none" rtlCol="0">
            <a:spAutoFit/>
          </a:bodyPr>
          <a:lstStyle/>
          <a:p>
            <a:r>
              <a:rPr lang="en-CA" dirty="0"/>
              <a:t>Detections</a:t>
            </a:r>
          </a:p>
        </p:txBody>
      </p:sp>
      <p:sp>
        <p:nvSpPr>
          <p:cNvPr id="35" name="Rounded Rectangle 34"/>
          <p:cNvSpPr/>
          <p:nvPr/>
        </p:nvSpPr>
        <p:spPr>
          <a:xfrm>
            <a:off x="1802449" y="2394226"/>
            <a:ext cx="61803" cy="73041"/>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ounded Rectangle 36"/>
          <p:cNvSpPr/>
          <p:nvPr/>
        </p:nvSpPr>
        <p:spPr>
          <a:xfrm>
            <a:off x="1779975" y="2439174"/>
            <a:ext cx="112369" cy="432627"/>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8" name="Picture 37" descr="Salmo_salar_Atlantic_Salmon_.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08460" y="2497910"/>
            <a:ext cx="484593" cy="187055"/>
          </a:xfrm>
          <a:prstGeom prst="rect">
            <a:avLst/>
          </a:prstGeom>
        </p:spPr>
      </p:pic>
      <p:sp>
        <p:nvSpPr>
          <p:cNvPr id="5" name="&quot;No&quot; Symbol 4"/>
          <p:cNvSpPr/>
          <p:nvPr/>
        </p:nvSpPr>
        <p:spPr>
          <a:xfrm>
            <a:off x="1645504" y="2272634"/>
            <a:ext cx="680846" cy="680400"/>
          </a:xfrm>
          <a:prstGeom prst="noSmoking">
            <a:avLst>
              <a:gd name="adj" fmla="val 9724"/>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pic>
        <p:nvPicPr>
          <p:cNvPr id="24" name="Picture 23" descr="truncatedN.png">
            <a:extLst>
              <a:ext uri="{FF2B5EF4-FFF2-40B4-BE49-F238E27FC236}">
                <a16:creationId xmlns:a16="http://schemas.microsoft.com/office/drawing/2014/main" id="{6E5DE1EF-A874-B946-992A-8D9C22A52C5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
          <a:stretch/>
        </p:blipFill>
        <p:spPr>
          <a:xfrm>
            <a:off x="3957239" y="2364683"/>
            <a:ext cx="1715209" cy="444941"/>
          </a:xfrm>
          <a:prstGeom prst="rect">
            <a:avLst/>
          </a:prstGeom>
        </p:spPr>
      </p:pic>
      <p:pic>
        <p:nvPicPr>
          <p:cNvPr id="25" name="Picture 24" descr="Salmo_salar_Atlantic_Salmon_.png">
            <a:extLst>
              <a:ext uri="{FF2B5EF4-FFF2-40B4-BE49-F238E27FC236}">
                <a16:creationId xmlns:a16="http://schemas.microsoft.com/office/drawing/2014/main" id="{83B3C0ED-D284-AA01-823E-2D5071584C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567046" y="2734005"/>
            <a:ext cx="484594" cy="187052"/>
          </a:xfrm>
          <a:prstGeom prst="rect">
            <a:avLst/>
          </a:prstGeom>
        </p:spPr>
      </p:pic>
      <p:cxnSp>
        <p:nvCxnSpPr>
          <p:cNvPr id="26" name="Straight Arrow Connector 25">
            <a:extLst>
              <a:ext uri="{FF2B5EF4-FFF2-40B4-BE49-F238E27FC236}">
                <a16:creationId xmlns:a16="http://schemas.microsoft.com/office/drawing/2014/main" id="{6402DB79-F9CA-FA91-E6DD-2BDD9421162A}"/>
              </a:ext>
            </a:extLst>
          </p:cNvPr>
          <p:cNvCxnSpPr>
            <a:stCxn id="33" idx="2"/>
          </p:cNvCxnSpPr>
          <p:nvPr/>
        </p:nvCxnSpPr>
        <p:spPr>
          <a:xfrm>
            <a:off x="4089386" y="2827531"/>
            <a:ext cx="1477660" cy="0"/>
          </a:xfrm>
          <a:prstGeom prst="straightConnector1">
            <a:avLst/>
          </a:prstGeom>
          <a:ln w="28575" cmpd="sng">
            <a:solidFill>
              <a:srgbClr val="FFFF00"/>
            </a:solidFill>
            <a:tailEnd type="triangle" w="med" len="med"/>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AB7954BB-7BB8-EE66-AF5B-D86803FC6613}"/>
              </a:ext>
            </a:extLst>
          </p:cNvPr>
          <p:cNvSpPr/>
          <p:nvPr/>
        </p:nvSpPr>
        <p:spPr>
          <a:xfrm>
            <a:off x="4055677" y="2349965"/>
            <a:ext cx="61803" cy="73039"/>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ounded Rectangle 32">
            <a:extLst>
              <a:ext uri="{FF2B5EF4-FFF2-40B4-BE49-F238E27FC236}">
                <a16:creationId xmlns:a16="http://schemas.microsoft.com/office/drawing/2014/main" id="{5326C865-960A-F7DF-64CE-1242751B864E}"/>
              </a:ext>
            </a:extLst>
          </p:cNvPr>
          <p:cNvSpPr/>
          <p:nvPr/>
        </p:nvSpPr>
        <p:spPr>
          <a:xfrm>
            <a:off x="4033203" y="2394912"/>
            <a:ext cx="112369" cy="432620"/>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2893C018-37D1-CA22-860F-6467A98B5C51}"/>
              </a:ext>
            </a:extLst>
          </p:cNvPr>
          <p:cNvSpPr>
            <a:spLocks noChangeAspect="1"/>
          </p:cNvSpPr>
          <p:nvPr/>
        </p:nvSpPr>
        <p:spPr>
          <a:xfrm>
            <a:off x="8437934" y="3407096"/>
            <a:ext cx="259178" cy="259563"/>
          </a:xfrm>
          <a:prstGeom prst="ellipse">
            <a:avLst/>
          </a:prstGeom>
          <a:gradFill flip="none" rotWithShape="1">
            <a:gsLst>
              <a:gs pos="0">
                <a:srgbClr val="FF8AD8"/>
              </a:gs>
              <a:gs pos="100000">
                <a:srgbClr val="FF8AD8">
                  <a:alpha val="0"/>
                </a:srgbClr>
              </a:gs>
            </a:gsLst>
            <a:path path="circle">
              <a:fillToRect l="50000" t="50000" r="50000" b="50000"/>
            </a:path>
            <a:tileRect/>
          </a:gra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39" name="Straight Connector 38">
            <a:extLst>
              <a:ext uri="{FF2B5EF4-FFF2-40B4-BE49-F238E27FC236}">
                <a16:creationId xmlns:a16="http://schemas.microsoft.com/office/drawing/2014/main" id="{3A0397D0-F4FC-7764-3968-4668746DBB32}"/>
              </a:ext>
            </a:extLst>
          </p:cNvPr>
          <p:cNvCxnSpPr/>
          <p:nvPr/>
        </p:nvCxnSpPr>
        <p:spPr>
          <a:xfrm flipV="1">
            <a:off x="8410285" y="3536878"/>
            <a:ext cx="157238" cy="556381"/>
          </a:xfrm>
          <a:prstGeom prst="line">
            <a:avLst/>
          </a:prstGeom>
          <a:ln>
            <a:solidFill>
              <a:schemeClr val="tx1"/>
            </a:solidFill>
            <a:round/>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C4384311-4975-BEBD-BFB8-A5E3C34DB017}"/>
              </a:ext>
            </a:extLst>
          </p:cNvPr>
          <p:cNvSpPr>
            <a:spLocks noChangeAspect="1"/>
          </p:cNvSpPr>
          <p:nvPr/>
        </p:nvSpPr>
        <p:spPr>
          <a:xfrm>
            <a:off x="8526392" y="3461905"/>
            <a:ext cx="60476" cy="61200"/>
          </a:xfrm>
          <a:prstGeom prst="ellipse">
            <a:avLst/>
          </a:prstGeom>
          <a:solidFill>
            <a:srgbClr val="777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41" name="Straight Connector 40">
            <a:extLst>
              <a:ext uri="{FF2B5EF4-FFF2-40B4-BE49-F238E27FC236}">
                <a16:creationId xmlns:a16="http://schemas.microsoft.com/office/drawing/2014/main" id="{F97B0054-34A9-4A70-463A-FE2041781810}"/>
              </a:ext>
            </a:extLst>
          </p:cNvPr>
          <p:cNvCxnSpPr/>
          <p:nvPr/>
        </p:nvCxnSpPr>
        <p:spPr>
          <a:xfrm flipV="1">
            <a:off x="8567523" y="3278039"/>
            <a:ext cx="299962" cy="258838"/>
          </a:xfrm>
          <a:prstGeom prst="line">
            <a:avLst/>
          </a:prstGeom>
          <a:ln>
            <a:solidFill>
              <a:schemeClr val="tx1"/>
            </a:solidFill>
            <a:round/>
            <a:tailEnd type="ova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FDA692C-635B-3A15-6649-B69E767A3FC7}"/>
              </a:ext>
            </a:extLst>
          </p:cNvPr>
          <p:cNvCxnSpPr/>
          <p:nvPr/>
        </p:nvCxnSpPr>
        <p:spPr>
          <a:xfrm flipV="1">
            <a:off x="8867486" y="3268365"/>
            <a:ext cx="410025" cy="9675"/>
          </a:xfrm>
          <a:prstGeom prst="line">
            <a:avLst/>
          </a:prstGeom>
          <a:ln>
            <a:solidFill>
              <a:schemeClr val="tx1"/>
            </a:solidFill>
            <a:round/>
            <a:tailEnd type="oval"/>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25BA2E1A-CE31-F12C-8442-BF061CD8813F}"/>
              </a:ext>
            </a:extLst>
          </p:cNvPr>
          <p:cNvSpPr>
            <a:spLocks noChangeAspect="1"/>
          </p:cNvSpPr>
          <p:nvPr/>
        </p:nvSpPr>
        <p:spPr>
          <a:xfrm>
            <a:off x="8794913" y="3536877"/>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4" name="Oval 43">
            <a:extLst>
              <a:ext uri="{FF2B5EF4-FFF2-40B4-BE49-F238E27FC236}">
                <a16:creationId xmlns:a16="http://schemas.microsoft.com/office/drawing/2014/main" id="{ED887866-70D1-0927-186C-5BA73E8EDBD0}"/>
              </a:ext>
            </a:extLst>
          </p:cNvPr>
          <p:cNvSpPr>
            <a:spLocks noChangeAspect="1"/>
          </p:cNvSpPr>
          <p:nvPr/>
        </p:nvSpPr>
        <p:spPr>
          <a:xfrm>
            <a:off x="8234904" y="3737658"/>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5" name="Oval 44">
            <a:extLst>
              <a:ext uri="{FF2B5EF4-FFF2-40B4-BE49-F238E27FC236}">
                <a16:creationId xmlns:a16="http://schemas.microsoft.com/office/drawing/2014/main" id="{62BA305C-8036-63D1-6837-8AB46028E762}"/>
              </a:ext>
            </a:extLst>
          </p:cNvPr>
          <p:cNvSpPr>
            <a:spLocks noChangeAspect="1"/>
          </p:cNvSpPr>
          <p:nvPr/>
        </p:nvSpPr>
        <p:spPr>
          <a:xfrm>
            <a:off x="8947313" y="3689277"/>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6" name="Oval 45">
            <a:extLst>
              <a:ext uri="{FF2B5EF4-FFF2-40B4-BE49-F238E27FC236}">
                <a16:creationId xmlns:a16="http://schemas.microsoft.com/office/drawing/2014/main" id="{108ECFF5-75DD-1A19-B955-173BFE8AF890}"/>
              </a:ext>
            </a:extLst>
          </p:cNvPr>
          <p:cNvSpPr>
            <a:spLocks noChangeAspect="1"/>
          </p:cNvSpPr>
          <p:nvPr/>
        </p:nvSpPr>
        <p:spPr>
          <a:xfrm>
            <a:off x="9196473" y="2982932"/>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7" name="Oval 46">
            <a:extLst>
              <a:ext uri="{FF2B5EF4-FFF2-40B4-BE49-F238E27FC236}">
                <a16:creationId xmlns:a16="http://schemas.microsoft.com/office/drawing/2014/main" id="{DDD4A93D-D190-7D80-5F14-0D0531362244}"/>
              </a:ext>
            </a:extLst>
          </p:cNvPr>
          <p:cNvSpPr>
            <a:spLocks noChangeAspect="1"/>
          </p:cNvSpPr>
          <p:nvPr/>
        </p:nvSpPr>
        <p:spPr>
          <a:xfrm>
            <a:off x="9784293" y="3171617"/>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8" name="Oval 47">
            <a:extLst>
              <a:ext uri="{FF2B5EF4-FFF2-40B4-BE49-F238E27FC236}">
                <a16:creationId xmlns:a16="http://schemas.microsoft.com/office/drawing/2014/main" id="{A7877533-A695-36A8-35B1-5767E77B7DEE}"/>
              </a:ext>
            </a:extLst>
          </p:cNvPr>
          <p:cNvSpPr>
            <a:spLocks noChangeAspect="1"/>
          </p:cNvSpPr>
          <p:nvPr/>
        </p:nvSpPr>
        <p:spPr>
          <a:xfrm>
            <a:off x="9514410" y="2971668"/>
            <a:ext cx="259178" cy="259563"/>
          </a:xfrm>
          <a:prstGeom prst="ellipse">
            <a:avLst/>
          </a:prstGeom>
          <a:gradFill flip="none" rotWithShape="1">
            <a:gsLst>
              <a:gs pos="0">
                <a:srgbClr val="FF8AD8"/>
              </a:gs>
              <a:gs pos="99000">
                <a:srgbClr val="FF8AD8">
                  <a:alpha val="0"/>
                </a:srgbClr>
              </a:gs>
            </a:gsLst>
            <a:path path="circle">
              <a:fillToRect l="50000" t="50000" r="50000" b="50000"/>
            </a:path>
            <a:tileRect/>
          </a:gra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Oval 48">
            <a:extLst>
              <a:ext uri="{FF2B5EF4-FFF2-40B4-BE49-F238E27FC236}">
                <a16:creationId xmlns:a16="http://schemas.microsoft.com/office/drawing/2014/main" id="{F8173362-2B2B-AA0F-5595-1A7073AFA12C}"/>
              </a:ext>
            </a:extLst>
          </p:cNvPr>
          <p:cNvSpPr>
            <a:spLocks noChangeAspect="1"/>
          </p:cNvSpPr>
          <p:nvPr/>
        </p:nvSpPr>
        <p:spPr>
          <a:xfrm>
            <a:off x="9639153" y="3147427"/>
            <a:ext cx="60476" cy="61200"/>
          </a:xfrm>
          <a:prstGeom prst="ellipse">
            <a:avLst/>
          </a:prstGeom>
          <a:solidFill>
            <a:srgbClr val="777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50" name="Straight Connector 49">
            <a:extLst>
              <a:ext uri="{FF2B5EF4-FFF2-40B4-BE49-F238E27FC236}">
                <a16:creationId xmlns:a16="http://schemas.microsoft.com/office/drawing/2014/main" id="{F6CC4A00-1D7E-AF2E-BC66-2AA8AB5CB647}"/>
              </a:ext>
            </a:extLst>
          </p:cNvPr>
          <p:cNvCxnSpPr/>
          <p:nvPr/>
        </p:nvCxnSpPr>
        <p:spPr>
          <a:xfrm flipV="1">
            <a:off x="9277511" y="3101450"/>
            <a:ext cx="366489" cy="166915"/>
          </a:xfrm>
          <a:prstGeom prst="line">
            <a:avLst/>
          </a:prstGeom>
          <a:ln>
            <a:solidFill>
              <a:schemeClr val="tx1"/>
            </a:solidFill>
            <a:round/>
            <a:tailEnd type="ova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03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Atlantic salmon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24783" r="56558"/>
          <a:stretch/>
        </p:blipFill>
        <p:spPr>
          <a:xfrm>
            <a:off x="7364156" y="1677607"/>
            <a:ext cx="1755065" cy="2858400"/>
          </a:xfrm>
          <a:prstGeom prst="rect">
            <a:avLst/>
          </a:prstGeom>
        </p:spPr>
      </p:pic>
      <p:grpSp>
        <p:nvGrpSpPr>
          <p:cNvPr id="18" name="Group 17"/>
          <p:cNvGrpSpPr/>
          <p:nvPr/>
        </p:nvGrpSpPr>
        <p:grpSpPr>
          <a:xfrm>
            <a:off x="9615618" y="3943913"/>
            <a:ext cx="1438148" cy="1930400"/>
            <a:chOff x="1938679" y="4635500"/>
            <a:chExt cx="1438148" cy="1930400"/>
          </a:xfrm>
        </p:grpSpPr>
        <p:pic>
          <p:nvPicPr>
            <p:cNvPr id="8" name="Picture 7"/>
            <p:cNvPicPr>
              <a:picLocks noChangeAspect="1"/>
            </p:cNvPicPr>
            <p:nvPr/>
          </p:nvPicPr>
          <p:blipFill>
            <a:blip r:embed="rId4"/>
            <a:stretch>
              <a:fillRect/>
            </a:stretch>
          </p:blipFill>
          <p:spPr>
            <a:xfrm>
              <a:off x="1938679" y="4635500"/>
              <a:ext cx="1438148" cy="1930400"/>
            </a:xfrm>
            <a:prstGeom prst="rect">
              <a:avLst/>
            </a:prstGeom>
          </p:spPr>
        </p:pic>
        <p:sp>
          <p:nvSpPr>
            <p:cNvPr id="13" name="Rectangle 12"/>
            <p:cNvSpPr/>
            <p:nvPr/>
          </p:nvSpPr>
          <p:spPr>
            <a:xfrm>
              <a:off x="1944775" y="4635500"/>
              <a:ext cx="1432052" cy="191770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20" name="Group 19"/>
          <p:cNvGrpSpPr/>
          <p:nvPr/>
        </p:nvGrpSpPr>
        <p:grpSpPr>
          <a:xfrm>
            <a:off x="4204060" y="3934261"/>
            <a:ext cx="1447800" cy="1949704"/>
            <a:chOff x="5647067" y="4635500"/>
            <a:chExt cx="1447800" cy="1949704"/>
          </a:xfrm>
        </p:grpSpPr>
        <p:pic>
          <p:nvPicPr>
            <p:cNvPr id="10" name="Picture 9"/>
            <p:cNvPicPr>
              <a:picLocks noChangeAspect="1"/>
            </p:cNvPicPr>
            <p:nvPr/>
          </p:nvPicPr>
          <p:blipFill>
            <a:blip r:embed="rId5"/>
            <a:stretch>
              <a:fillRect/>
            </a:stretch>
          </p:blipFill>
          <p:spPr>
            <a:xfrm>
              <a:off x="5647067" y="4635500"/>
              <a:ext cx="1447800" cy="1949704"/>
            </a:xfrm>
            <a:prstGeom prst="rect">
              <a:avLst/>
            </a:prstGeom>
          </p:spPr>
        </p:pic>
        <p:sp>
          <p:nvSpPr>
            <p:cNvPr id="16" name="Rectangle 15"/>
            <p:cNvSpPr/>
            <p:nvPr/>
          </p:nvSpPr>
          <p:spPr>
            <a:xfrm>
              <a:off x="5650115" y="4635500"/>
              <a:ext cx="1432052" cy="191770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26" name="Group 25"/>
          <p:cNvGrpSpPr>
            <a:grpSpLocks noChangeAspect="1"/>
          </p:cNvGrpSpPr>
          <p:nvPr/>
        </p:nvGrpSpPr>
        <p:grpSpPr>
          <a:xfrm>
            <a:off x="7416355" y="1330751"/>
            <a:ext cx="1642011" cy="447734"/>
            <a:chOff x="2198688" y="1141705"/>
            <a:chExt cx="2094402" cy="571093"/>
          </a:xfrm>
        </p:grpSpPr>
        <p:pic>
          <p:nvPicPr>
            <p:cNvPr id="27" name="Picture 26" descr="truncatedN.png"/>
            <p:cNvPicPr>
              <a:picLocks noChangeAspect="1"/>
            </p:cNvPicPr>
            <p:nvPr/>
          </p:nvPicPr>
          <p:blipFill rotWithShape="1">
            <a:blip r:embed="rId6" cstate="print">
              <a:extLst>
                <a:ext uri="{28A0092B-C50C-407E-A947-70E740481C1C}">
                  <a14:useLocalDpi xmlns:a14="http://schemas.microsoft.com/office/drawing/2010/main"/>
                </a:ext>
              </a:extLst>
            </a:blip>
            <a:srcRect t="-1"/>
            <a:stretch/>
          </p:blipFill>
          <p:spPr>
            <a:xfrm>
              <a:off x="2198688" y="1156423"/>
              <a:ext cx="1715209" cy="444941"/>
            </a:xfrm>
            <a:prstGeom prst="rect">
              <a:avLst/>
            </a:prstGeom>
          </p:spPr>
        </p:pic>
        <p:pic>
          <p:nvPicPr>
            <p:cNvPr id="28" name="Picture 27" descr="Salmo_salar_Atlantic_Salmon_.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3808496" y="1525746"/>
              <a:ext cx="484594" cy="187052"/>
            </a:xfrm>
            <a:prstGeom prst="rect">
              <a:avLst/>
            </a:prstGeom>
          </p:spPr>
        </p:pic>
        <p:cxnSp>
          <p:nvCxnSpPr>
            <p:cNvPr id="29" name="Straight Arrow Connector 28"/>
            <p:cNvCxnSpPr>
              <a:stCxn id="31" idx="2"/>
            </p:cNvCxnSpPr>
            <p:nvPr/>
          </p:nvCxnSpPr>
          <p:spPr>
            <a:xfrm>
              <a:off x="2330836" y="1619272"/>
              <a:ext cx="1477660" cy="0"/>
            </a:xfrm>
            <a:prstGeom prst="straightConnector1">
              <a:avLst/>
            </a:prstGeom>
            <a:ln w="28575" cmpd="sng">
              <a:solidFill>
                <a:srgbClr val="FFFF00"/>
              </a:solidFill>
              <a:tailEnd type="triangle" w="med" len="med"/>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2297126" y="1141705"/>
              <a:ext cx="61803" cy="73039"/>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Rounded Rectangle 30"/>
            <p:cNvSpPr/>
            <p:nvPr/>
          </p:nvSpPr>
          <p:spPr>
            <a:xfrm>
              <a:off x="2274652" y="1186653"/>
              <a:ext cx="112369" cy="432620"/>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38" name="Group 37"/>
          <p:cNvGrpSpPr>
            <a:grpSpLocks noChangeAspect="1"/>
          </p:cNvGrpSpPr>
          <p:nvPr/>
        </p:nvGrpSpPr>
        <p:grpSpPr>
          <a:xfrm>
            <a:off x="2163823" y="1146080"/>
            <a:ext cx="533787" cy="533434"/>
            <a:chOff x="7207129" y="1020106"/>
            <a:chExt cx="680846" cy="680400"/>
          </a:xfrm>
        </p:grpSpPr>
        <p:sp>
          <p:nvSpPr>
            <p:cNvPr id="39" name="Rounded Rectangle 38"/>
            <p:cNvSpPr/>
            <p:nvPr/>
          </p:nvSpPr>
          <p:spPr>
            <a:xfrm>
              <a:off x="7364073" y="1141697"/>
              <a:ext cx="61803" cy="73041"/>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0" name="Rounded Rectangle 39"/>
            <p:cNvSpPr/>
            <p:nvPr/>
          </p:nvSpPr>
          <p:spPr>
            <a:xfrm>
              <a:off x="7341599" y="1186645"/>
              <a:ext cx="112369" cy="432627"/>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1" name="Picture 40" descr="Salmo_salar_Atlantic_Salmon_.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70084" y="1245381"/>
              <a:ext cx="484593" cy="187055"/>
            </a:xfrm>
            <a:prstGeom prst="rect">
              <a:avLst/>
            </a:prstGeom>
          </p:spPr>
        </p:pic>
        <p:sp>
          <p:nvSpPr>
            <p:cNvPr id="42" name="&quot;No&quot; Symbol 41"/>
            <p:cNvSpPr/>
            <p:nvPr/>
          </p:nvSpPr>
          <p:spPr>
            <a:xfrm>
              <a:off x="7207129" y="1020106"/>
              <a:ext cx="680846" cy="680400"/>
            </a:xfrm>
            <a:prstGeom prst="noSmoking">
              <a:avLst>
                <a:gd name="adj" fmla="val 9724"/>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grpSp>
      <p:pic>
        <p:nvPicPr>
          <p:cNvPr id="3" name="Picture 2">
            <a:extLst>
              <a:ext uri="{FF2B5EF4-FFF2-40B4-BE49-F238E27FC236}">
                <a16:creationId xmlns:a16="http://schemas.microsoft.com/office/drawing/2014/main" id="{21B51A66-3A18-88B7-C591-DEE672B8DA8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1944" r="19397"/>
          <a:stretch/>
        </p:blipFill>
        <p:spPr>
          <a:xfrm>
            <a:off x="1680894" y="1677607"/>
            <a:ext cx="1755065" cy="2858400"/>
          </a:xfrm>
          <a:prstGeom prst="rect">
            <a:avLst/>
          </a:prstGeom>
        </p:spPr>
      </p:pic>
    </p:spTree>
    <p:extLst>
      <p:ext uri="{BB962C8B-B14F-4D97-AF65-F5344CB8AC3E}">
        <p14:creationId xmlns:p14="http://schemas.microsoft.com/office/powerpoint/2010/main" val="2855843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22EC-B109-2DFB-7B45-5E67F53BF812}"/>
              </a:ext>
            </a:extLst>
          </p:cNvPr>
          <p:cNvSpPr>
            <a:spLocks noGrp="1"/>
          </p:cNvSpPr>
          <p:nvPr>
            <p:ph type="title"/>
          </p:nvPr>
        </p:nvSpPr>
        <p:spPr/>
        <p:txBody>
          <a:bodyPr/>
          <a:lstStyle/>
          <a:p>
            <a:r>
              <a:rPr lang="en-US" dirty="0"/>
              <a:t>Estimating mass gain with </a:t>
            </a:r>
            <a:br>
              <a:rPr lang="en-US" dirty="0"/>
            </a:br>
            <a:r>
              <a:rPr lang="en-US" dirty="0"/>
              <a:t>accelerometer data</a:t>
            </a:r>
          </a:p>
        </p:txBody>
      </p:sp>
      <p:grpSp>
        <p:nvGrpSpPr>
          <p:cNvPr id="18" name="Group 17">
            <a:extLst>
              <a:ext uri="{FF2B5EF4-FFF2-40B4-BE49-F238E27FC236}">
                <a16:creationId xmlns:a16="http://schemas.microsoft.com/office/drawing/2014/main" id="{707D5A01-E6BF-A5E5-259D-7DE0EC366743}"/>
              </a:ext>
            </a:extLst>
          </p:cNvPr>
          <p:cNvGrpSpPr>
            <a:grpSpLocks noChangeAspect="1"/>
          </p:cNvGrpSpPr>
          <p:nvPr/>
        </p:nvGrpSpPr>
        <p:grpSpPr>
          <a:xfrm>
            <a:off x="1464577" y="3126539"/>
            <a:ext cx="2006990" cy="2088000"/>
            <a:chOff x="118377" y="2577101"/>
            <a:chExt cx="1524607" cy="1586142"/>
          </a:xfrm>
        </p:grpSpPr>
        <p:pic>
          <p:nvPicPr>
            <p:cNvPr id="4" name="Picture 3">
              <a:extLst>
                <a:ext uri="{FF2B5EF4-FFF2-40B4-BE49-F238E27FC236}">
                  <a16:creationId xmlns:a16="http://schemas.microsoft.com/office/drawing/2014/main" id="{BA811CB8-A667-FF04-4953-2241CB307C05}"/>
                </a:ext>
              </a:extLst>
            </p:cNvPr>
            <p:cNvPicPr>
              <a:picLocks noChangeAspect="1"/>
            </p:cNvPicPr>
            <p:nvPr/>
          </p:nvPicPr>
          <p:blipFill rotWithShape="1">
            <a:blip r:embed="rId3"/>
            <a:srcRect l="21161" t="6415" r="18939" b="3798"/>
            <a:stretch/>
          </p:blipFill>
          <p:spPr>
            <a:xfrm>
              <a:off x="118377" y="2651243"/>
              <a:ext cx="1512250" cy="1512000"/>
            </a:xfrm>
            <a:prstGeom prst="ellipse">
              <a:avLst/>
            </a:prstGeom>
            <a:ln w="19050">
              <a:solidFill>
                <a:srgbClr val="CC79A7"/>
              </a:solidFill>
            </a:ln>
          </p:spPr>
        </p:pic>
        <p:sp>
          <p:nvSpPr>
            <p:cNvPr id="5" name="TextBox 4">
              <a:extLst>
                <a:ext uri="{FF2B5EF4-FFF2-40B4-BE49-F238E27FC236}">
                  <a16:creationId xmlns:a16="http://schemas.microsoft.com/office/drawing/2014/main" id="{01E0AD53-828A-5175-761D-1684B4881512}"/>
                </a:ext>
              </a:extLst>
            </p:cNvPr>
            <p:cNvSpPr txBox="1"/>
            <p:nvPr/>
          </p:nvSpPr>
          <p:spPr>
            <a:xfrm>
              <a:off x="130734" y="2577101"/>
              <a:ext cx="1512250" cy="1512000"/>
            </a:xfrm>
            <a:prstGeom prst="rect">
              <a:avLst/>
            </a:prstGeom>
            <a:noFill/>
          </p:spPr>
          <p:txBody>
            <a:bodyPr wrap="none" rtlCol="0">
              <a:prstTxWarp prst="textArchDown">
                <a:avLst>
                  <a:gd name="adj" fmla="val 1869530"/>
                </a:avLst>
              </a:prstTxWarp>
              <a:spAutoFit/>
            </a:bodyPr>
            <a:lstStyle/>
            <a:p>
              <a:r>
                <a:rPr lang="en-US" sz="1000" dirty="0">
                  <a:solidFill>
                    <a:schemeClr val="bg1"/>
                  </a:solidFill>
                </a:rPr>
                <a:t>© Douglas </a:t>
              </a:r>
              <a:r>
                <a:rPr lang="en-US" sz="1000" dirty="0" err="1">
                  <a:solidFill>
                    <a:schemeClr val="bg1"/>
                  </a:solidFill>
                </a:rPr>
                <a:t>Noblet</a:t>
              </a:r>
              <a:endParaRPr lang="en-US" sz="1000" dirty="0">
                <a:solidFill>
                  <a:schemeClr val="bg1"/>
                </a:solidFill>
              </a:endParaRPr>
            </a:p>
          </p:txBody>
        </p:sp>
      </p:grpSp>
      <p:pic>
        <p:nvPicPr>
          <p:cNvPr id="12" name="Picture 11">
            <a:extLst>
              <a:ext uri="{FF2B5EF4-FFF2-40B4-BE49-F238E27FC236}">
                <a16:creationId xmlns:a16="http://schemas.microsoft.com/office/drawing/2014/main" id="{2C9CF018-C733-B3FE-5438-0304E0658776}"/>
              </a:ext>
            </a:extLst>
          </p:cNvPr>
          <p:cNvPicPr>
            <a:picLocks noChangeAspect="1"/>
          </p:cNvPicPr>
          <p:nvPr/>
        </p:nvPicPr>
        <p:blipFill>
          <a:blip r:embed="rId4"/>
          <a:srcRect l="599" r="599"/>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3" name="Group 12">
            <a:extLst>
              <a:ext uri="{FF2B5EF4-FFF2-40B4-BE49-F238E27FC236}">
                <a16:creationId xmlns:a16="http://schemas.microsoft.com/office/drawing/2014/main" id="{7E136642-28F3-3B81-06ED-6E7EB19B11D3}"/>
              </a:ext>
            </a:extLst>
          </p:cNvPr>
          <p:cNvGrpSpPr>
            <a:grpSpLocks noChangeAspect="1"/>
          </p:cNvGrpSpPr>
          <p:nvPr/>
        </p:nvGrpSpPr>
        <p:grpSpPr>
          <a:xfrm>
            <a:off x="9817463" y="-97971"/>
            <a:ext cx="2984208" cy="2520000"/>
            <a:chOff x="9631200" y="-97971"/>
            <a:chExt cx="3240000" cy="2736000"/>
          </a:xfrm>
        </p:grpSpPr>
        <p:pic>
          <p:nvPicPr>
            <p:cNvPr id="14" name="Picture 13">
              <a:extLst>
                <a:ext uri="{FF2B5EF4-FFF2-40B4-BE49-F238E27FC236}">
                  <a16:creationId xmlns:a16="http://schemas.microsoft.com/office/drawing/2014/main" id="{D78A58D5-8199-2153-200F-46FF9D6717D5}"/>
                </a:ext>
              </a:extLst>
            </p:cNvPr>
            <p:cNvPicPr>
              <a:picLocks noChangeAspect="1"/>
            </p:cNvPicPr>
            <p:nvPr/>
          </p:nvPicPr>
          <p:blipFill>
            <a:blip r:embed="rId5"/>
            <a:srcRect t="7778" b="7778"/>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5" name="TextBox 14">
              <a:extLst>
                <a:ext uri="{FF2B5EF4-FFF2-40B4-BE49-F238E27FC236}">
                  <a16:creationId xmlns:a16="http://schemas.microsoft.com/office/drawing/2014/main" id="{8B2C0965-32A3-580E-849C-DDE0CD6F4960}"/>
                </a:ext>
              </a:extLst>
            </p:cNvPr>
            <p:cNvSpPr txBox="1"/>
            <p:nvPr/>
          </p:nvSpPr>
          <p:spPr>
            <a:xfrm>
              <a:off x="10376965" y="1494748"/>
              <a:ext cx="1669537" cy="969056"/>
            </a:xfrm>
            <a:prstGeom prst="rect">
              <a:avLst/>
            </a:prstGeom>
            <a:noFill/>
          </p:spPr>
          <p:txBody>
            <a:bodyPr wrap="none" rtlCol="0">
              <a:spAutoFit/>
            </a:bodyPr>
            <a:lstStyle/>
            <a:p>
              <a:pPr algn="ctr"/>
              <a:r>
                <a:rPr lang="en-US" sz="2600" dirty="0">
                  <a:solidFill>
                    <a:schemeClr val="bg1"/>
                  </a:solidFill>
                </a:rPr>
                <a:t>Dr. Allison</a:t>
              </a:r>
              <a:br>
                <a:rPr lang="en-US" sz="2600" dirty="0">
                  <a:solidFill>
                    <a:schemeClr val="bg1"/>
                  </a:solidFill>
                </a:rPr>
              </a:br>
              <a:r>
                <a:rPr lang="en-US" sz="2600" dirty="0">
                  <a:solidFill>
                    <a:schemeClr val="bg1"/>
                  </a:solidFill>
                </a:rPr>
                <a:t>Patterson</a:t>
              </a:r>
              <a:endParaRPr lang="en-US" sz="2000" dirty="0">
                <a:solidFill>
                  <a:schemeClr val="bg1"/>
                </a:solidFill>
              </a:endParaRPr>
            </a:p>
          </p:txBody>
        </p:sp>
      </p:grpSp>
      <p:sp>
        <p:nvSpPr>
          <p:cNvPr id="7" name="TextBox 6">
            <a:extLst>
              <a:ext uri="{FF2B5EF4-FFF2-40B4-BE49-F238E27FC236}">
                <a16:creationId xmlns:a16="http://schemas.microsoft.com/office/drawing/2014/main" id="{B907F93B-B025-D6F4-B931-15C6EAD1D247}"/>
              </a:ext>
            </a:extLst>
          </p:cNvPr>
          <p:cNvSpPr txBox="1"/>
          <p:nvPr/>
        </p:nvSpPr>
        <p:spPr>
          <a:xfrm>
            <a:off x="-311600" y="586787"/>
            <a:ext cx="2012984" cy="1440000"/>
          </a:xfrm>
          <a:prstGeom prst="rect">
            <a:avLst/>
          </a:prstGeom>
          <a:noFill/>
        </p:spPr>
        <p:txBody>
          <a:bodyPr wrap="none" rtlCol="0">
            <a:prstTxWarp prst="textArchDown">
              <a:avLst>
                <a:gd name="adj" fmla="val 3176383"/>
              </a:avLst>
            </a:prstTxWarp>
            <a:spAutoFit/>
          </a:bodyPr>
          <a:lstStyle/>
          <a:p>
            <a:r>
              <a:rPr lang="en-US" sz="1000" dirty="0"/>
              <a:t>© Douglas </a:t>
            </a:r>
            <a:r>
              <a:rPr lang="en-US" sz="1000" dirty="0" err="1"/>
              <a:t>Noblet</a:t>
            </a:r>
            <a:endParaRPr lang="en-US" sz="1000" dirty="0"/>
          </a:p>
        </p:txBody>
      </p:sp>
      <p:pic>
        <p:nvPicPr>
          <p:cNvPr id="17" name="Picture 16">
            <a:extLst>
              <a:ext uri="{FF2B5EF4-FFF2-40B4-BE49-F238E27FC236}">
                <a16:creationId xmlns:a16="http://schemas.microsoft.com/office/drawing/2014/main" id="{3F85576F-E33D-95F2-35C7-FAB5CC10D1BF}"/>
              </a:ext>
            </a:extLst>
          </p:cNvPr>
          <p:cNvPicPr>
            <a:picLocks noChangeAspect="1"/>
          </p:cNvPicPr>
          <p:nvPr/>
        </p:nvPicPr>
        <p:blipFill>
          <a:blip r:embed="rId6"/>
          <a:stretch>
            <a:fillRect/>
          </a:stretch>
        </p:blipFill>
        <p:spPr>
          <a:xfrm>
            <a:off x="7396978" y="2756140"/>
            <a:ext cx="1667283" cy="1044000"/>
          </a:xfrm>
          <a:prstGeom prst="rect">
            <a:avLst/>
          </a:prstGeom>
        </p:spPr>
      </p:pic>
      <p:sp>
        <p:nvSpPr>
          <p:cNvPr id="19" name="Freeform 18">
            <a:extLst>
              <a:ext uri="{FF2B5EF4-FFF2-40B4-BE49-F238E27FC236}">
                <a16:creationId xmlns:a16="http://schemas.microsoft.com/office/drawing/2014/main" id="{2F32ED42-3E0B-5928-7E7A-A2F3C1EC4BB4}"/>
              </a:ext>
            </a:extLst>
          </p:cNvPr>
          <p:cNvSpPr>
            <a:spLocks noChangeAspect="1"/>
          </p:cNvSpPr>
          <p:nvPr/>
        </p:nvSpPr>
        <p:spPr>
          <a:xfrm>
            <a:off x="6481830" y="2756140"/>
            <a:ext cx="1369038" cy="936000"/>
          </a:xfrm>
          <a:custGeom>
            <a:avLst/>
            <a:gdLst>
              <a:gd name="connsiteX0" fmla="*/ 0 w 2521324"/>
              <a:gd name="connsiteY0" fmla="*/ 1580030 h 1593477"/>
              <a:gd name="connsiteX1" fmla="*/ 268942 w 2521324"/>
              <a:gd name="connsiteY1" fmla="*/ 1 h 1593477"/>
              <a:gd name="connsiteX2" fmla="*/ 531159 w 2521324"/>
              <a:gd name="connsiteY2" fmla="*/ 1586754 h 1593477"/>
              <a:gd name="connsiteX3" fmla="*/ 907677 w 2521324"/>
              <a:gd name="connsiteY3" fmla="*/ 1 h 1593477"/>
              <a:gd name="connsiteX4" fmla="*/ 1210236 w 2521324"/>
              <a:gd name="connsiteY4" fmla="*/ 1586754 h 1593477"/>
              <a:gd name="connsiteX5" fmla="*/ 1600200 w 2521324"/>
              <a:gd name="connsiteY5" fmla="*/ 1 h 1593477"/>
              <a:gd name="connsiteX6" fmla="*/ 1815353 w 2521324"/>
              <a:gd name="connsiteY6" fmla="*/ 1586754 h 1593477"/>
              <a:gd name="connsiteX7" fmla="*/ 2232212 w 2521324"/>
              <a:gd name="connsiteY7" fmla="*/ 1 h 1593477"/>
              <a:gd name="connsiteX8" fmla="*/ 2521324 w 2521324"/>
              <a:gd name="connsiteY8" fmla="*/ 1593477 h 159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324" h="1593477">
                <a:moveTo>
                  <a:pt x="0" y="1580030"/>
                </a:moveTo>
                <a:cubicBezTo>
                  <a:pt x="90208" y="789455"/>
                  <a:pt x="180416" y="-1120"/>
                  <a:pt x="268942" y="1"/>
                </a:cubicBezTo>
                <a:cubicBezTo>
                  <a:pt x="357468" y="1122"/>
                  <a:pt x="424703" y="1586754"/>
                  <a:pt x="531159" y="1586754"/>
                </a:cubicBezTo>
                <a:cubicBezTo>
                  <a:pt x="637615" y="1586754"/>
                  <a:pt x="794498" y="1"/>
                  <a:pt x="907677" y="1"/>
                </a:cubicBezTo>
                <a:cubicBezTo>
                  <a:pt x="1020856" y="1"/>
                  <a:pt x="1094816" y="1586754"/>
                  <a:pt x="1210236" y="1586754"/>
                </a:cubicBezTo>
                <a:cubicBezTo>
                  <a:pt x="1325656" y="1586754"/>
                  <a:pt x="1499347" y="1"/>
                  <a:pt x="1600200" y="1"/>
                </a:cubicBezTo>
                <a:cubicBezTo>
                  <a:pt x="1701053" y="1"/>
                  <a:pt x="1710018" y="1586754"/>
                  <a:pt x="1815353" y="1586754"/>
                </a:cubicBezTo>
                <a:cubicBezTo>
                  <a:pt x="1920688" y="1586754"/>
                  <a:pt x="2114550" y="-1119"/>
                  <a:pt x="2232212" y="1"/>
                </a:cubicBezTo>
                <a:cubicBezTo>
                  <a:pt x="2349874" y="1121"/>
                  <a:pt x="2435599" y="797299"/>
                  <a:pt x="2521324" y="1593477"/>
                </a:cubicBezTo>
              </a:path>
            </a:pathLst>
          </a:custGeom>
          <a:noFill/>
          <a:ln w="25400">
            <a:solidFill>
              <a:srgbClr val="FF2F92"/>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95B47D41-F027-BE9F-0A42-2DA3B29AC133}"/>
              </a:ext>
            </a:extLst>
          </p:cNvPr>
          <p:cNvSpPr/>
          <p:nvPr/>
        </p:nvSpPr>
        <p:spPr>
          <a:xfrm>
            <a:off x="6487166" y="4896785"/>
            <a:ext cx="1454046" cy="959374"/>
          </a:xfrm>
          <a:custGeom>
            <a:avLst/>
            <a:gdLst>
              <a:gd name="connsiteX0" fmla="*/ 0 w 1454046"/>
              <a:gd name="connsiteY0" fmla="*/ 944383 h 959374"/>
              <a:gd name="connsiteX1" fmla="*/ 104932 w 1454046"/>
              <a:gd name="connsiteY1" fmla="*/ 2 h 959374"/>
              <a:gd name="connsiteX2" fmla="*/ 217358 w 1454046"/>
              <a:gd name="connsiteY2" fmla="*/ 951878 h 959374"/>
              <a:gd name="connsiteX3" fmla="*/ 307299 w 1454046"/>
              <a:gd name="connsiteY3" fmla="*/ 7498 h 959374"/>
              <a:gd name="connsiteX4" fmla="*/ 419725 w 1454046"/>
              <a:gd name="connsiteY4" fmla="*/ 951878 h 959374"/>
              <a:gd name="connsiteX5" fmla="*/ 509666 w 1454046"/>
              <a:gd name="connsiteY5" fmla="*/ 14993 h 959374"/>
              <a:gd name="connsiteX6" fmla="*/ 592112 w 1454046"/>
              <a:gd name="connsiteY6" fmla="*/ 944383 h 959374"/>
              <a:gd name="connsiteX7" fmla="*/ 727023 w 1454046"/>
              <a:gd name="connsiteY7" fmla="*/ 7498 h 959374"/>
              <a:gd name="connsiteX8" fmla="*/ 816964 w 1454046"/>
              <a:gd name="connsiteY8" fmla="*/ 944383 h 959374"/>
              <a:gd name="connsiteX9" fmla="*/ 936886 w 1454046"/>
              <a:gd name="connsiteY9" fmla="*/ 7498 h 959374"/>
              <a:gd name="connsiteX10" fmla="*/ 1026827 w 1454046"/>
              <a:gd name="connsiteY10" fmla="*/ 944383 h 959374"/>
              <a:gd name="connsiteX11" fmla="*/ 1146748 w 1454046"/>
              <a:gd name="connsiteY11" fmla="*/ 7498 h 959374"/>
              <a:gd name="connsiteX12" fmla="*/ 1236689 w 1454046"/>
              <a:gd name="connsiteY12" fmla="*/ 959373 h 959374"/>
              <a:gd name="connsiteX13" fmla="*/ 1356610 w 1454046"/>
              <a:gd name="connsiteY13" fmla="*/ 14993 h 959374"/>
              <a:gd name="connsiteX14" fmla="*/ 1454046 w 1454046"/>
              <a:gd name="connsiteY14" fmla="*/ 944383 h 95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046" h="959374">
                <a:moveTo>
                  <a:pt x="0" y="944383"/>
                </a:moveTo>
                <a:cubicBezTo>
                  <a:pt x="34353" y="471568"/>
                  <a:pt x="68706" y="-1247"/>
                  <a:pt x="104932" y="2"/>
                </a:cubicBezTo>
                <a:cubicBezTo>
                  <a:pt x="141158" y="1251"/>
                  <a:pt x="183630" y="950629"/>
                  <a:pt x="217358" y="951878"/>
                </a:cubicBezTo>
                <a:cubicBezTo>
                  <a:pt x="251086" y="953127"/>
                  <a:pt x="273571" y="7498"/>
                  <a:pt x="307299" y="7498"/>
                </a:cubicBezTo>
                <a:cubicBezTo>
                  <a:pt x="341027" y="7498"/>
                  <a:pt x="385997" y="950629"/>
                  <a:pt x="419725" y="951878"/>
                </a:cubicBezTo>
                <a:cubicBezTo>
                  <a:pt x="453453" y="953127"/>
                  <a:pt x="480935" y="16242"/>
                  <a:pt x="509666" y="14993"/>
                </a:cubicBezTo>
                <a:cubicBezTo>
                  <a:pt x="538397" y="13744"/>
                  <a:pt x="555886" y="945632"/>
                  <a:pt x="592112" y="944383"/>
                </a:cubicBezTo>
                <a:cubicBezTo>
                  <a:pt x="628338" y="943134"/>
                  <a:pt x="689548" y="7498"/>
                  <a:pt x="727023" y="7498"/>
                </a:cubicBezTo>
                <a:cubicBezTo>
                  <a:pt x="764498" y="7498"/>
                  <a:pt x="781987" y="944383"/>
                  <a:pt x="816964" y="944383"/>
                </a:cubicBezTo>
                <a:cubicBezTo>
                  <a:pt x="851941" y="944383"/>
                  <a:pt x="901909" y="7498"/>
                  <a:pt x="936886" y="7498"/>
                </a:cubicBezTo>
                <a:cubicBezTo>
                  <a:pt x="971863" y="7498"/>
                  <a:pt x="991850" y="944383"/>
                  <a:pt x="1026827" y="944383"/>
                </a:cubicBezTo>
                <a:cubicBezTo>
                  <a:pt x="1061804" y="944383"/>
                  <a:pt x="1111771" y="5000"/>
                  <a:pt x="1146748" y="7498"/>
                </a:cubicBezTo>
                <a:cubicBezTo>
                  <a:pt x="1181725" y="9996"/>
                  <a:pt x="1201712" y="958124"/>
                  <a:pt x="1236689" y="959373"/>
                </a:cubicBezTo>
                <a:cubicBezTo>
                  <a:pt x="1271666" y="960622"/>
                  <a:pt x="1320384" y="17491"/>
                  <a:pt x="1356610" y="14993"/>
                </a:cubicBezTo>
                <a:cubicBezTo>
                  <a:pt x="1392836" y="12495"/>
                  <a:pt x="1423441" y="478439"/>
                  <a:pt x="1454046" y="944383"/>
                </a:cubicBezTo>
              </a:path>
            </a:pathLst>
          </a:custGeom>
          <a:noFill/>
          <a:ln w="25400">
            <a:solidFill>
              <a:srgbClr val="FF2F92"/>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557EF95-D3A0-C922-981F-345EF62FA3A5}"/>
              </a:ext>
            </a:extLst>
          </p:cNvPr>
          <p:cNvPicPr>
            <a:picLocks noChangeAspect="1"/>
          </p:cNvPicPr>
          <p:nvPr/>
        </p:nvPicPr>
        <p:blipFill>
          <a:blip r:embed="rId6"/>
          <a:stretch>
            <a:fillRect/>
          </a:stretch>
        </p:blipFill>
        <p:spPr>
          <a:xfrm>
            <a:off x="7489821" y="4896785"/>
            <a:ext cx="1667283" cy="1044000"/>
          </a:xfrm>
          <a:prstGeom prst="rect">
            <a:avLst/>
          </a:prstGeom>
        </p:spPr>
      </p:pic>
      <p:grpSp>
        <p:nvGrpSpPr>
          <p:cNvPr id="37" name="Group 36">
            <a:extLst>
              <a:ext uri="{FF2B5EF4-FFF2-40B4-BE49-F238E27FC236}">
                <a16:creationId xmlns:a16="http://schemas.microsoft.com/office/drawing/2014/main" id="{64560282-80B4-DD54-97EC-2F2148544F4F}"/>
              </a:ext>
            </a:extLst>
          </p:cNvPr>
          <p:cNvGrpSpPr/>
          <p:nvPr/>
        </p:nvGrpSpPr>
        <p:grpSpPr>
          <a:xfrm>
            <a:off x="5031120" y="3033000"/>
            <a:ext cx="792000" cy="792000"/>
            <a:chOff x="7650839" y="3267058"/>
            <a:chExt cx="792000" cy="792000"/>
          </a:xfrm>
          <a:scene3d>
            <a:camera prst="isometricTopUp"/>
            <a:lightRig rig="threePt" dir="t"/>
          </a:scene3d>
        </p:grpSpPr>
        <p:grpSp>
          <p:nvGrpSpPr>
            <p:cNvPr id="32" name="Group 31">
              <a:extLst>
                <a:ext uri="{FF2B5EF4-FFF2-40B4-BE49-F238E27FC236}">
                  <a16:creationId xmlns:a16="http://schemas.microsoft.com/office/drawing/2014/main" id="{627C0E94-EF6A-B16A-8F6A-58FC0C1D79BD}"/>
                </a:ext>
              </a:extLst>
            </p:cNvPr>
            <p:cNvGrpSpPr/>
            <p:nvPr/>
          </p:nvGrpSpPr>
          <p:grpSpPr>
            <a:xfrm>
              <a:off x="7650839" y="3267058"/>
              <a:ext cx="792000" cy="792000"/>
              <a:chOff x="7650839" y="3267058"/>
              <a:chExt cx="792000" cy="792000"/>
            </a:xfrm>
          </p:grpSpPr>
          <p:pic>
            <p:nvPicPr>
              <p:cNvPr id="28" name="Graphic 27" descr="Scale">
                <a:extLst>
                  <a:ext uri="{FF2B5EF4-FFF2-40B4-BE49-F238E27FC236}">
                    <a16:creationId xmlns:a16="http://schemas.microsoft.com/office/drawing/2014/main" id="{C8A9BE85-9BC0-2052-4277-A223AEBE9E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0839" y="3267058"/>
                <a:ext cx="792000" cy="792000"/>
              </a:xfrm>
              <a:prstGeom prst="rect">
                <a:avLst/>
              </a:prstGeom>
              <a:sp3d prstMaterial="matte"/>
            </p:spPr>
          </p:pic>
          <p:sp>
            <p:nvSpPr>
              <p:cNvPr id="31" name="Oval 30">
                <a:extLst>
                  <a:ext uri="{FF2B5EF4-FFF2-40B4-BE49-F238E27FC236}">
                    <a16:creationId xmlns:a16="http://schemas.microsoft.com/office/drawing/2014/main" id="{D60AEA6D-A53C-FFF2-4535-DD7F76AE81ED}"/>
                  </a:ext>
                </a:extLst>
              </p:cNvPr>
              <p:cNvSpPr/>
              <p:nvPr/>
            </p:nvSpPr>
            <p:spPr>
              <a:xfrm>
                <a:off x="7994650" y="3429000"/>
                <a:ext cx="114300" cy="114300"/>
              </a:xfrm>
              <a:prstGeom prst="ellipse">
                <a:avLst/>
              </a:prstGeom>
              <a:solidFill>
                <a:schemeClr val="bg1"/>
              </a:solidFill>
              <a:ln>
                <a:noFill/>
              </a:ln>
              <a:sp3d prstMaterial="matt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a:extLst>
                <a:ext uri="{FF2B5EF4-FFF2-40B4-BE49-F238E27FC236}">
                  <a16:creationId xmlns:a16="http://schemas.microsoft.com/office/drawing/2014/main" id="{CEBF5945-4417-5C37-9BE5-27C7F14CF3F6}"/>
                </a:ext>
              </a:extLst>
            </p:cNvPr>
            <p:cNvPicPr>
              <a:picLocks noChangeAspect="1"/>
            </p:cNvPicPr>
            <p:nvPr/>
          </p:nvPicPr>
          <p:blipFill rotWithShape="1">
            <a:blip r:embed="rId9"/>
            <a:srcRect l="19407" t="-3500" r="18485" b="3500"/>
            <a:stretch/>
          </p:blipFill>
          <p:spPr>
            <a:xfrm rot="17141452">
              <a:off x="7986425" y="3420569"/>
              <a:ext cx="88690" cy="126000"/>
            </a:xfrm>
            <a:prstGeom prst="ellipse">
              <a:avLst/>
            </a:prstGeom>
            <a:sp3d prstMaterial="matte"/>
          </p:spPr>
        </p:pic>
      </p:grpSp>
      <p:grpSp>
        <p:nvGrpSpPr>
          <p:cNvPr id="46" name="Group 45">
            <a:extLst>
              <a:ext uri="{FF2B5EF4-FFF2-40B4-BE49-F238E27FC236}">
                <a16:creationId xmlns:a16="http://schemas.microsoft.com/office/drawing/2014/main" id="{0F5DB054-CFDB-1805-73DF-867C0AEA79B4}"/>
              </a:ext>
            </a:extLst>
          </p:cNvPr>
          <p:cNvGrpSpPr/>
          <p:nvPr/>
        </p:nvGrpSpPr>
        <p:grpSpPr>
          <a:xfrm>
            <a:off x="5031120" y="5268145"/>
            <a:ext cx="792000" cy="792000"/>
            <a:chOff x="7645305" y="4768105"/>
            <a:chExt cx="792000" cy="792000"/>
          </a:xfrm>
          <a:scene3d>
            <a:camera prst="isometricTopUp">
              <a:rot lat="19476224" lon="18600000" rev="3609745"/>
            </a:camera>
            <a:lightRig rig="threePt" dir="t"/>
          </a:scene3d>
        </p:grpSpPr>
        <p:grpSp>
          <p:nvGrpSpPr>
            <p:cNvPr id="33" name="Group 32">
              <a:extLst>
                <a:ext uri="{FF2B5EF4-FFF2-40B4-BE49-F238E27FC236}">
                  <a16:creationId xmlns:a16="http://schemas.microsoft.com/office/drawing/2014/main" id="{6D13FC2B-4BA8-AD42-BFDC-50BF0C52E27C}"/>
                </a:ext>
              </a:extLst>
            </p:cNvPr>
            <p:cNvGrpSpPr/>
            <p:nvPr/>
          </p:nvGrpSpPr>
          <p:grpSpPr>
            <a:xfrm>
              <a:off x="7645305" y="4768105"/>
              <a:ext cx="792000" cy="792000"/>
              <a:chOff x="7650839" y="3267058"/>
              <a:chExt cx="792000" cy="792000"/>
            </a:xfrm>
          </p:grpSpPr>
          <p:pic>
            <p:nvPicPr>
              <p:cNvPr id="34" name="Graphic 33" descr="Scale">
                <a:extLst>
                  <a:ext uri="{FF2B5EF4-FFF2-40B4-BE49-F238E27FC236}">
                    <a16:creationId xmlns:a16="http://schemas.microsoft.com/office/drawing/2014/main" id="{E93076D1-C560-4A31-79F3-DD0B4C7C06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0839" y="3267058"/>
                <a:ext cx="792000" cy="792000"/>
              </a:xfrm>
              <a:prstGeom prst="rect">
                <a:avLst/>
              </a:prstGeom>
            </p:spPr>
          </p:pic>
          <p:sp>
            <p:nvSpPr>
              <p:cNvPr id="35" name="Oval 34">
                <a:extLst>
                  <a:ext uri="{FF2B5EF4-FFF2-40B4-BE49-F238E27FC236}">
                    <a16:creationId xmlns:a16="http://schemas.microsoft.com/office/drawing/2014/main" id="{DE08AF3C-7869-4DCB-1DBD-0E0AB5F7A1C8}"/>
                  </a:ext>
                </a:extLst>
              </p:cNvPr>
              <p:cNvSpPr/>
              <p:nvPr/>
            </p:nvSpPr>
            <p:spPr>
              <a:xfrm>
                <a:off x="7994650" y="3429000"/>
                <a:ext cx="114300" cy="1143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a:extLst>
                <a:ext uri="{FF2B5EF4-FFF2-40B4-BE49-F238E27FC236}">
                  <a16:creationId xmlns:a16="http://schemas.microsoft.com/office/drawing/2014/main" id="{6D30BDD4-87CC-8FBD-7EB1-94C4B5B981CB}"/>
                </a:ext>
              </a:extLst>
            </p:cNvPr>
            <p:cNvPicPr>
              <a:picLocks noChangeAspect="1"/>
            </p:cNvPicPr>
            <p:nvPr/>
          </p:nvPicPr>
          <p:blipFill rotWithShape="1">
            <a:blip r:embed="rId9"/>
            <a:srcRect l="19407" t="-3500" r="18485" b="3500"/>
            <a:stretch/>
          </p:blipFill>
          <p:spPr>
            <a:xfrm rot="3085105">
              <a:off x="8029016" y="4923157"/>
              <a:ext cx="88690" cy="126000"/>
            </a:xfrm>
            <a:prstGeom prst="ellipse">
              <a:avLst/>
            </a:prstGeom>
          </p:spPr>
        </p:pic>
      </p:grpSp>
      <p:pic>
        <p:nvPicPr>
          <p:cNvPr id="11" name="Picture 10">
            <a:extLst>
              <a:ext uri="{FF2B5EF4-FFF2-40B4-BE49-F238E27FC236}">
                <a16:creationId xmlns:a16="http://schemas.microsoft.com/office/drawing/2014/main" id="{D9D954AF-5FB8-D876-3183-3FB78D507505}"/>
              </a:ext>
            </a:extLst>
          </p:cNvPr>
          <p:cNvPicPr>
            <a:picLocks noChangeAspect="1"/>
          </p:cNvPicPr>
          <p:nvPr/>
        </p:nvPicPr>
        <p:blipFill>
          <a:blip r:embed="rId10"/>
          <a:stretch>
            <a:fillRect/>
          </a:stretch>
        </p:blipFill>
        <p:spPr>
          <a:xfrm>
            <a:off x="5483576" y="2644883"/>
            <a:ext cx="497300" cy="792000"/>
          </a:xfrm>
          <a:prstGeom prst="rect">
            <a:avLst/>
          </a:prstGeom>
        </p:spPr>
      </p:pic>
      <p:grpSp>
        <p:nvGrpSpPr>
          <p:cNvPr id="27" name="Group 26">
            <a:extLst>
              <a:ext uri="{FF2B5EF4-FFF2-40B4-BE49-F238E27FC236}">
                <a16:creationId xmlns:a16="http://schemas.microsoft.com/office/drawing/2014/main" id="{9FE09213-0B3F-F001-2027-5BAA8796F52F}"/>
              </a:ext>
            </a:extLst>
          </p:cNvPr>
          <p:cNvGrpSpPr>
            <a:grpSpLocks noChangeAspect="1"/>
          </p:cNvGrpSpPr>
          <p:nvPr/>
        </p:nvGrpSpPr>
        <p:grpSpPr>
          <a:xfrm>
            <a:off x="5480783" y="4896785"/>
            <a:ext cx="611671" cy="792000"/>
            <a:chOff x="8038997" y="4633796"/>
            <a:chExt cx="864000" cy="1118722"/>
          </a:xfrm>
        </p:grpSpPr>
        <p:pic>
          <p:nvPicPr>
            <p:cNvPr id="23" name="Picture 22">
              <a:extLst>
                <a:ext uri="{FF2B5EF4-FFF2-40B4-BE49-F238E27FC236}">
                  <a16:creationId xmlns:a16="http://schemas.microsoft.com/office/drawing/2014/main" id="{1B6C0751-FB62-407B-F4DD-46A84DF8F4DE}"/>
                </a:ext>
              </a:extLst>
            </p:cNvPr>
            <p:cNvPicPr>
              <a:picLocks/>
            </p:cNvPicPr>
            <p:nvPr/>
          </p:nvPicPr>
          <p:blipFill rotWithShape="1">
            <a:blip r:embed="rId10"/>
            <a:srcRect t="14558" b="1"/>
            <a:stretch/>
          </p:blipFill>
          <p:spPr>
            <a:xfrm>
              <a:off x="8038997" y="4819338"/>
              <a:ext cx="864000" cy="933180"/>
            </a:xfrm>
            <a:prstGeom prst="rect">
              <a:avLst/>
            </a:prstGeom>
          </p:spPr>
        </p:pic>
        <p:pic>
          <p:nvPicPr>
            <p:cNvPr id="24" name="Picture 23">
              <a:extLst>
                <a:ext uri="{FF2B5EF4-FFF2-40B4-BE49-F238E27FC236}">
                  <a16:creationId xmlns:a16="http://schemas.microsoft.com/office/drawing/2014/main" id="{0A353900-FA72-CFE4-6B1B-66AC51C08774}"/>
                </a:ext>
              </a:extLst>
            </p:cNvPr>
            <p:cNvPicPr>
              <a:picLocks/>
            </p:cNvPicPr>
            <p:nvPr/>
          </p:nvPicPr>
          <p:blipFill rotWithShape="1">
            <a:blip r:embed="rId10"/>
            <a:srcRect b="81861"/>
            <a:stretch/>
          </p:blipFill>
          <p:spPr>
            <a:xfrm>
              <a:off x="8122313" y="4633796"/>
              <a:ext cx="685800" cy="198110"/>
            </a:xfrm>
            <a:prstGeom prst="rect">
              <a:avLst/>
            </a:prstGeom>
          </p:spPr>
        </p:pic>
        <p:sp>
          <p:nvSpPr>
            <p:cNvPr id="26" name="Freeform 25">
              <a:extLst>
                <a:ext uri="{FF2B5EF4-FFF2-40B4-BE49-F238E27FC236}">
                  <a16:creationId xmlns:a16="http://schemas.microsoft.com/office/drawing/2014/main" id="{DDA2DB1C-57FB-BB6E-180B-5230C1FE9EA3}"/>
                </a:ext>
              </a:extLst>
            </p:cNvPr>
            <p:cNvSpPr/>
            <p:nvPr/>
          </p:nvSpPr>
          <p:spPr>
            <a:xfrm>
              <a:off x="8236131" y="4807524"/>
              <a:ext cx="66685" cy="77311"/>
            </a:xfrm>
            <a:custGeom>
              <a:avLst/>
              <a:gdLst>
                <a:gd name="connsiteX0" fmla="*/ 65314 w 66685"/>
                <a:gd name="connsiteY0" fmla="*/ 9405 h 77311"/>
                <a:gd name="connsiteX1" fmla="*/ 45720 w 66685"/>
                <a:gd name="connsiteY1" fmla="*/ 71453 h 77311"/>
                <a:gd name="connsiteX2" fmla="*/ 19594 w 66685"/>
                <a:gd name="connsiteY2" fmla="*/ 74719 h 77311"/>
                <a:gd name="connsiteX3" fmla="*/ 3266 w 66685"/>
                <a:gd name="connsiteY3" fmla="*/ 55125 h 77311"/>
                <a:gd name="connsiteX4" fmla="*/ 0 w 66685"/>
                <a:gd name="connsiteY4" fmla="*/ 19202 h 77311"/>
                <a:gd name="connsiteX5" fmla="*/ 6531 w 66685"/>
                <a:gd name="connsiteY5" fmla="*/ 2873 h 77311"/>
                <a:gd name="connsiteX6" fmla="*/ 65314 w 66685"/>
                <a:gd name="connsiteY6" fmla="*/ 9405 h 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85" h="77311">
                  <a:moveTo>
                    <a:pt x="65314" y="9405"/>
                  </a:moveTo>
                  <a:cubicBezTo>
                    <a:pt x="71845" y="20835"/>
                    <a:pt x="53340" y="60567"/>
                    <a:pt x="45720" y="71453"/>
                  </a:cubicBezTo>
                  <a:cubicBezTo>
                    <a:pt x="38100" y="82339"/>
                    <a:pt x="19594" y="74719"/>
                    <a:pt x="19594" y="74719"/>
                  </a:cubicBezTo>
                  <a:cubicBezTo>
                    <a:pt x="12518" y="71998"/>
                    <a:pt x="6532" y="64378"/>
                    <a:pt x="3266" y="55125"/>
                  </a:cubicBezTo>
                  <a:cubicBezTo>
                    <a:pt x="0" y="45872"/>
                    <a:pt x="0" y="19202"/>
                    <a:pt x="0" y="19202"/>
                  </a:cubicBezTo>
                  <a:cubicBezTo>
                    <a:pt x="544" y="10493"/>
                    <a:pt x="0" y="7227"/>
                    <a:pt x="6531" y="2873"/>
                  </a:cubicBezTo>
                  <a:cubicBezTo>
                    <a:pt x="13062" y="-1481"/>
                    <a:pt x="58783" y="-2025"/>
                    <a:pt x="65314" y="94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41333828-7B1D-1FC7-F776-9FEE24902ACE}"/>
              </a:ext>
            </a:extLst>
          </p:cNvPr>
          <p:cNvSpPr txBox="1"/>
          <p:nvPr/>
        </p:nvSpPr>
        <p:spPr>
          <a:xfrm>
            <a:off x="5031120" y="2129827"/>
            <a:ext cx="2418034" cy="369332"/>
          </a:xfrm>
          <a:prstGeom prst="rect">
            <a:avLst/>
          </a:prstGeom>
          <a:noFill/>
        </p:spPr>
        <p:txBody>
          <a:bodyPr wrap="none" rtlCol="0">
            <a:spAutoFit/>
          </a:bodyPr>
          <a:lstStyle/>
          <a:p>
            <a:r>
              <a:rPr lang="en-US" dirty="0"/>
              <a:t>Lighter murres flap less </a:t>
            </a:r>
          </a:p>
        </p:txBody>
      </p:sp>
      <p:sp>
        <p:nvSpPr>
          <p:cNvPr id="48" name="TextBox 47">
            <a:extLst>
              <a:ext uri="{FF2B5EF4-FFF2-40B4-BE49-F238E27FC236}">
                <a16:creationId xmlns:a16="http://schemas.microsoft.com/office/drawing/2014/main" id="{905F0C1B-E2A6-6126-2D89-F3B5CB47327E}"/>
              </a:ext>
            </a:extLst>
          </p:cNvPr>
          <p:cNvSpPr txBox="1"/>
          <p:nvPr/>
        </p:nvSpPr>
        <p:spPr>
          <a:xfrm>
            <a:off x="5031120" y="4406652"/>
            <a:ext cx="2638607" cy="369332"/>
          </a:xfrm>
          <a:prstGeom prst="rect">
            <a:avLst/>
          </a:prstGeom>
          <a:noFill/>
        </p:spPr>
        <p:txBody>
          <a:bodyPr wrap="none" rtlCol="0">
            <a:spAutoFit/>
          </a:bodyPr>
          <a:lstStyle/>
          <a:p>
            <a:r>
              <a:rPr lang="en-US" dirty="0"/>
              <a:t>Heavier murres flap more </a:t>
            </a:r>
          </a:p>
        </p:txBody>
      </p:sp>
    </p:spTree>
    <p:extLst>
      <p:ext uri="{BB962C8B-B14F-4D97-AF65-F5344CB8AC3E}">
        <p14:creationId xmlns:p14="http://schemas.microsoft.com/office/powerpoint/2010/main" val="2323722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F0D9AA0-E915-6E53-9807-03116DAF5051}"/>
              </a:ext>
            </a:extLst>
          </p:cNvPr>
          <p:cNvGrpSpPr/>
          <p:nvPr/>
        </p:nvGrpSpPr>
        <p:grpSpPr>
          <a:xfrm>
            <a:off x="3257744" y="3143976"/>
            <a:ext cx="1775117" cy="1017641"/>
            <a:chOff x="3336713" y="2695920"/>
            <a:chExt cx="1257075" cy="1017641"/>
          </a:xfrm>
        </p:grpSpPr>
        <p:sp>
          <p:nvSpPr>
            <p:cNvPr id="6" name="Rounded Rectangle 5">
              <a:extLst>
                <a:ext uri="{FF2B5EF4-FFF2-40B4-BE49-F238E27FC236}">
                  <a16:creationId xmlns:a16="http://schemas.microsoft.com/office/drawing/2014/main" id="{5CDB94D0-DDF6-4F46-5BFC-47FD200674A4}"/>
                </a:ext>
              </a:extLst>
            </p:cNvPr>
            <p:cNvSpPr/>
            <p:nvPr/>
          </p:nvSpPr>
          <p:spPr>
            <a:xfrm>
              <a:off x="3494910" y="2695920"/>
              <a:ext cx="940953" cy="965140"/>
            </a:xfrm>
            <a:prstGeom prst="roundRect">
              <a:avLst>
                <a:gd name="adj" fmla="val 8272"/>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98A43D-9407-4247-1335-A6D8FCBAD5B9}"/>
                </a:ext>
              </a:extLst>
            </p:cNvPr>
            <p:cNvSpPr txBox="1"/>
            <p:nvPr/>
          </p:nvSpPr>
          <p:spPr>
            <a:xfrm>
              <a:off x="3336713" y="3067230"/>
              <a:ext cx="1257075" cy="646331"/>
            </a:xfrm>
            <a:prstGeom prst="rect">
              <a:avLst/>
            </a:prstGeom>
            <a:noFill/>
          </p:spPr>
          <p:txBody>
            <a:bodyPr wrap="none" rtlCol="0">
              <a:spAutoFit/>
            </a:bodyPr>
            <a:lstStyle/>
            <a:p>
              <a:pPr algn="ctr"/>
              <a:r>
                <a:rPr lang="en-US" dirty="0">
                  <a:solidFill>
                    <a:schemeClr val="bg1"/>
                  </a:solidFill>
                </a:rPr>
                <a:t>Extra loss</a:t>
              </a:r>
              <a:br>
                <a:rPr lang="en-US" dirty="0">
                  <a:solidFill>
                    <a:schemeClr val="bg1"/>
                  </a:solidFill>
                </a:rPr>
              </a:br>
              <a:r>
                <a:rPr lang="en-US" dirty="0">
                  <a:solidFill>
                    <a:schemeClr val="bg1"/>
                  </a:solidFill>
                </a:rPr>
                <a:t>while flying</a:t>
              </a:r>
            </a:p>
          </p:txBody>
        </p:sp>
      </p:grpSp>
      <p:grpSp>
        <p:nvGrpSpPr>
          <p:cNvPr id="4" name="Group 3">
            <a:extLst>
              <a:ext uri="{FF2B5EF4-FFF2-40B4-BE49-F238E27FC236}">
                <a16:creationId xmlns:a16="http://schemas.microsoft.com/office/drawing/2014/main" id="{5A81450C-2687-9D61-22A5-14B72E4F09BC}"/>
              </a:ext>
            </a:extLst>
          </p:cNvPr>
          <p:cNvGrpSpPr/>
          <p:nvPr/>
        </p:nvGrpSpPr>
        <p:grpSpPr>
          <a:xfrm>
            <a:off x="2743197" y="3143976"/>
            <a:ext cx="826176" cy="1029216"/>
            <a:chOff x="3423026" y="2695920"/>
            <a:chExt cx="726481" cy="1029216"/>
          </a:xfrm>
        </p:grpSpPr>
        <p:sp>
          <p:nvSpPr>
            <p:cNvPr id="43" name="Rounded Rectangle 42">
              <a:extLst>
                <a:ext uri="{FF2B5EF4-FFF2-40B4-BE49-F238E27FC236}">
                  <a16:creationId xmlns:a16="http://schemas.microsoft.com/office/drawing/2014/main" id="{F05C424F-E1E4-236C-6D88-533885FEB3A1}"/>
                </a:ext>
              </a:extLst>
            </p:cNvPr>
            <p:cNvSpPr/>
            <p:nvPr/>
          </p:nvSpPr>
          <p:spPr>
            <a:xfrm>
              <a:off x="3494910" y="2695920"/>
              <a:ext cx="556229" cy="965140"/>
            </a:xfrm>
            <a:prstGeom prst="roundRect">
              <a:avLst/>
            </a:prstGeom>
            <a:solidFill>
              <a:srgbClr val="EF91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F2B34E4-8848-E212-E240-9493131413F1}"/>
                </a:ext>
              </a:extLst>
            </p:cNvPr>
            <p:cNvSpPr txBox="1"/>
            <p:nvPr/>
          </p:nvSpPr>
          <p:spPr>
            <a:xfrm>
              <a:off x="3423026" y="3078805"/>
              <a:ext cx="726481" cy="646331"/>
            </a:xfrm>
            <a:prstGeom prst="rect">
              <a:avLst/>
            </a:prstGeom>
            <a:noFill/>
          </p:spPr>
          <p:txBody>
            <a:bodyPr wrap="none" rtlCol="0">
              <a:spAutoFit/>
            </a:bodyPr>
            <a:lstStyle/>
            <a:p>
              <a:pPr algn="ctr"/>
              <a:r>
                <a:rPr lang="en-US" dirty="0">
                  <a:solidFill>
                    <a:schemeClr val="bg1"/>
                  </a:solidFill>
                </a:rPr>
                <a:t>Basal </a:t>
              </a:r>
              <a:br>
                <a:rPr lang="en-US" dirty="0">
                  <a:solidFill>
                    <a:schemeClr val="bg1"/>
                  </a:solidFill>
                </a:rPr>
              </a:br>
              <a:r>
                <a:rPr lang="en-US" dirty="0">
                  <a:solidFill>
                    <a:schemeClr val="bg1"/>
                  </a:solidFill>
                </a:rPr>
                <a:t>loss</a:t>
              </a:r>
            </a:p>
          </p:txBody>
        </p:sp>
      </p:grpSp>
      <p:sp>
        <p:nvSpPr>
          <p:cNvPr id="2" name="Title 1">
            <a:extLst>
              <a:ext uri="{FF2B5EF4-FFF2-40B4-BE49-F238E27FC236}">
                <a16:creationId xmlns:a16="http://schemas.microsoft.com/office/drawing/2014/main" id="{7A8222EC-B109-2DFB-7B45-5E67F53BF812}"/>
              </a:ext>
            </a:extLst>
          </p:cNvPr>
          <p:cNvSpPr>
            <a:spLocks noGrp="1"/>
          </p:cNvSpPr>
          <p:nvPr>
            <p:ph type="title"/>
          </p:nvPr>
        </p:nvSpPr>
        <p:spPr/>
        <p:txBody>
          <a:bodyPr/>
          <a:lstStyle/>
          <a:p>
            <a:r>
              <a:rPr lang="en-US" dirty="0"/>
              <a:t>Estimating mass gain with </a:t>
            </a:r>
            <a:br>
              <a:rPr lang="en-US" dirty="0"/>
            </a:br>
            <a:r>
              <a:rPr lang="en-US" dirty="0"/>
              <a:t>accelerometer data</a:t>
            </a:r>
          </a:p>
        </p:txBody>
      </p:sp>
      <p:pic>
        <p:nvPicPr>
          <p:cNvPr id="3" name="Graphic 2" descr="Scale">
            <a:extLst>
              <a:ext uri="{FF2B5EF4-FFF2-40B4-BE49-F238E27FC236}">
                <a16:creationId xmlns:a16="http://schemas.microsoft.com/office/drawing/2014/main" id="{D5AA9783-FDF0-6405-B063-DC0889772E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968" y="2932833"/>
            <a:ext cx="792000" cy="7920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A03F735-FE72-E8F4-4D98-12328D1C2A91}"/>
                  </a:ext>
                </a:extLst>
              </p:cNvPr>
              <p:cNvSpPr txBox="1"/>
              <p:nvPr/>
            </p:nvSpPr>
            <p:spPr>
              <a:xfrm>
                <a:off x="9884912" y="3591807"/>
                <a:ext cx="1982659"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𝜂</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0,</m:t>
                          </m:r>
                          <m:sSubSup>
                            <m:sSubSupPr>
                              <m:ctrlPr>
                                <a:rPr lang="en-CA" sz="2400" b="0" i="1" smtClean="0">
                                  <a:latin typeface="Cambria Math" panose="02040503050406030204" pitchFamily="18" charset="0"/>
                                </a:rPr>
                              </m:ctrlPr>
                            </m:sSubSupPr>
                            <m:e>
                              <m:r>
                                <a:rPr lang="en-CA" sz="2400" b="0" i="1" smtClean="0">
                                  <a:latin typeface="Cambria Math" panose="02040503050406030204" pitchFamily="18" charset="0"/>
                                </a:rPr>
                                <m:t>𝜎</m:t>
                              </m:r>
                            </m:e>
                            <m:sub>
                              <m:r>
                                <a:rPr lang="en-CA" sz="2400" b="0" i="1" smtClean="0">
                                  <a:latin typeface="Cambria Math" panose="02040503050406030204" pitchFamily="18" charset="0"/>
                                </a:rPr>
                                <m:t>𝑝</m:t>
                              </m:r>
                            </m:sub>
                            <m:sup>
                              <m:r>
                                <a:rPr lang="en-CA" sz="2400" b="0" i="1" smtClean="0">
                                  <a:latin typeface="Cambria Math" panose="02040503050406030204" pitchFamily="18" charset="0"/>
                                </a:rPr>
                                <m:t>2</m:t>
                              </m:r>
                            </m:sup>
                          </m:sSubSup>
                        </m:e>
                      </m:d>
                    </m:oMath>
                  </m:oMathPara>
                </a14:m>
                <a:endParaRPr lang="en-US" sz="2400" dirty="0"/>
              </a:p>
            </p:txBody>
          </p:sp>
        </mc:Choice>
        <mc:Fallback xmlns="">
          <p:sp>
            <p:nvSpPr>
              <p:cNvPr id="28" name="TextBox 27">
                <a:extLst>
                  <a:ext uri="{FF2B5EF4-FFF2-40B4-BE49-F238E27FC236}">
                    <a16:creationId xmlns:a16="http://schemas.microsoft.com/office/drawing/2014/main" id="{1A03F735-FE72-E8F4-4D98-12328D1C2A91}"/>
                  </a:ext>
                </a:extLst>
              </p:cNvPr>
              <p:cNvSpPr txBox="1">
                <a:spLocks noRot="1" noChangeAspect="1" noMove="1" noResize="1" noEditPoints="1" noAdjustHandles="1" noChangeArrowheads="1" noChangeShapeType="1" noTextEdit="1"/>
              </p:cNvSpPr>
              <p:nvPr/>
            </p:nvSpPr>
            <p:spPr>
              <a:xfrm>
                <a:off x="9884912" y="3591807"/>
                <a:ext cx="1982659" cy="424283"/>
              </a:xfrm>
              <a:prstGeom prst="rect">
                <a:avLst/>
              </a:prstGeom>
              <a:blipFill>
                <a:blip r:embed="rId8"/>
                <a:stretch>
                  <a:fillRect l="-3185" b="-1714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32C6923-9432-865A-D81F-7A84A95AA8D6}"/>
              </a:ext>
            </a:extLst>
          </p:cNvPr>
          <p:cNvGrpSpPr/>
          <p:nvPr/>
        </p:nvGrpSpPr>
        <p:grpSpPr>
          <a:xfrm>
            <a:off x="4833005" y="2360365"/>
            <a:ext cx="4554055" cy="1245718"/>
            <a:chOff x="3394308" y="2415342"/>
            <a:chExt cx="1019112" cy="1245718"/>
          </a:xfrm>
        </p:grpSpPr>
        <p:sp>
          <p:nvSpPr>
            <p:cNvPr id="9" name="Rounded Rectangle 8">
              <a:extLst>
                <a:ext uri="{FF2B5EF4-FFF2-40B4-BE49-F238E27FC236}">
                  <a16:creationId xmlns:a16="http://schemas.microsoft.com/office/drawing/2014/main" id="{83743118-9746-3B96-880B-67F87D585C05}"/>
                </a:ext>
              </a:extLst>
            </p:cNvPr>
            <p:cNvSpPr/>
            <p:nvPr/>
          </p:nvSpPr>
          <p:spPr>
            <a:xfrm>
              <a:off x="3394308" y="2415342"/>
              <a:ext cx="1019112" cy="1245718"/>
            </a:xfrm>
            <a:prstGeom prst="roundRect">
              <a:avLst>
                <a:gd name="adj" fmla="val 8272"/>
              </a:avLst>
            </a:prstGeom>
            <a:solidFill>
              <a:srgbClr val="C6E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FAD233-0BEE-E71E-AF3B-963DD44FE45A}"/>
                </a:ext>
              </a:extLst>
            </p:cNvPr>
            <p:cNvSpPr txBox="1"/>
            <p:nvPr/>
          </p:nvSpPr>
          <p:spPr>
            <a:xfrm>
              <a:off x="3595867" y="2483139"/>
              <a:ext cx="615997" cy="369332"/>
            </a:xfrm>
            <a:prstGeom prst="rect">
              <a:avLst/>
            </a:prstGeom>
            <a:noFill/>
          </p:spPr>
          <p:txBody>
            <a:bodyPr wrap="none" rtlCol="0">
              <a:spAutoFit/>
            </a:bodyPr>
            <a:lstStyle/>
            <a:p>
              <a:pPr algn="ctr"/>
              <a:r>
                <a:rPr lang="en-US" dirty="0"/>
                <a:t>Gain while diving (foraging)</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2F0067-2C50-4E42-C4EF-A61110FC0D4D}"/>
                  </a:ext>
                </a:extLst>
              </p:cNvPr>
              <p:cNvSpPr txBox="1"/>
              <p:nvPr/>
            </p:nvSpPr>
            <p:spPr>
              <a:xfrm>
                <a:off x="1228387" y="3143976"/>
                <a:ext cx="894687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𝑧</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𝑧</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0</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1</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𝑓</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m:t>
                          </m:r>
                          <m:r>
                            <a:rPr lang="en-CA" sz="2400" b="0" i="1" smtClean="0">
                              <a:latin typeface="Cambria Math" panose="02040503050406030204" pitchFamily="18" charset="0"/>
                            </a:rPr>
                            <m:t>𝛽</m:t>
                          </m:r>
                        </m:e>
                        <m:sub>
                          <m:r>
                            <a:rPr lang="en-CA" sz="2400" b="0" i="1" smtClean="0">
                              <a:latin typeface="Cambria Math" panose="02040503050406030204" pitchFamily="18" charset="0"/>
                            </a:rPr>
                            <m:t>2</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3</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1,</m:t>
                          </m:r>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4</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2,</m:t>
                          </m:r>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smtClean="0">
                              <a:latin typeface="Cambria Math" panose="02040503050406030204" pitchFamily="18" charset="0"/>
                            </a:rPr>
                          </m:ctrlPr>
                        </m:sSubPr>
                        <m:e>
                          <m:r>
                            <a:rPr lang="en-CA" sz="2400" b="0" i="1" smtClean="0">
                              <a:latin typeface="Cambria Math" panose="02040503050406030204" pitchFamily="18" charset="0"/>
                            </a:rPr>
                            <m:t>𝑑</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b="0" i="1" smtClean="0">
                              <a:latin typeface="Cambria Math" panose="02040503050406030204" pitchFamily="18" charset="0"/>
                            </a:rPr>
                            <m:t>𝜂</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oMath>
                  </m:oMathPara>
                </a14:m>
                <a:endParaRPr lang="en-CA" sz="2400" b="0" dirty="0"/>
              </a:p>
            </p:txBody>
          </p:sp>
        </mc:Choice>
        <mc:Fallback xmlns="">
          <p:sp>
            <p:nvSpPr>
              <p:cNvPr id="25" name="TextBox 24">
                <a:extLst>
                  <a:ext uri="{FF2B5EF4-FFF2-40B4-BE49-F238E27FC236}">
                    <a16:creationId xmlns:a16="http://schemas.microsoft.com/office/drawing/2014/main" id="{452F0067-2C50-4E42-C4EF-A61110FC0D4D}"/>
                  </a:ext>
                </a:extLst>
              </p:cNvPr>
              <p:cNvSpPr txBox="1">
                <a:spLocks noRot="1" noChangeAspect="1" noMove="1" noResize="1" noEditPoints="1" noAdjustHandles="1" noChangeArrowheads="1" noChangeShapeType="1" noTextEdit="1"/>
              </p:cNvSpPr>
              <p:nvPr/>
            </p:nvSpPr>
            <p:spPr>
              <a:xfrm>
                <a:off x="1228387" y="3143976"/>
                <a:ext cx="8946873" cy="385555"/>
              </a:xfrm>
              <a:prstGeom prst="rect">
                <a:avLst/>
              </a:prstGeom>
              <a:blipFill>
                <a:blip r:embed="rId9"/>
                <a:stretch>
                  <a:fillRect b="-2903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5246E41-1DC4-FC35-5B15-836A05955237}"/>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2000" contrast="20000"/>
                    </a14:imgEffect>
                  </a14:imgLayer>
                </a14:imgProps>
              </a:ext>
            </a:extLst>
          </a:blip>
          <a:srcRect l="7635" t="16940" r="41712" b="9487"/>
          <a:stretch/>
        </p:blipFill>
        <p:spPr>
          <a:xfrm>
            <a:off x="4047842" y="2325700"/>
            <a:ext cx="755864" cy="756000"/>
          </a:xfrm>
          <a:prstGeom prst="ellipse">
            <a:avLst/>
          </a:prstGeom>
        </p:spPr>
      </p:pic>
      <p:pic>
        <p:nvPicPr>
          <p:cNvPr id="16" name="Picture 15">
            <a:extLst>
              <a:ext uri="{FF2B5EF4-FFF2-40B4-BE49-F238E27FC236}">
                <a16:creationId xmlns:a16="http://schemas.microsoft.com/office/drawing/2014/main" id="{BF4F50E8-4574-3A55-FBC4-99B44F0FBD31}"/>
              </a:ext>
            </a:extLst>
          </p:cNvPr>
          <p:cNvPicPr>
            <a:picLocks noChangeAspect="1"/>
          </p:cNvPicPr>
          <p:nvPr/>
        </p:nvPicPr>
        <p:blipFill rotWithShape="1">
          <a:blip r:embed="rId12"/>
          <a:srcRect l="17708" t="11381" r="5003" b="3968"/>
          <a:stretch/>
        </p:blipFill>
        <p:spPr>
          <a:xfrm>
            <a:off x="8644430" y="3646006"/>
            <a:ext cx="754205" cy="756000"/>
          </a:xfrm>
          <a:prstGeom prst="ellipse">
            <a:avLst/>
          </a:prstGeom>
        </p:spPr>
      </p:pic>
      <p:pic>
        <p:nvPicPr>
          <p:cNvPr id="17" name="Picture 16">
            <a:extLst>
              <a:ext uri="{FF2B5EF4-FFF2-40B4-BE49-F238E27FC236}">
                <a16:creationId xmlns:a16="http://schemas.microsoft.com/office/drawing/2014/main" id="{6AFD244B-9D38-7516-4D92-7B97EAC55B22}"/>
              </a:ext>
            </a:extLst>
          </p:cNvPr>
          <p:cNvPicPr>
            <a:picLocks noChangeAspect="1"/>
          </p:cNvPicPr>
          <p:nvPr/>
        </p:nvPicPr>
        <p:blipFill>
          <a:blip r:embed="rId13"/>
          <a:srcRect l="599" r="599"/>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8" name="Group 17">
            <a:extLst>
              <a:ext uri="{FF2B5EF4-FFF2-40B4-BE49-F238E27FC236}">
                <a16:creationId xmlns:a16="http://schemas.microsoft.com/office/drawing/2014/main" id="{660161F4-CC66-4D1E-82D1-A84029A99DE2}"/>
              </a:ext>
            </a:extLst>
          </p:cNvPr>
          <p:cNvGrpSpPr>
            <a:grpSpLocks noChangeAspect="1"/>
          </p:cNvGrpSpPr>
          <p:nvPr/>
        </p:nvGrpSpPr>
        <p:grpSpPr>
          <a:xfrm>
            <a:off x="9817463" y="-97971"/>
            <a:ext cx="2984208" cy="2520000"/>
            <a:chOff x="9631200" y="-97971"/>
            <a:chExt cx="3240000" cy="2736000"/>
          </a:xfrm>
        </p:grpSpPr>
        <p:pic>
          <p:nvPicPr>
            <p:cNvPr id="19" name="Picture 18">
              <a:extLst>
                <a:ext uri="{FF2B5EF4-FFF2-40B4-BE49-F238E27FC236}">
                  <a16:creationId xmlns:a16="http://schemas.microsoft.com/office/drawing/2014/main" id="{8DAA608A-72DA-F6CB-AA60-184FC864D843}"/>
                </a:ext>
              </a:extLst>
            </p:cNvPr>
            <p:cNvPicPr>
              <a:picLocks noChangeAspect="1"/>
            </p:cNvPicPr>
            <p:nvPr/>
          </p:nvPicPr>
          <p:blipFill>
            <a:blip r:embed="rId14"/>
            <a:srcRect t="7778" b="7778"/>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0" name="TextBox 19">
              <a:extLst>
                <a:ext uri="{FF2B5EF4-FFF2-40B4-BE49-F238E27FC236}">
                  <a16:creationId xmlns:a16="http://schemas.microsoft.com/office/drawing/2014/main" id="{8787204F-E04D-53CC-3F28-47F891541D32}"/>
                </a:ext>
              </a:extLst>
            </p:cNvPr>
            <p:cNvSpPr txBox="1"/>
            <p:nvPr/>
          </p:nvSpPr>
          <p:spPr>
            <a:xfrm>
              <a:off x="10376965" y="1494748"/>
              <a:ext cx="1669537" cy="969056"/>
            </a:xfrm>
            <a:prstGeom prst="rect">
              <a:avLst/>
            </a:prstGeom>
            <a:noFill/>
          </p:spPr>
          <p:txBody>
            <a:bodyPr wrap="none" rtlCol="0">
              <a:spAutoFit/>
            </a:bodyPr>
            <a:lstStyle/>
            <a:p>
              <a:pPr algn="ctr"/>
              <a:r>
                <a:rPr lang="en-US" sz="2600" dirty="0">
                  <a:solidFill>
                    <a:schemeClr val="bg1"/>
                  </a:solidFill>
                </a:rPr>
                <a:t>Dr. Allison</a:t>
              </a:r>
              <a:br>
                <a:rPr lang="en-US" sz="2600" dirty="0">
                  <a:solidFill>
                    <a:schemeClr val="bg1"/>
                  </a:solidFill>
                </a:rPr>
              </a:br>
              <a:r>
                <a:rPr lang="en-US" sz="2600" dirty="0">
                  <a:solidFill>
                    <a:schemeClr val="bg1"/>
                  </a:solidFill>
                </a:rPr>
                <a:t>Patterson</a:t>
              </a:r>
              <a:endParaRPr lang="en-US" sz="2000" dirty="0">
                <a:solidFill>
                  <a:schemeClr val="bg1"/>
                </a:solidFill>
              </a:endParaRPr>
            </a:p>
          </p:txBody>
        </p:sp>
      </p:grpSp>
      <p:sp>
        <p:nvSpPr>
          <p:cNvPr id="22" name="TextBox 21">
            <a:extLst>
              <a:ext uri="{FF2B5EF4-FFF2-40B4-BE49-F238E27FC236}">
                <a16:creationId xmlns:a16="http://schemas.microsoft.com/office/drawing/2014/main" id="{0974ADD9-F2B2-F54B-CE37-CC6117667D1B}"/>
              </a:ext>
            </a:extLst>
          </p:cNvPr>
          <p:cNvSpPr txBox="1"/>
          <p:nvPr/>
        </p:nvSpPr>
        <p:spPr>
          <a:xfrm>
            <a:off x="-311600" y="586787"/>
            <a:ext cx="2012984" cy="1440000"/>
          </a:xfrm>
          <a:prstGeom prst="rect">
            <a:avLst/>
          </a:prstGeom>
          <a:noFill/>
        </p:spPr>
        <p:txBody>
          <a:bodyPr wrap="none" rtlCol="0">
            <a:prstTxWarp prst="textArchDown">
              <a:avLst>
                <a:gd name="adj" fmla="val 3176383"/>
              </a:avLst>
            </a:prstTxWarp>
            <a:spAutoFit/>
          </a:bodyPr>
          <a:lstStyle/>
          <a:p>
            <a:r>
              <a:rPr lang="en-US" sz="1000" dirty="0"/>
              <a:t>© Douglas </a:t>
            </a:r>
            <a:r>
              <a:rPr lang="en-US" sz="1000" dirty="0" err="1"/>
              <a:t>Noblet</a:t>
            </a:r>
            <a:endParaRPr lang="en-US" sz="1000" dirty="0"/>
          </a:p>
        </p:txBody>
      </p:sp>
      <p:pic>
        <p:nvPicPr>
          <p:cNvPr id="11" name="Picture 10">
            <a:extLst>
              <a:ext uri="{FF2B5EF4-FFF2-40B4-BE49-F238E27FC236}">
                <a16:creationId xmlns:a16="http://schemas.microsoft.com/office/drawing/2014/main" id="{BFB1FB02-BEC8-F0C3-94FB-0F413DABAA33}"/>
              </a:ext>
            </a:extLst>
          </p:cNvPr>
          <p:cNvPicPr>
            <a:picLocks noChangeAspect="1"/>
          </p:cNvPicPr>
          <p:nvPr/>
        </p:nvPicPr>
        <p:blipFill rotWithShape="1">
          <a:blip r:embed="rId15"/>
          <a:srcRect l="7341" t="1" r="20487" b="10664"/>
          <a:stretch/>
        </p:blipFill>
        <p:spPr>
          <a:xfrm>
            <a:off x="2778285" y="2325700"/>
            <a:ext cx="756000" cy="756000"/>
          </a:xfrm>
          <a:prstGeom prst="ellipse">
            <a:avLst/>
          </a:prstGeom>
          <a:ln w="38100">
            <a:noFill/>
          </a:ln>
        </p:spPr>
      </p:pic>
      <p:sp>
        <p:nvSpPr>
          <p:cNvPr id="14" name="Freeform 13">
            <a:extLst>
              <a:ext uri="{FF2B5EF4-FFF2-40B4-BE49-F238E27FC236}">
                <a16:creationId xmlns:a16="http://schemas.microsoft.com/office/drawing/2014/main" id="{44A34755-8354-88FC-C7E6-C2324AF158B7}"/>
              </a:ext>
            </a:extLst>
          </p:cNvPr>
          <p:cNvSpPr/>
          <p:nvPr/>
        </p:nvSpPr>
        <p:spPr>
          <a:xfrm>
            <a:off x="6213830" y="3912893"/>
            <a:ext cx="593889" cy="480729"/>
          </a:xfrm>
          <a:custGeom>
            <a:avLst/>
            <a:gdLst>
              <a:gd name="connsiteX0" fmla="*/ 0 w 593889"/>
              <a:gd name="connsiteY0" fmla="*/ 0 h 480729"/>
              <a:gd name="connsiteX1" fmla="*/ 51848 w 593889"/>
              <a:gd name="connsiteY1" fmla="*/ 202676 h 480729"/>
              <a:gd name="connsiteX2" fmla="*/ 136689 w 593889"/>
              <a:gd name="connsiteY2" fmla="*/ 268664 h 480729"/>
              <a:gd name="connsiteX3" fmla="*/ 263951 w 593889"/>
              <a:gd name="connsiteY3" fmla="*/ 292231 h 480729"/>
              <a:gd name="connsiteX4" fmla="*/ 339365 w 593889"/>
              <a:gd name="connsiteY4" fmla="*/ 424206 h 480729"/>
              <a:gd name="connsiteX5" fmla="*/ 386499 w 593889"/>
              <a:gd name="connsiteY5" fmla="*/ 476054 h 480729"/>
              <a:gd name="connsiteX6" fmla="*/ 428920 w 593889"/>
              <a:gd name="connsiteY6" fmla="*/ 471340 h 480729"/>
              <a:gd name="connsiteX7" fmla="*/ 476054 w 593889"/>
              <a:gd name="connsiteY7" fmla="*/ 414780 h 480729"/>
              <a:gd name="connsiteX8" fmla="*/ 560895 w 593889"/>
              <a:gd name="connsiteY8" fmla="*/ 197963 h 480729"/>
              <a:gd name="connsiteX9" fmla="*/ 593889 w 593889"/>
              <a:gd name="connsiteY9" fmla="*/ 0 h 48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3889" h="480729">
                <a:moveTo>
                  <a:pt x="0" y="0"/>
                </a:moveTo>
                <a:cubicBezTo>
                  <a:pt x="14533" y="78949"/>
                  <a:pt x="29067" y="157899"/>
                  <a:pt x="51848" y="202676"/>
                </a:cubicBezTo>
                <a:cubicBezTo>
                  <a:pt x="74630" y="247453"/>
                  <a:pt x="101339" y="253738"/>
                  <a:pt x="136689" y="268664"/>
                </a:cubicBezTo>
                <a:cubicBezTo>
                  <a:pt x="172040" y="283590"/>
                  <a:pt x="230172" y="266307"/>
                  <a:pt x="263951" y="292231"/>
                </a:cubicBezTo>
                <a:cubicBezTo>
                  <a:pt x="297730" y="318155"/>
                  <a:pt x="318940" y="393569"/>
                  <a:pt x="339365" y="424206"/>
                </a:cubicBezTo>
                <a:cubicBezTo>
                  <a:pt x="359790" y="454843"/>
                  <a:pt x="371573" y="468198"/>
                  <a:pt x="386499" y="476054"/>
                </a:cubicBezTo>
                <a:cubicBezTo>
                  <a:pt x="401425" y="483910"/>
                  <a:pt x="413994" y="481552"/>
                  <a:pt x="428920" y="471340"/>
                </a:cubicBezTo>
                <a:cubicBezTo>
                  <a:pt x="443846" y="461128"/>
                  <a:pt x="454058" y="460343"/>
                  <a:pt x="476054" y="414780"/>
                </a:cubicBezTo>
                <a:cubicBezTo>
                  <a:pt x="498050" y="369217"/>
                  <a:pt x="541256" y="267093"/>
                  <a:pt x="560895" y="197963"/>
                </a:cubicBezTo>
                <a:cubicBezTo>
                  <a:pt x="580534" y="128833"/>
                  <a:pt x="587211" y="64416"/>
                  <a:pt x="59388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A66499-CF1F-601B-932E-2ECCB935B5CA}"/>
              </a:ext>
            </a:extLst>
          </p:cNvPr>
          <p:cNvSpPr/>
          <p:nvPr/>
        </p:nvSpPr>
        <p:spPr>
          <a:xfrm>
            <a:off x="6608185" y="4376119"/>
            <a:ext cx="36000" cy="36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9007477-2AA0-601F-87DB-9E5D30876DE4}"/>
              </a:ext>
            </a:extLst>
          </p:cNvPr>
          <p:cNvSpPr txBox="1"/>
          <p:nvPr/>
        </p:nvSpPr>
        <p:spPr>
          <a:xfrm>
            <a:off x="6090771" y="3669231"/>
            <a:ext cx="859018" cy="276999"/>
          </a:xfrm>
          <a:prstGeom prst="rect">
            <a:avLst/>
          </a:prstGeom>
          <a:noFill/>
        </p:spPr>
        <p:txBody>
          <a:bodyPr wrap="none" rtlCol="0">
            <a:spAutoFit/>
          </a:bodyPr>
          <a:lstStyle/>
          <a:p>
            <a:r>
              <a:rPr lang="en-US" sz="1200" dirty="0"/>
              <a:t>Max depth</a:t>
            </a:r>
          </a:p>
        </p:txBody>
      </p:sp>
      <p:sp>
        <p:nvSpPr>
          <p:cNvPr id="29" name="Right Brace 28">
            <a:extLst>
              <a:ext uri="{FF2B5EF4-FFF2-40B4-BE49-F238E27FC236}">
                <a16:creationId xmlns:a16="http://schemas.microsoft.com/office/drawing/2014/main" id="{9FAAA8C9-A565-6EE5-F2AB-41EDB95355AE}"/>
              </a:ext>
            </a:extLst>
          </p:cNvPr>
          <p:cNvSpPr/>
          <p:nvPr/>
        </p:nvSpPr>
        <p:spPr>
          <a:xfrm rot="5400000">
            <a:off x="6460906" y="3242561"/>
            <a:ext cx="118748" cy="859018"/>
          </a:xfrm>
          <a:prstGeom prst="rightBrace">
            <a:avLst>
              <a:gd name="adj1" fmla="val 4346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5DB510CF-4DE5-A118-1AD1-60F0EAB68D68}"/>
              </a:ext>
            </a:extLst>
          </p:cNvPr>
          <p:cNvSpPr/>
          <p:nvPr/>
        </p:nvSpPr>
        <p:spPr>
          <a:xfrm rot="5400000">
            <a:off x="8000294" y="3239755"/>
            <a:ext cx="118748" cy="859018"/>
          </a:xfrm>
          <a:prstGeom prst="rightBrace">
            <a:avLst>
              <a:gd name="adj1" fmla="val 4346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8C3076A-3362-389A-35C5-8F82D522371A}"/>
              </a:ext>
            </a:extLst>
          </p:cNvPr>
          <p:cNvSpPr txBox="1"/>
          <p:nvPr/>
        </p:nvSpPr>
        <p:spPr>
          <a:xfrm>
            <a:off x="7677318" y="3665448"/>
            <a:ext cx="695768" cy="276999"/>
          </a:xfrm>
          <a:prstGeom prst="rect">
            <a:avLst/>
          </a:prstGeom>
          <a:noFill/>
        </p:spPr>
        <p:txBody>
          <a:bodyPr wrap="none" rtlCol="0">
            <a:spAutoFit/>
          </a:bodyPr>
          <a:lstStyle/>
          <a:p>
            <a:r>
              <a:rPr lang="en-US" sz="1200" dirty="0"/>
              <a:t>Pitch SD</a:t>
            </a:r>
          </a:p>
        </p:txBody>
      </p:sp>
      <p:sp>
        <p:nvSpPr>
          <p:cNvPr id="33" name="Freeform 32">
            <a:extLst>
              <a:ext uri="{FF2B5EF4-FFF2-40B4-BE49-F238E27FC236}">
                <a16:creationId xmlns:a16="http://schemas.microsoft.com/office/drawing/2014/main" id="{2521CF36-9772-AEC7-9AAF-750597E574C6}"/>
              </a:ext>
            </a:extLst>
          </p:cNvPr>
          <p:cNvSpPr/>
          <p:nvPr/>
        </p:nvSpPr>
        <p:spPr>
          <a:xfrm rot="20163807">
            <a:off x="7846508" y="3876013"/>
            <a:ext cx="426319" cy="404031"/>
          </a:xfrm>
          <a:custGeom>
            <a:avLst/>
            <a:gdLst>
              <a:gd name="connsiteX0" fmla="*/ 340 w 426319"/>
              <a:gd name="connsiteY0" fmla="*/ 19 h 404031"/>
              <a:gd name="connsiteX1" fmla="*/ 35265 w 426319"/>
              <a:gd name="connsiteY1" fmla="*/ 57169 h 404031"/>
              <a:gd name="connsiteX2" fmla="*/ 67015 w 426319"/>
              <a:gd name="connsiteY2" fmla="*/ 95269 h 404031"/>
              <a:gd name="connsiteX3" fmla="*/ 76540 w 426319"/>
              <a:gd name="connsiteY3" fmla="*/ 107969 h 404031"/>
              <a:gd name="connsiteX4" fmla="*/ 95590 w 426319"/>
              <a:gd name="connsiteY4" fmla="*/ 165119 h 404031"/>
              <a:gd name="connsiteX5" fmla="*/ 124165 w 426319"/>
              <a:gd name="connsiteY5" fmla="*/ 215919 h 404031"/>
              <a:gd name="connsiteX6" fmla="*/ 159090 w 426319"/>
              <a:gd name="connsiteY6" fmla="*/ 266719 h 404031"/>
              <a:gd name="connsiteX7" fmla="*/ 206715 w 426319"/>
              <a:gd name="connsiteY7" fmla="*/ 307994 h 404031"/>
              <a:gd name="connsiteX8" fmla="*/ 263865 w 426319"/>
              <a:gd name="connsiteY8" fmla="*/ 336569 h 404031"/>
              <a:gd name="connsiteX9" fmla="*/ 292440 w 426319"/>
              <a:gd name="connsiteY9" fmla="*/ 346094 h 404031"/>
              <a:gd name="connsiteX10" fmla="*/ 340065 w 426319"/>
              <a:gd name="connsiteY10" fmla="*/ 346094 h 404031"/>
              <a:gd name="connsiteX11" fmla="*/ 406740 w 426319"/>
              <a:gd name="connsiteY11" fmla="*/ 384194 h 404031"/>
              <a:gd name="connsiteX12" fmla="*/ 425790 w 426319"/>
              <a:gd name="connsiteY12" fmla="*/ 403244 h 404031"/>
              <a:gd name="connsiteX13" fmla="*/ 390865 w 426319"/>
              <a:gd name="connsiteY13" fmla="*/ 358794 h 404031"/>
              <a:gd name="connsiteX14" fmla="*/ 390865 w 426319"/>
              <a:gd name="connsiteY14" fmla="*/ 330219 h 404031"/>
              <a:gd name="connsiteX15" fmla="*/ 381340 w 426319"/>
              <a:gd name="connsiteY15" fmla="*/ 298469 h 404031"/>
              <a:gd name="connsiteX16" fmla="*/ 327365 w 426319"/>
              <a:gd name="connsiteY16" fmla="*/ 257194 h 404031"/>
              <a:gd name="connsiteX17" fmla="*/ 311490 w 426319"/>
              <a:gd name="connsiteY17" fmla="*/ 238144 h 404031"/>
              <a:gd name="connsiteX18" fmla="*/ 282915 w 426319"/>
              <a:gd name="connsiteY18" fmla="*/ 193694 h 404031"/>
              <a:gd name="connsiteX19" fmla="*/ 222590 w 426319"/>
              <a:gd name="connsiteY19" fmla="*/ 139719 h 404031"/>
              <a:gd name="connsiteX20" fmla="*/ 216240 w 426319"/>
              <a:gd name="connsiteY20" fmla="*/ 101619 h 404031"/>
              <a:gd name="connsiteX21" fmla="*/ 203540 w 426319"/>
              <a:gd name="connsiteY21" fmla="*/ 133369 h 404031"/>
              <a:gd name="connsiteX22" fmla="*/ 140040 w 426319"/>
              <a:gd name="connsiteY22" fmla="*/ 98444 h 404031"/>
              <a:gd name="connsiteX23" fmla="*/ 86065 w 426319"/>
              <a:gd name="connsiteY23" fmla="*/ 73044 h 404031"/>
              <a:gd name="connsiteX24" fmla="*/ 57490 w 426319"/>
              <a:gd name="connsiteY24" fmla="*/ 63519 h 404031"/>
              <a:gd name="connsiteX25" fmla="*/ 340 w 426319"/>
              <a:gd name="connsiteY25" fmla="*/ 19 h 40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6319" h="404031">
                <a:moveTo>
                  <a:pt x="340" y="19"/>
                </a:moveTo>
                <a:cubicBezTo>
                  <a:pt x="-3364" y="-1039"/>
                  <a:pt x="24153" y="41294"/>
                  <a:pt x="35265" y="57169"/>
                </a:cubicBezTo>
                <a:cubicBezTo>
                  <a:pt x="46378" y="73044"/>
                  <a:pt x="60136" y="86802"/>
                  <a:pt x="67015" y="95269"/>
                </a:cubicBezTo>
                <a:cubicBezTo>
                  <a:pt x="73894" y="103736"/>
                  <a:pt x="71778" y="96327"/>
                  <a:pt x="76540" y="107969"/>
                </a:cubicBezTo>
                <a:cubicBezTo>
                  <a:pt x="81302" y="119611"/>
                  <a:pt x="87653" y="147127"/>
                  <a:pt x="95590" y="165119"/>
                </a:cubicBezTo>
                <a:cubicBezTo>
                  <a:pt x="103528" y="183111"/>
                  <a:pt x="113582" y="198986"/>
                  <a:pt x="124165" y="215919"/>
                </a:cubicBezTo>
                <a:cubicBezTo>
                  <a:pt x="134748" y="232852"/>
                  <a:pt x="145332" y="251373"/>
                  <a:pt x="159090" y="266719"/>
                </a:cubicBezTo>
                <a:cubicBezTo>
                  <a:pt x="172848" y="282065"/>
                  <a:pt x="189253" y="296352"/>
                  <a:pt x="206715" y="307994"/>
                </a:cubicBezTo>
                <a:cubicBezTo>
                  <a:pt x="224177" y="319636"/>
                  <a:pt x="249577" y="330219"/>
                  <a:pt x="263865" y="336569"/>
                </a:cubicBezTo>
                <a:cubicBezTo>
                  <a:pt x="278153" y="342919"/>
                  <a:pt x="279740" y="344507"/>
                  <a:pt x="292440" y="346094"/>
                </a:cubicBezTo>
                <a:cubicBezTo>
                  <a:pt x="305140" y="347681"/>
                  <a:pt x="321015" y="339744"/>
                  <a:pt x="340065" y="346094"/>
                </a:cubicBezTo>
                <a:cubicBezTo>
                  <a:pt x="359115" y="352444"/>
                  <a:pt x="406740" y="384194"/>
                  <a:pt x="406740" y="384194"/>
                </a:cubicBezTo>
                <a:cubicBezTo>
                  <a:pt x="421027" y="393719"/>
                  <a:pt x="428436" y="407477"/>
                  <a:pt x="425790" y="403244"/>
                </a:cubicBezTo>
                <a:cubicBezTo>
                  <a:pt x="423144" y="399011"/>
                  <a:pt x="396686" y="370965"/>
                  <a:pt x="390865" y="358794"/>
                </a:cubicBezTo>
                <a:cubicBezTo>
                  <a:pt x="385044" y="346623"/>
                  <a:pt x="392452" y="340273"/>
                  <a:pt x="390865" y="330219"/>
                </a:cubicBezTo>
                <a:cubicBezTo>
                  <a:pt x="389278" y="320165"/>
                  <a:pt x="391923" y="310640"/>
                  <a:pt x="381340" y="298469"/>
                </a:cubicBezTo>
                <a:cubicBezTo>
                  <a:pt x="370757" y="286298"/>
                  <a:pt x="327365" y="257194"/>
                  <a:pt x="327365" y="257194"/>
                </a:cubicBezTo>
                <a:cubicBezTo>
                  <a:pt x="315723" y="247140"/>
                  <a:pt x="318898" y="248727"/>
                  <a:pt x="311490" y="238144"/>
                </a:cubicBezTo>
                <a:cubicBezTo>
                  <a:pt x="304082" y="227561"/>
                  <a:pt x="297732" y="210098"/>
                  <a:pt x="282915" y="193694"/>
                </a:cubicBezTo>
                <a:cubicBezTo>
                  <a:pt x="268098" y="177290"/>
                  <a:pt x="233702" y="155065"/>
                  <a:pt x="222590" y="139719"/>
                </a:cubicBezTo>
                <a:cubicBezTo>
                  <a:pt x="211478" y="124373"/>
                  <a:pt x="219415" y="102677"/>
                  <a:pt x="216240" y="101619"/>
                </a:cubicBezTo>
                <a:cubicBezTo>
                  <a:pt x="213065" y="100561"/>
                  <a:pt x="216240" y="133898"/>
                  <a:pt x="203540" y="133369"/>
                </a:cubicBezTo>
                <a:cubicBezTo>
                  <a:pt x="190840" y="132840"/>
                  <a:pt x="159619" y="108498"/>
                  <a:pt x="140040" y="98444"/>
                </a:cubicBezTo>
                <a:cubicBezTo>
                  <a:pt x="120461" y="88390"/>
                  <a:pt x="99823" y="78865"/>
                  <a:pt x="86065" y="73044"/>
                </a:cubicBezTo>
                <a:cubicBezTo>
                  <a:pt x="72307" y="67223"/>
                  <a:pt x="71248" y="75690"/>
                  <a:pt x="57490" y="63519"/>
                </a:cubicBezTo>
                <a:cubicBezTo>
                  <a:pt x="43732" y="51348"/>
                  <a:pt x="4044" y="1077"/>
                  <a:pt x="340" y="19"/>
                </a:cubicBezTo>
                <a:close/>
              </a:path>
            </a:pathLst>
          </a:custGeom>
          <a:solidFill>
            <a:schemeClr val="tx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id="{F1DEE664-8E8C-0360-AD5E-79350E8F8D8D}"/>
              </a:ext>
            </a:extLst>
          </p:cNvPr>
          <p:cNvSpPr>
            <a:spLocks noChangeAspect="1"/>
          </p:cNvSpPr>
          <p:nvPr/>
        </p:nvSpPr>
        <p:spPr>
          <a:xfrm rot="5400000">
            <a:off x="8001898" y="3922657"/>
            <a:ext cx="468000" cy="468000"/>
          </a:xfrm>
          <a:prstGeom prst="arc">
            <a:avLst>
              <a:gd name="adj1" fmla="val 10810722"/>
              <a:gd name="adj2" fmla="val 0"/>
            </a:avLst>
          </a:prstGeom>
          <a:ln w="12700">
            <a:solidFill>
              <a:srgbClr val="FF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27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4" grpId="0"/>
      <p:bldP spid="29" grpId="0" animBg="1"/>
      <p:bldP spid="30" grpId="0" animBg="1"/>
      <p:bldP spid="31" grpId="0"/>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p:txBody>
          <a:bodyPr>
            <a:normAutofit/>
          </a:bodyPr>
          <a:lstStyle/>
          <a:p>
            <a:r>
              <a:rPr lang="en-US" sz="8000" b="1" dirty="0">
                <a:solidFill>
                  <a:srgbClr val="FF2F92"/>
                </a:solidFill>
              </a:rPr>
              <a:t>What are state-space models?</a:t>
            </a:r>
          </a:p>
        </p:txBody>
      </p:sp>
    </p:spTree>
    <p:extLst>
      <p:ext uri="{BB962C8B-B14F-4D97-AF65-F5344CB8AC3E}">
        <p14:creationId xmlns:p14="http://schemas.microsoft.com/office/powerpoint/2010/main" val="818110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F0D9AA0-E915-6E53-9807-03116DAF5051}"/>
              </a:ext>
            </a:extLst>
          </p:cNvPr>
          <p:cNvGrpSpPr/>
          <p:nvPr/>
        </p:nvGrpSpPr>
        <p:grpSpPr>
          <a:xfrm>
            <a:off x="3257744" y="3143976"/>
            <a:ext cx="1775117" cy="1017641"/>
            <a:chOff x="3336713" y="2695920"/>
            <a:chExt cx="1257075" cy="1017641"/>
          </a:xfrm>
        </p:grpSpPr>
        <p:sp>
          <p:nvSpPr>
            <p:cNvPr id="6" name="Rounded Rectangle 5">
              <a:extLst>
                <a:ext uri="{FF2B5EF4-FFF2-40B4-BE49-F238E27FC236}">
                  <a16:creationId xmlns:a16="http://schemas.microsoft.com/office/drawing/2014/main" id="{5CDB94D0-DDF6-4F46-5BFC-47FD200674A4}"/>
                </a:ext>
              </a:extLst>
            </p:cNvPr>
            <p:cNvSpPr/>
            <p:nvPr/>
          </p:nvSpPr>
          <p:spPr>
            <a:xfrm>
              <a:off x="3494910" y="2695920"/>
              <a:ext cx="940953" cy="965140"/>
            </a:xfrm>
            <a:prstGeom prst="roundRect">
              <a:avLst>
                <a:gd name="adj" fmla="val 8272"/>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98A43D-9407-4247-1335-A6D8FCBAD5B9}"/>
                </a:ext>
              </a:extLst>
            </p:cNvPr>
            <p:cNvSpPr txBox="1"/>
            <p:nvPr/>
          </p:nvSpPr>
          <p:spPr>
            <a:xfrm>
              <a:off x="3336713" y="3067230"/>
              <a:ext cx="1257075" cy="646331"/>
            </a:xfrm>
            <a:prstGeom prst="rect">
              <a:avLst/>
            </a:prstGeom>
            <a:noFill/>
          </p:spPr>
          <p:txBody>
            <a:bodyPr wrap="none" rtlCol="0">
              <a:spAutoFit/>
            </a:bodyPr>
            <a:lstStyle/>
            <a:p>
              <a:pPr algn="ctr"/>
              <a:r>
                <a:rPr lang="en-US" dirty="0">
                  <a:solidFill>
                    <a:schemeClr val="bg1"/>
                  </a:solidFill>
                </a:rPr>
                <a:t>Extra loss</a:t>
              </a:r>
              <a:br>
                <a:rPr lang="en-US" dirty="0">
                  <a:solidFill>
                    <a:schemeClr val="bg1"/>
                  </a:solidFill>
                </a:rPr>
              </a:br>
              <a:r>
                <a:rPr lang="en-US" dirty="0">
                  <a:solidFill>
                    <a:schemeClr val="bg1"/>
                  </a:solidFill>
                </a:rPr>
                <a:t>while flying</a:t>
              </a:r>
            </a:p>
          </p:txBody>
        </p:sp>
      </p:grpSp>
      <p:grpSp>
        <p:nvGrpSpPr>
          <p:cNvPr id="4" name="Group 3">
            <a:extLst>
              <a:ext uri="{FF2B5EF4-FFF2-40B4-BE49-F238E27FC236}">
                <a16:creationId xmlns:a16="http://schemas.microsoft.com/office/drawing/2014/main" id="{5A81450C-2687-9D61-22A5-14B72E4F09BC}"/>
              </a:ext>
            </a:extLst>
          </p:cNvPr>
          <p:cNvGrpSpPr/>
          <p:nvPr/>
        </p:nvGrpSpPr>
        <p:grpSpPr>
          <a:xfrm>
            <a:off x="2743197" y="3143976"/>
            <a:ext cx="826176" cy="1029216"/>
            <a:chOff x="3423026" y="2695920"/>
            <a:chExt cx="726481" cy="1029216"/>
          </a:xfrm>
        </p:grpSpPr>
        <p:sp>
          <p:nvSpPr>
            <p:cNvPr id="43" name="Rounded Rectangle 42">
              <a:extLst>
                <a:ext uri="{FF2B5EF4-FFF2-40B4-BE49-F238E27FC236}">
                  <a16:creationId xmlns:a16="http://schemas.microsoft.com/office/drawing/2014/main" id="{F05C424F-E1E4-236C-6D88-533885FEB3A1}"/>
                </a:ext>
              </a:extLst>
            </p:cNvPr>
            <p:cNvSpPr/>
            <p:nvPr/>
          </p:nvSpPr>
          <p:spPr>
            <a:xfrm>
              <a:off x="3494910" y="2695920"/>
              <a:ext cx="556229" cy="965140"/>
            </a:xfrm>
            <a:prstGeom prst="roundRect">
              <a:avLst/>
            </a:prstGeom>
            <a:solidFill>
              <a:srgbClr val="EF91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F2B34E4-8848-E212-E240-9493131413F1}"/>
                </a:ext>
              </a:extLst>
            </p:cNvPr>
            <p:cNvSpPr txBox="1"/>
            <p:nvPr/>
          </p:nvSpPr>
          <p:spPr>
            <a:xfrm>
              <a:off x="3423026" y="3078805"/>
              <a:ext cx="726481" cy="646331"/>
            </a:xfrm>
            <a:prstGeom prst="rect">
              <a:avLst/>
            </a:prstGeom>
            <a:noFill/>
          </p:spPr>
          <p:txBody>
            <a:bodyPr wrap="none" rtlCol="0">
              <a:spAutoFit/>
            </a:bodyPr>
            <a:lstStyle/>
            <a:p>
              <a:pPr algn="ctr"/>
              <a:r>
                <a:rPr lang="en-US" dirty="0">
                  <a:solidFill>
                    <a:schemeClr val="bg1"/>
                  </a:solidFill>
                </a:rPr>
                <a:t>Basal </a:t>
              </a:r>
              <a:br>
                <a:rPr lang="en-US" dirty="0">
                  <a:solidFill>
                    <a:schemeClr val="bg1"/>
                  </a:solidFill>
                </a:rPr>
              </a:br>
              <a:r>
                <a:rPr lang="en-US" dirty="0">
                  <a:solidFill>
                    <a:schemeClr val="bg1"/>
                  </a:solidFill>
                </a:rPr>
                <a:t>loss</a:t>
              </a:r>
            </a:p>
          </p:txBody>
        </p:sp>
      </p:grpSp>
      <p:sp>
        <p:nvSpPr>
          <p:cNvPr id="2" name="Title 1">
            <a:extLst>
              <a:ext uri="{FF2B5EF4-FFF2-40B4-BE49-F238E27FC236}">
                <a16:creationId xmlns:a16="http://schemas.microsoft.com/office/drawing/2014/main" id="{7A8222EC-B109-2DFB-7B45-5E67F53BF812}"/>
              </a:ext>
            </a:extLst>
          </p:cNvPr>
          <p:cNvSpPr>
            <a:spLocks noGrp="1"/>
          </p:cNvSpPr>
          <p:nvPr>
            <p:ph type="title"/>
          </p:nvPr>
        </p:nvSpPr>
        <p:spPr/>
        <p:txBody>
          <a:bodyPr/>
          <a:lstStyle/>
          <a:p>
            <a:r>
              <a:rPr lang="en-US" dirty="0"/>
              <a:t>Estimating mass gain with </a:t>
            </a:r>
            <a:br>
              <a:rPr lang="en-US" dirty="0"/>
            </a:br>
            <a:r>
              <a:rPr lang="en-US" dirty="0"/>
              <a:t>accelerometer data</a:t>
            </a:r>
          </a:p>
        </p:txBody>
      </p:sp>
      <p:pic>
        <p:nvPicPr>
          <p:cNvPr id="3" name="Graphic 2" descr="Scale">
            <a:extLst>
              <a:ext uri="{FF2B5EF4-FFF2-40B4-BE49-F238E27FC236}">
                <a16:creationId xmlns:a16="http://schemas.microsoft.com/office/drawing/2014/main" id="{D5AA9783-FDF0-6405-B063-DC0889772E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968" y="2932833"/>
            <a:ext cx="792000" cy="792000"/>
          </a:xfrm>
          <a:prstGeom prst="rect">
            <a:avLst/>
          </a:prstGeom>
        </p:spPr>
      </p:pic>
      <p:sp>
        <p:nvSpPr>
          <p:cNvPr id="21" name="Freeform 20">
            <a:extLst>
              <a:ext uri="{FF2B5EF4-FFF2-40B4-BE49-F238E27FC236}">
                <a16:creationId xmlns:a16="http://schemas.microsoft.com/office/drawing/2014/main" id="{986CCA22-0AC3-C059-77FE-380CB29AC5B4}"/>
              </a:ext>
            </a:extLst>
          </p:cNvPr>
          <p:cNvSpPr>
            <a:spLocks noChangeAspect="1"/>
          </p:cNvSpPr>
          <p:nvPr/>
        </p:nvSpPr>
        <p:spPr>
          <a:xfrm>
            <a:off x="503085" y="4648126"/>
            <a:ext cx="697827" cy="936000"/>
          </a:xfrm>
          <a:custGeom>
            <a:avLst/>
            <a:gdLst>
              <a:gd name="connsiteX0" fmla="*/ 0 w 2521324"/>
              <a:gd name="connsiteY0" fmla="*/ 1580030 h 1593477"/>
              <a:gd name="connsiteX1" fmla="*/ 268942 w 2521324"/>
              <a:gd name="connsiteY1" fmla="*/ 1 h 1593477"/>
              <a:gd name="connsiteX2" fmla="*/ 531159 w 2521324"/>
              <a:gd name="connsiteY2" fmla="*/ 1586754 h 1593477"/>
              <a:gd name="connsiteX3" fmla="*/ 907677 w 2521324"/>
              <a:gd name="connsiteY3" fmla="*/ 1 h 1593477"/>
              <a:gd name="connsiteX4" fmla="*/ 1210236 w 2521324"/>
              <a:gd name="connsiteY4" fmla="*/ 1586754 h 1593477"/>
              <a:gd name="connsiteX5" fmla="*/ 1600200 w 2521324"/>
              <a:gd name="connsiteY5" fmla="*/ 1 h 1593477"/>
              <a:gd name="connsiteX6" fmla="*/ 1815353 w 2521324"/>
              <a:gd name="connsiteY6" fmla="*/ 1586754 h 1593477"/>
              <a:gd name="connsiteX7" fmla="*/ 2232212 w 2521324"/>
              <a:gd name="connsiteY7" fmla="*/ 1 h 1593477"/>
              <a:gd name="connsiteX8" fmla="*/ 2521324 w 2521324"/>
              <a:gd name="connsiteY8" fmla="*/ 1593477 h 159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324" h="1593477">
                <a:moveTo>
                  <a:pt x="0" y="1580030"/>
                </a:moveTo>
                <a:cubicBezTo>
                  <a:pt x="90208" y="789455"/>
                  <a:pt x="180416" y="-1120"/>
                  <a:pt x="268942" y="1"/>
                </a:cubicBezTo>
                <a:cubicBezTo>
                  <a:pt x="357468" y="1122"/>
                  <a:pt x="424703" y="1586754"/>
                  <a:pt x="531159" y="1586754"/>
                </a:cubicBezTo>
                <a:cubicBezTo>
                  <a:pt x="637615" y="1586754"/>
                  <a:pt x="794498" y="1"/>
                  <a:pt x="907677" y="1"/>
                </a:cubicBezTo>
                <a:cubicBezTo>
                  <a:pt x="1020856" y="1"/>
                  <a:pt x="1094816" y="1586754"/>
                  <a:pt x="1210236" y="1586754"/>
                </a:cubicBezTo>
                <a:cubicBezTo>
                  <a:pt x="1325656" y="1586754"/>
                  <a:pt x="1499347" y="1"/>
                  <a:pt x="1600200" y="1"/>
                </a:cubicBezTo>
                <a:cubicBezTo>
                  <a:pt x="1701053" y="1"/>
                  <a:pt x="1710018" y="1586754"/>
                  <a:pt x="1815353" y="1586754"/>
                </a:cubicBezTo>
                <a:cubicBezTo>
                  <a:pt x="1920688" y="1586754"/>
                  <a:pt x="2114550" y="-1119"/>
                  <a:pt x="2232212" y="1"/>
                </a:cubicBezTo>
                <a:cubicBezTo>
                  <a:pt x="2349874" y="1121"/>
                  <a:pt x="2435599" y="797299"/>
                  <a:pt x="2521324" y="1593477"/>
                </a:cubicBezTo>
              </a:path>
            </a:pathLst>
          </a:custGeom>
          <a:noFill/>
          <a:ln w="25400">
            <a:solidFill>
              <a:srgbClr val="FF2F92"/>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D13D3BE-BD2A-EEAC-6033-EEC9BC006043}"/>
              </a:ext>
            </a:extLst>
          </p:cNvPr>
          <p:cNvPicPr>
            <a:picLocks noChangeAspect="1"/>
          </p:cNvPicPr>
          <p:nvPr/>
        </p:nvPicPr>
        <p:blipFill>
          <a:blip r:embed="rId5"/>
          <a:stretch>
            <a:fillRect/>
          </a:stretch>
        </p:blipFill>
        <p:spPr>
          <a:xfrm>
            <a:off x="727636" y="4648126"/>
            <a:ext cx="1667283" cy="1044000"/>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CE39064-953B-4BC6-0832-E82CB9D075C5}"/>
                  </a:ext>
                </a:extLst>
              </p:cNvPr>
              <p:cNvSpPr txBox="1"/>
              <p:nvPr/>
            </p:nvSpPr>
            <p:spPr>
              <a:xfrm>
                <a:off x="2330418" y="4770358"/>
                <a:ext cx="2848537" cy="8297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𝑦</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m:rPr>
                          <m:nor/>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𝑎</m:t>
                              </m:r>
                            </m:e>
                            <m:sub>
                              <m:r>
                                <a:rPr lang="en-CA" sz="2400" i="1">
                                  <a:latin typeface="Cambria Math" panose="02040503050406030204" pitchFamily="18" charset="0"/>
                                </a:rPr>
                                <m:t>𝑖</m:t>
                              </m:r>
                            </m:sub>
                          </m:sSub>
                          <m:rad>
                            <m:radPr>
                              <m:degHide m:val="on"/>
                              <m:ctrlPr>
                                <a:rPr lang="en-CA" sz="2400" i="1">
                                  <a:latin typeface="Cambria Math" panose="02040503050406030204" pitchFamily="18" charset="0"/>
                                </a:rPr>
                              </m:ctrlPr>
                            </m:radPr>
                            <m:deg/>
                            <m:e>
                              <m:sSub>
                                <m:sSubPr>
                                  <m:ctrlPr>
                                    <a:rPr lang="en-CA" sz="2400" i="1">
                                      <a:latin typeface="Cambria Math" panose="02040503050406030204" pitchFamily="18" charset="0"/>
                                    </a:rPr>
                                  </m:ctrlPr>
                                </m:sSubPr>
                                <m:e>
                                  <m:r>
                                    <a:rPr lang="en-CA" sz="2400" i="1">
                                      <a:latin typeface="Cambria Math" panose="02040503050406030204" pitchFamily="18" charset="0"/>
                                    </a:rPr>
                                    <m:t>𝑧</m:t>
                                  </m:r>
                                </m:e>
                                <m:sub>
                                  <m:r>
                                    <a:rPr lang="en-CA" sz="2400" i="1">
                                      <a:latin typeface="Cambria Math" panose="02040503050406030204" pitchFamily="18" charset="0"/>
                                    </a:rPr>
                                    <m:t>𝑖</m:t>
                                  </m:r>
                                  <m:r>
                                    <a:rPr lang="en-CA" sz="2400" i="1">
                                      <a:latin typeface="Cambria Math" panose="02040503050406030204" pitchFamily="18" charset="0"/>
                                    </a:rPr>
                                    <m:t>,</m:t>
                                  </m:r>
                                  <m:r>
                                    <a:rPr lang="en-CA" sz="2400" i="1">
                                      <a:latin typeface="Cambria Math" panose="02040503050406030204" pitchFamily="18" charset="0"/>
                                    </a:rPr>
                                    <m:t>𝑡</m:t>
                                  </m:r>
                                </m:sub>
                              </m:sSub>
                            </m:e>
                          </m:rad>
                          <m:r>
                            <a:rPr lang="en-CA" sz="2400" b="0" i="1" smtClean="0">
                              <a:latin typeface="Cambria Math" panose="02040503050406030204" pitchFamily="18" charset="0"/>
                            </a:rPr>
                            <m:t> , </m:t>
                          </m:r>
                          <m:sSubSup>
                            <m:sSubSupPr>
                              <m:ctrlPr>
                                <a:rPr lang="en-CA" sz="2400" b="0" i="1" smtClean="0">
                                  <a:latin typeface="Cambria Math" panose="02040503050406030204" pitchFamily="18" charset="0"/>
                                </a:rPr>
                              </m:ctrlPr>
                            </m:sSubSupPr>
                            <m:e>
                              <m:r>
                                <a:rPr lang="en-CA" sz="2400" b="0" i="1" smtClean="0">
                                  <a:latin typeface="Cambria Math" panose="02040503050406030204" pitchFamily="18" charset="0"/>
                                </a:rPr>
                                <m:t>𝜎</m:t>
                              </m:r>
                            </m:e>
                            <m:sub>
                              <m:r>
                                <a:rPr lang="en-CA" sz="2400" b="0" i="1" smtClean="0">
                                  <a:latin typeface="Cambria Math" panose="02040503050406030204" pitchFamily="18" charset="0"/>
                                </a:rPr>
                                <m:t>𝑜</m:t>
                              </m:r>
                            </m:sub>
                            <m:sup>
                              <m:r>
                                <a:rPr lang="en-CA" sz="2400" b="0" i="1" smtClean="0">
                                  <a:latin typeface="Cambria Math" panose="02040503050406030204" pitchFamily="18" charset="0"/>
                                </a:rPr>
                                <m:t>2</m:t>
                              </m:r>
                            </m:sup>
                          </m:sSubSup>
                        </m:e>
                      </m:d>
                    </m:oMath>
                  </m:oMathPara>
                </a14:m>
                <a:endParaRPr lang="en-CA" sz="2400" b="0" dirty="0"/>
              </a:p>
              <a:p>
                <a:endParaRPr lang="en-US" dirty="0"/>
              </a:p>
            </p:txBody>
          </p:sp>
        </mc:Choice>
        <mc:Fallback xmlns="">
          <p:sp>
            <p:nvSpPr>
              <p:cNvPr id="26" name="TextBox 25">
                <a:extLst>
                  <a:ext uri="{FF2B5EF4-FFF2-40B4-BE49-F238E27FC236}">
                    <a16:creationId xmlns:a16="http://schemas.microsoft.com/office/drawing/2014/main" id="{BCE39064-953B-4BC6-0832-E82CB9D075C5}"/>
                  </a:ext>
                </a:extLst>
              </p:cNvPr>
              <p:cNvSpPr txBox="1">
                <a:spLocks noRot="1" noChangeAspect="1" noMove="1" noResize="1" noEditPoints="1" noAdjustHandles="1" noChangeArrowheads="1" noChangeShapeType="1" noTextEdit="1"/>
              </p:cNvSpPr>
              <p:nvPr/>
            </p:nvSpPr>
            <p:spPr>
              <a:xfrm>
                <a:off x="2330418" y="4770358"/>
                <a:ext cx="2848537" cy="829714"/>
              </a:xfrm>
              <a:prstGeom prst="rect">
                <a:avLst/>
              </a:prstGeom>
              <a:blipFill>
                <a:blip r:embed="rId6"/>
                <a:stretch>
                  <a:fillRect l="-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EDD3A8-D3AD-4D5D-848A-C045DDAFFFFF}"/>
                  </a:ext>
                </a:extLst>
              </p:cNvPr>
              <p:cNvSpPr txBox="1"/>
              <p:nvPr/>
            </p:nvSpPr>
            <p:spPr>
              <a:xfrm>
                <a:off x="3569373" y="5584126"/>
                <a:ext cx="18430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𝑎</m:t>
                          </m:r>
                        </m:e>
                        <m:sub>
                          <m:r>
                            <a:rPr lang="en-CA" sz="2400" b="0" i="1" smtClean="0">
                              <a:latin typeface="Cambria Math" panose="02040503050406030204" pitchFamily="18" charset="0"/>
                            </a:rPr>
                            <m:t>𝑖</m:t>
                          </m:r>
                        </m:sub>
                      </m:sSub>
                      <m:r>
                        <a:rPr lang="en-CA" sz="2400" b="0" i="1" smtClean="0">
                          <a:latin typeface="Cambria Math" panose="02040503050406030204" pitchFamily="18" charset="0"/>
                        </a:rPr>
                        <m:t>∼</m:t>
                      </m:r>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𝛼</m:t>
                          </m:r>
                          <m:r>
                            <a:rPr lang="en-CA" sz="2400" b="0" i="1" smtClean="0">
                              <a:latin typeface="Cambria Math" panose="02040503050406030204" pitchFamily="18" charset="0"/>
                            </a:rPr>
                            <m:t>,</m:t>
                          </m:r>
                          <m:sSubSup>
                            <m:sSubSupPr>
                              <m:ctrlPr>
                                <a:rPr lang="en-CA" sz="2400" b="0" i="1" smtClean="0">
                                  <a:latin typeface="Cambria Math" panose="02040503050406030204" pitchFamily="18" charset="0"/>
                                </a:rPr>
                              </m:ctrlPr>
                            </m:sSubSupPr>
                            <m:e>
                              <m:r>
                                <a:rPr lang="en-CA" sz="2400" b="0" i="1" smtClean="0">
                                  <a:latin typeface="Cambria Math" panose="02040503050406030204" pitchFamily="18" charset="0"/>
                                </a:rPr>
                                <m:t>𝜎</m:t>
                              </m:r>
                            </m:e>
                            <m:sub>
                              <m:r>
                                <a:rPr lang="en-CA" sz="2400" i="1">
                                  <a:latin typeface="Cambria Math" panose="02040503050406030204" pitchFamily="18" charset="0"/>
                                </a:rPr>
                                <m:t>𝛼</m:t>
                              </m:r>
                            </m:sub>
                            <m:sup>
                              <m:r>
                                <a:rPr lang="en-CA" sz="2400" b="0" i="1" smtClean="0">
                                  <a:latin typeface="Cambria Math" panose="02040503050406030204" pitchFamily="18" charset="0"/>
                                </a:rPr>
                                <m:t>2</m:t>
                              </m:r>
                            </m:sup>
                          </m:sSubSup>
                        </m:e>
                      </m:d>
                    </m:oMath>
                  </m:oMathPara>
                </a14:m>
                <a:endParaRPr lang="en-US" sz="2400" dirty="0"/>
              </a:p>
            </p:txBody>
          </p:sp>
        </mc:Choice>
        <mc:Fallback xmlns="">
          <p:sp>
            <p:nvSpPr>
              <p:cNvPr id="27" name="TextBox 26">
                <a:extLst>
                  <a:ext uri="{FF2B5EF4-FFF2-40B4-BE49-F238E27FC236}">
                    <a16:creationId xmlns:a16="http://schemas.microsoft.com/office/drawing/2014/main" id="{8EEDD3A8-D3AD-4D5D-848A-C045DDAFFFFF}"/>
                  </a:ext>
                </a:extLst>
              </p:cNvPr>
              <p:cNvSpPr txBox="1">
                <a:spLocks noRot="1" noChangeAspect="1" noMove="1" noResize="1" noEditPoints="1" noAdjustHandles="1" noChangeArrowheads="1" noChangeShapeType="1" noTextEdit="1"/>
              </p:cNvSpPr>
              <p:nvPr/>
            </p:nvSpPr>
            <p:spPr>
              <a:xfrm>
                <a:off x="3569373" y="5584126"/>
                <a:ext cx="1843069" cy="369332"/>
              </a:xfrm>
              <a:prstGeom prst="rect">
                <a:avLst/>
              </a:prstGeom>
              <a:blipFill>
                <a:blip r:embed="rId7"/>
                <a:stretch>
                  <a:fillRect l="-205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A03F735-FE72-E8F4-4D98-12328D1C2A91}"/>
                  </a:ext>
                </a:extLst>
              </p:cNvPr>
              <p:cNvSpPr txBox="1"/>
              <p:nvPr/>
            </p:nvSpPr>
            <p:spPr>
              <a:xfrm>
                <a:off x="9884912" y="3591807"/>
                <a:ext cx="1982659"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𝜂</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0,</m:t>
                          </m:r>
                          <m:sSubSup>
                            <m:sSubSupPr>
                              <m:ctrlPr>
                                <a:rPr lang="en-CA" sz="2400" b="0" i="1" smtClean="0">
                                  <a:latin typeface="Cambria Math" panose="02040503050406030204" pitchFamily="18" charset="0"/>
                                </a:rPr>
                              </m:ctrlPr>
                            </m:sSubSupPr>
                            <m:e>
                              <m:r>
                                <a:rPr lang="en-CA" sz="2400" b="0" i="1" smtClean="0">
                                  <a:latin typeface="Cambria Math" panose="02040503050406030204" pitchFamily="18" charset="0"/>
                                </a:rPr>
                                <m:t>𝜎</m:t>
                              </m:r>
                            </m:e>
                            <m:sub>
                              <m:r>
                                <a:rPr lang="en-CA" sz="2400" b="0" i="1" smtClean="0">
                                  <a:latin typeface="Cambria Math" panose="02040503050406030204" pitchFamily="18" charset="0"/>
                                </a:rPr>
                                <m:t>𝑝</m:t>
                              </m:r>
                            </m:sub>
                            <m:sup>
                              <m:r>
                                <a:rPr lang="en-CA" sz="2400" b="0" i="1" smtClean="0">
                                  <a:latin typeface="Cambria Math" panose="02040503050406030204" pitchFamily="18" charset="0"/>
                                </a:rPr>
                                <m:t>2</m:t>
                              </m:r>
                            </m:sup>
                          </m:sSubSup>
                        </m:e>
                      </m:d>
                    </m:oMath>
                  </m:oMathPara>
                </a14:m>
                <a:endParaRPr lang="en-US" sz="2400" dirty="0"/>
              </a:p>
            </p:txBody>
          </p:sp>
        </mc:Choice>
        <mc:Fallback xmlns="">
          <p:sp>
            <p:nvSpPr>
              <p:cNvPr id="28" name="TextBox 27">
                <a:extLst>
                  <a:ext uri="{FF2B5EF4-FFF2-40B4-BE49-F238E27FC236}">
                    <a16:creationId xmlns:a16="http://schemas.microsoft.com/office/drawing/2014/main" id="{1A03F735-FE72-E8F4-4D98-12328D1C2A91}"/>
                  </a:ext>
                </a:extLst>
              </p:cNvPr>
              <p:cNvSpPr txBox="1">
                <a:spLocks noRot="1" noChangeAspect="1" noMove="1" noResize="1" noEditPoints="1" noAdjustHandles="1" noChangeArrowheads="1" noChangeShapeType="1" noTextEdit="1"/>
              </p:cNvSpPr>
              <p:nvPr/>
            </p:nvSpPr>
            <p:spPr>
              <a:xfrm>
                <a:off x="9884912" y="3591807"/>
                <a:ext cx="1982659" cy="424283"/>
              </a:xfrm>
              <a:prstGeom prst="rect">
                <a:avLst/>
              </a:prstGeom>
              <a:blipFill>
                <a:blip r:embed="rId8"/>
                <a:stretch>
                  <a:fillRect l="-3185" b="-1714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32C6923-9432-865A-D81F-7A84A95AA8D6}"/>
              </a:ext>
            </a:extLst>
          </p:cNvPr>
          <p:cNvGrpSpPr/>
          <p:nvPr/>
        </p:nvGrpSpPr>
        <p:grpSpPr>
          <a:xfrm>
            <a:off x="4833005" y="2360365"/>
            <a:ext cx="4554055" cy="1245718"/>
            <a:chOff x="3394308" y="2415342"/>
            <a:chExt cx="1019112" cy="1245718"/>
          </a:xfrm>
        </p:grpSpPr>
        <p:sp>
          <p:nvSpPr>
            <p:cNvPr id="9" name="Rounded Rectangle 8">
              <a:extLst>
                <a:ext uri="{FF2B5EF4-FFF2-40B4-BE49-F238E27FC236}">
                  <a16:creationId xmlns:a16="http://schemas.microsoft.com/office/drawing/2014/main" id="{83743118-9746-3B96-880B-67F87D585C05}"/>
                </a:ext>
              </a:extLst>
            </p:cNvPr>
            <p:cNvSpPr/>
            <p:nvPr/>
          </p:nvSpPr>
          <p:spPr>
            <a:xfrm>
              <a:off x="3394308" y="2415342"/>
              <a:ext cx="1019112" cy="1245718"/>
            </a:xfrm>
            <a:prstGeom prst="roundRect">
              <a:avLst>
                <a:gd name="adj" fmla="val 8272"/>
              </a:avLst>
            </a:prstGeom>
            <a:solidFill>
              <a:srgbClr val="C6E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FAD233-0BEE-E71E-AF3B-963DD44FE45A}"/>
                </a:ext>
              </a:extLst>
            </p:cNvPr>
            <p:cNvSpPr txBox="1"/>
            <p:nvPr/>
          </p:nvSpPr>
          <p:spPr>
            <a:xfrm>
              <a:off x="3595866" y="2483139"/>
              <a:ext cx="615997" cy="369332"/>
            </a:xfrm>
            <a:prstGeom prst="rect">
              <a:avLst/>
            </a:prstGeom>
            <a:noFill/>
          </p:spPr>
          <p:txBody>
            <a:bodyPr wrap="none" rtlCol="0">
              <a:spAutoFit/>
            </a:bodyPr>
            <a:lstStyle/>
            <a:p>
              <a:pPr algn="ctr"/>
              <a:r>
                <a:rPr lang="en-US" dirty="0"/>
                <a:t>Gain while diving (foraging)</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2F0067-2C50-4E42-C4EF-A61110FC0D4D}"/>
                  </a:ext>
                </a:extLst>
              </p:cNvPr>
              <p:cNvSpPr txBox="1"/>
              <p:nvPr/>
            </p:nvSpPr>
            <p:spPr>
              <a:xfrm>
                <a:off x="1228387" y="3143976"/>
                <a:ext cx="894687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𝑧</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𝑧</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0</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1</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𝑓</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m:t>
                          </m:r>
                          <m:r>
                            <a:rPr lang="en-CA" sz="2400" b="0" i="1" smtClean="0">
                              <a:latin typeface="Cambria Math" panose="02040503050406030204" pitchFamily="18" charset="0"/>
                            </a:rPr>
                            <m:t>𝛽</m:t>
                          </m:r>
                        </m:e>
                        <m:sub>
                          <m:r>
                            <a:rPr lang="en-CA" sz="2400" b="0" i="1" smtClean="0">
                              <a:latin typeface="Cambria Math" panose="02040503050406030204" pitchFamily="18" charset="0"/>
                            </a:rPr>
                            <m:t>2</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3</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1,</m:t>
                          </m:r>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4</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2,</m:t>
                          </m:r>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smtClean="0">
                              <a:latin typeface="Cambria Math" panose="02040503050406030204" pitchFamily="18" charset="0"/>
                            </a:rPr>
                          </m:ctrlPr>
                        </m:sSubPr>
                        <m:e>
                          <m:r>
                            <a:rPr lang="en-CA" sz="2400" b="0" i="1" smtClean="0">
                              <a:latin typeface="Cambria Math" panose="02040503050406030204" pitchFamily="18" charset="0"/>
                            </a:rPr>
                            <m:t>𝑑</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b="0" i="1" smtClean="0">
                              <a:latin typeface="Cambria Math" panose="02040503050406030204" pitchFamily="18" charset="0"/>
                            </a:rPr>
                            <m:t>𝜂</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oMath>
                  </m:oMathPara>
                </a14:m>
                <a:endParaRPr lang="en-CA" sz="2400" b="0" dirty="0"/>
              </a:p>
            </p:txBody>
          </p:sp>
        </mc:Choice>
        <mc:Fallback xmlns="">
          <p:sp>
            <p:nvSpPr>
              <p:cNvPr id="25" name="TextBox 24">
                <a:extLst>
                  <a:ext uri="{FF2B5EF4-FFF2-40B4-BE49-F238E27FC236}">
                    <a16:creationId xmlns:a16="http://schemas.microsoft.com/office/drawing/2014/main" id="{452F0067-2C50-4E42-C4EF-A61110FC0D4D}"/>
                  </a:ext>
                </a:extLst>
              </p:cNvPr>
              <p:cNvSpPr txBox="1">
                <a:spLocks noRot="1" noChangeAspect="1" noMove="1" noResize="1" noEditPoints="1" noAdjustHandles="1" noChangeArrowheads="1" noChangeShapeType="1" noTextEdit="1"/>
              </p:cNvSpPr>
              <p:nvPr/>
            </p:nvSpPr>
            <p:spPr>
              <a:xfrm>
                <a:off x="1228387" y="3143976"/>
                <a:ext cx="8946873" cy="385555"/>
              </a:xfrm>
              <a:prstGeom prst="rect">
                <a:avLst/>
              </a:prstGeom>
              <a:blipFill>
                <a:blip r:embed="rId9"/>
                <a:stretch>
                  <a:fillRect b="-29032"/>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6AFD244B-9D38-7516-4D92-7B97EAC55B22}"/>
              </a:ext>
            </a:extLst>
          </p:cNvPr>
          <p:cNvPicPr>
            <a:picLocks noChangeAspect="1"/>
          </p:cNvPicPr>
          <p:nvPr/>
        </p:nvPicPr>
        <p:blipFill>
          <a:blip r:embed="rId10"/>
          <a:srcRect l="599" r="599"/>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8" name="Group 17">
            <a:extLst>
              <a:ext uri="{FF2B5EF4-FFF2-40B4-BE49-F238E27FC236}">
                <a16:creationId xmlns:a16="http://schemas.microsoft.com/office/drawing/2014/main" id="{660161F4-CC66-4D1E-82D1-A84029A99DE2}"/>
              </a:ext>
            </a:extLst>
          </p:cNvPr>
          <p:cNvGrpSpPr>
            <a:grpSpLocks noChangeAspect="1"/>
          </p:cNvGrpSpPr>
          <p:nvPr/>
        </p:nvGrpSpPr>
        <p:grpSpPr>
          <a:xfrm>
            <a:off x="9817463" y="-97971"/>
            <a:ext cx="2984208" cy="2520000"/>
            <a:chOff x="9631200" y="-97971"/>
            <a:chExt cx="3240000" cy="2736000"/>
          </a:xfrm>
        </p:grpSpPr>
        <p:pic>
          <p:nvPicPr>
            <p:cNvPr id="19" name="Picture 18">
              <a:extLst>
                <a:ext uri="{FF2B5EF4-FFF2-40B4-BE49-F238E27FC236}">
                  <a16:creationId xmlns:a16="http://schemas.microsoft.com/office/drawing/2014/main" id="{8DAA608A-72DA-F6CB-AA60-184FC864D843}"/>
                </a:ext>
              </a:extLst>
            </p:cNvPr>
            <p:cNvPicPr>
              <a:picLocks noChangeAspect="1"/>
            </p:cNvPicPr>
            <p:nvPr/>
          </p:nvPicPr>
          <p:blipFill>
            <a:blip r:embed="rId11"/>
            <a:srcRect t="7778" b="7778"/>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0" name="TextBox 19">
              <a:extLst>
                <a:ext uri="{FF2B5EF4-FFF2-40B4-BE49-F238E27FC236}">
                  <a16:creationId xmlns:a16="http://schemas.microsoft.com/office/drawing/2014/main" id="{8787204F-E04D-53CC-3F28-47F891541D32}"/>
                </a:ext>
              </a:extLst>
            </p:cNvPr>
            <p:cNvSpPr txBox="1"/>
            <p:nvPr/>
          </p:nvSpPr>
          <p:spPr>
            <a:xfrm>
              <a:off x="10376965" y="1494748"/>
              <a:ext cx="1669537" cy="969056"/>
            </a:xfrm>
            <a:prstGeom prst="rect">
              <a:avLst/>
            </a:prstGeom>
            <a:noFill/>
          </p:spPr>
          <p:txBody>
            <a:bodyPr wrap="none" rtlCol="0">
              <a:spAutoFit/>
            </a:bodyPr>
            <a:lstStyle/>
            <a:p>
              <a:pPr algn="ctr"/>
              <a:r>
                <a:rPr lang="en-US" sz="2600" dirty="0">
                  <a:solidFill>
                    <a:schemeClr val="bg1"/>
                  </a:solidFill>
                </a:rPr>
                <a:t>Dr. Allison</a:t>
              </a:r>
              <a:br>
                <a:rPr lang="en-US" sz="2600" dirty="0">
                  <a:solidFill>
                    <a:schemeClr val="bg1"/>
                  </a:solidFill>
                </a:rPr>
              </a:br>
              <a:r>
                <a:rPr lang="en-US" sz="2600" dirty="0">
                  <a:solidFill>
                    <a:schemeClr val="bg1"/>
                  </a:solidFill>
                </a:rPr>
                <a:t>Patterson</a:t>
              </a:r>
              <a:endParaRPr lang="en-US" sz="2000" dirty="0">
                <a:solidFill>
                  <a:schemeClr val="bg1"/>
                </a:solidFill>
              </a:endParaRPr>
            </a:p>
          </p:txBody>
        </p:sp>
      </p:grpSp>
      <p:sp>
        <p:nvSpPr>
          <p:cNvPr id="22" name="TextBox 21">
            <a:extLst>
              <a:ext uri="{FF2B5EF4-FFF2-40B4-BE49-F238E27FC236}">
                <a16:creationId xmlns:a16="http://schemas.microsoft.com/office/drawing/2014/main" id="{0974ADD9-F2B2-F54B-CE37-CC6117667D1B}"/>
              </a:ext>
            </a:extLst>
          </p:cNvPr>
          <p:cNvSpPr txBox="1"/>
          <p:nvPr/>
        </p:nvSpPr>
        <p:spPr>
          <a:xfrm>
            <a:off x="-311600" y="586787"/>
            <a:ext cx="2012984" cy="1440000"/>
          </a:xfrm>
          <a:prstGeom prst="rect">
            <a:avLst/>
          </a:prstGeom>
          <a:noFill/>
        </p:spPr>
        <p:txBody>
          <a:bodyPr wrap="none" rtlCol="0">
            <a:prstTxWarp prst="textArchDown">
              <a:avLst>
                <a:gd name="adj" fmla="val 3176383"/>
              </a:avLst>
            </a:prstTxWarp>
            <a:spAutoFit/>
          </a:bodyPr>
          <a:lstStyle/>
          <a:p>
            <a:r>
              <a:rPr lang="en-US" sz="1000" dirty="0"/>
              <a:t>© Douglas </a:t>
            </a:r>
            <a:r>
              <a:rPr lang="en-US" sz="1000" dirty="0" err="1"/>
              <a:t>Noblet</a:t>
            </a:r>
            <a:endParaRPr lang="en-US" sz="1000" dirty="0"/>
          </a:p>
        </p:txBody>
      </p:sp>
      <p:pic>
        <p:nvPicPr>
          <p:cNvPr id="12" name="Picture 11">
            <a:extLst>
              <a:ext uri="{FF2B5EF4-FFF2-40B4-BE49-F238E27FC236}">
                <a16:creationId xmlns:a16="http://schemas.microsoft.com/office/drawing/2014/main" id="{B15729B8-258E-1686-C9AB-6CE176BE47A1}"/>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2000" contrast="20000"/>
                    </a14:imgEffect>
                  </a14:imgLayer>
                </a14:imgProps>
              </a:ext>
            </a:extLst>
          </a:blip>
          <a:srcRect l="7635" t="16940" r="41712" b="9487"/>
          <a:stretch/>
        </p:blipFill>
        <p:spPr>
          <a:xfrm>
            <a:off x="4047842" y="2325700"/>
            <a:ext cx="755864" cy="756000"/>
          </a:xfrm>
          <a:prstGeom prst="ellipse">
            <a:avLst/>
          </a:prstGeom>
        </p:spPr>
      </p:pic>
      <p:pic>
        <p:nvPicPr>
          <p:cNvPr id="14" name="Picture 13">
            <a:extLst>
              <a:ext uri="{FF2B5EF4-FFF2-40B4-BE49-F238E27FC236}">
                <a16:creationId xmlns:a16="http://schemas.microsoft.com/office/drawing/2014/main" id="{C43BF342-0BF9-0855-0320-0AD976B12C6D}"/>
              </a:ext>
            </a:extLst>
          </p:cNvPr>
          <p:cNvPicPr>
            <a:picLocks noChangeAspect="1"/>
          </p:cNvPicPr>
          <p:nvPr/>
        </p:nvPicPr>
        <p:blipFill rotWithShape="1">
          <a:blip r:embed="rId14"/>
          <a:srcRect l="17708" t="11381" r="5003" b="3968"/>
          <a:stretch/>
        </p:blipFill>
        <p:spPr>
          <a:xfrm>
            <a:off x="8644430" y="3646006"/>
            <a:ext cx="754205" cy="756000"/>
          </a:xfrm>
          <a:prstGeom prst="ellipse">
            <a:avLst/>
          </a:prstGeom>
        </p:spPr>
      </p:pic>
      <p:pic>
        <p:nvPicPr>
          <p:cNvPr id="15" name="Picture 14">
            <a:extLst>
              <a:ext uri="{FF2B5EF4-FFF2-40B4-BE49-F238E27FC236}">
                <a16:creationId xmlns:a16="http://schemas.microsoft.com/office/drawing/2014/main" id="{10A5DD90-7E16-C82E-7914-273D691B2B2A}"/>
              </a:ext>
            </a:extLst>
          </p:cNvPr>
          <p:cNvPicPr>
            <a:picLocks noChangeAspect="1"/>
          </p:cNvPicPr>
          <p:nvPr/>
        </p:nvPicPr>
        <p:blipFill rotWithShape="1">
          <a:blip r:embed="rId15"/>
          <a:srcRect l="7341" t="1" r="20487" b="10664"/>
          <a:stretch/>
        </p:blipFill>
        <p:spPr>
          <a:xfrm>
            <a:off x="2778285" y="2325700"/>
            <a:ext cx="756000" cy="756000"/>
          </a:xfrm>
          <a:prstGeom prst="ellipse">
            <a:avLst/>
          </a:prstGeom>
          <a:ln w="38100">
            <a:noFill/>
          </a:ln>
        </p:spPr>
      </p:pic>
    </p:spTree>
    <p:extLst>
      <p:ext uri="{BB962C8B-B14F-4D97-AF65-F5344CB8AC3E}">
        <p14:creationId xmlns:p14="http://schemas.microsoft.com/office/powerpoint/2010/main" val="309705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041C-78F1-696C-437E-BECE6490809D}"/>
              </a:ext>
            </a:extLst>
          </p:cNvPr>
          <p:cNvSpPr>
            <a:spLocks noGrp="1"/>
          </p:cNvSpPr>
          <p:nvPr>
            <p:ph type="title"/>
          </p:nvPr>
        </p:nvSpPr>
        <p:spPr/>
        <p:txBody>
          <a:bodyPr/>
          <a:lstStyle/>
          <a:p>
            <a:r>
              <a:rPr lang="en-US" dirty="0"/>
              <a:t>Estimating mass gain with</a:t>
            </a:r>
            <a:br>
              <a:rPr lang="en-US" dirty="0"/>
            </a:br>
            <a:r>
              <a:rPr lang="en-US" dirty="0"/>
              <a:t>accelerometer data</a:t>
            </a:r>
          </a:p>
        </p:txBody>
      </p:sp>
      <p:grpSp>
        <p:nvGrpSpPr>
          <p:cNvPr id="27" name="Group 26">
            <a:extLst>
              <a:ext uri="{FF2B5EF4-FFF2-40B4-BE49-F238E27FC236}">
                <a16:creationId xmlns:a16="http://schemas.microsoft.com/office/drawing/2014/main" id="{CB151A48-F434-BE76-C599-8809F6BD7F56}"/>
              </a:ext>
            </a:extLst>
          </p:cNvPr>
          <p:cNvGrpSpPr>
            <a:grpSpLocks noChangeAspect="1"/>
          </p:cNvGrpSpPr>
          <p:nvPr/>
        </p:nvGrpSpPr>
        <p:grpSpPr>
          <a:xfrm>
            <a:off x="1505950" y="1389198"/>
            <a:ext cx="4080970" cy="5184000"/>
            <a:chOff x="1505950" y="1690140"/>
            <a:chExt cx="3797570" cy="4824000"/>
          </a:xfrm>
        </p:grpSpPr>
        <p:pic>
          <p:nvPicPr>
            <p:cNvPr id="7" name="Picture 6">
              <a:extLst>
                <a:ext uri="{FF2B5EF4-FFF2-40B4-BE49-F238E27FC236}">
                  <a16:creationId xmlns:a16="http://schemas.microsoft.com/office/drawing/2014/main" id="{5C1AAE24-5A2F-1616-E8C4-F0A8CA4DFAAE}"/>
                </a:ext>
              </a:extLst>
            </p:cNvPr>
            <p:cNvPicPr>
              <a:picLocks noChangeAspect="1"/>
            </p:cNvPicPr>
            <p:nvPr/>
          </p:nvPicPr>
          <p:blipFill rotWithShape="1">
            <a:blip r:embed="rId3"/>
            <a:srcRect l="1674" t="25839" r="18765" b="230"/>
            <a:stretch/>
          </p:blipFill>
          <p:spPr>
            <a:xfrm>
              <a:off x="1833931" y="1690140"/>
              <a:ext cx="3469589" cy="2156755"/>
            </a:xfrm>
            <a:prstGeom prst="rect">
              <a:avLst/>
            </a:prstGeom>
          </p:spPr>
        </p:pic>
        <p:pic>
          <p:nvPicPr>
            <p:cNvPr id="13" name="Picture 12">
              <a:extLst>
                <a:ext uri="{FF2B5EF4-FFF2-40B4-BE49-F238E27FC236}">
                  <a16:creationId xmlns:a16="http://schemas.microsoft.com/office/drawing/2014/main" id="{3E30CA7A-6C09-C42B-2F26-D93F0615F4A1}"/>
                </a:ext>
              </a:extLst>
            </p:cNvPr>
            <p:cNvPicPr>
              <a:picLocks noChangeAspect="1"/>
            </p:cNvPicPr>
            <p:nvPr/>
          </p:nvPicPr>
          <p:blipFill rotWithShape="1">
            <a:blip r:embed="rId4"/>
            <a:srcRect t="9702" r="25498"/>
            <a:stretch/>
          </p:blipFill>
          <p:spPr>
            <a:xfrm>
              <a:off x="1505950" y="3606205"/>
              <a:ext cx="3797570" cy="2907935"/>
            </a:xfrm>
            <a:prstGeom prst="rect">
              <a:avLst/>
            </a:prstGeom>
          </p:spPr>
        </p:pic>
      </p:grpSp>
      <p:pic>
        <p:nvPicPr>
          <p:cNvPr id="17" name="Picture 16">
            <a:extLst>
              <a:ext uri="{FF2B5EF4-FFF2-40B4-BE49-F238E27FC236}">
                <a16:creationId xmlns:a16="http://schemas.microsoft.com/office/drawing/2014/main" id="{70D994A1-C3D6-B062-E585-57B0A588FBD4}"/>
              </a:ext>
            </a:extLst>
          </p:cNvPr>
          <p:cNvPicPr>
            <a:picLocks noChangeAspect="1"/>
          </p:cNvPicPr>
          <p:nvPr/>
        </p:nvPicPr>
        <p:blipFill>
          <a:blip r:embed="rId5"/>
          <a:srcRect l="599" r="599"/>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8" name="Group 17">
            <a:extLst>
              <a:ext uri="{FF2B5EF4-FFF2-40B4-BE49-F238E27FC236}">
                <a16:creationId xmlns:a16="http://schemas.microsoft.com/office/drawing/2014/main" id="{F914D84A-F952-310B-6BD2-A8F8B9C3895F}"/>
              </a:ext>
            </a:extLst>
          </p:cNvPr>
          <p:cNvGrpSpPr>
            <a:grpSpLocks noChangeAspect="1"/>
          </p:cNvGrpSpPr>
          <p:nvPr/>
        </p:nvGrpSpPr>
        <p:grpSpPr>
          <a:xfrm>
            <a:off x="9817463" y="-97971"/>
            <a:ext cx="2984208" cy="2520000"/>
            <a:chOff x="9631200" y="-97971"/>
            <a:chExt cx="3240000" cy="2736000"/>
          </a:xfrm>
        </p:grpSpPr>
        <p:pic>
          <p:nvPicPr>
            <p:cNvPr id="19" name="Picture 18">
              <a:extLst>
                <a:ext uri="{FF2B5EF4-FFF2-40B4-BE49-F238E27FC236}">
                  <a16:creationId xmlns:a16="http://schemas.microsoft.com/office/drawing/2014/main" id="{816FCFB3-EBC7-2763-89B8-89E5089C920E}"/>
                </a:ext>
              </a:extLst>
            </p:cNvPr>
            <p:cNvPicPr>
              <a:picLocks noChangeAspect="1"/>
            </p:cNvPicPr>
            <p:nvPr/>
          </p:nvPicPr>
          <p:blipFill>
            <a:blip r:embed="rId6"/>
            <a:srcRect t="7778" b="7778"/>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0" name="TextBox 19">
              <a:extLst>
                <a:ext uri="{FF2B5EF4-FFF2-40B4-BE49-F238E27FC236}">
                  <a16:creationId xmlns:a16="http://schemas.microsoft.com/office/drawing/2014/main" id="{A6331B0F-62A6-4EE9-5AB6-D082488E8981}"/>
                </a:ext>
              </a:extLst>
            </p:cNvPr>
            <p:cNvSpPr txBox="1"/>
            <p:nvPr/>
          </p:nvSpPr>
          <p:spPr>
            <a:xfrm>
              <a:off x="10376965" y="1494748"/>
              <a:ext cx="1669537" cy="969056"/>
            </a:xfrm>
            <a:prstGeom prst="rect">
              <a:avLst/>
            </a:prstGeom>
            <a:noFill/>
          </p:spPr>
          <p:txBody>
            <a:bodyPr wrap="none" rtlCol="0">
              <a:spAutoFit/>
            </a:bodyPr>
            <a:lstStyle/>
            <a:p>
              <a:pPr algn="ctr"/>
              <a:r>
                <a:rPr lang="en-US" sz="2600" dirty="0">
                  <a:solidFill>
                    <a:schemeClr val="bg1"/>
                  </a:solidFill>
                </a:rPr>
                <a:t>Dr. Allison</a:t>
              </a:r>
              <a:br>
                <a:rPr lang="en-US" sz="2600" dirty="0">
                  <a:solidFill>
                    <a:schemeClr val="bg1"/>
                  </a:solidFill>
                </a:rPr>
              </a:br>
              <a:r>
                <a:rPr lang="en-US" sz="2600" dirty="0">
                  <a:solidFill>
                    <a:schemeClr val="bg1"/>
                  </a:solidFill>
                </a:rPr>
                <a:t>Patterson</a:t>
              </a:r>
              <a:endParaRPr lang="en-US" sz="2000" dirty="0">
                <a:solidFill>
                  <a:schemeClr val="bg1"/>
                </a:solidFill>
              </a:endParaRPr>
            </a:p>
          </p:txBody>
        </p:sp>
      </p:grpSp>
      <p:sp>
        <p:nvSpPr>
          <p:cNvPr id="21" name="TextBox 20">
            <a:extLst>
              <a:ext uri="{FF2B5EF4-FFF2-40B4-BE49-F238E27FC236}">
                <a16:creationId xmlns:a16="http://schemas.microsoft.com/office/drawing/2014/main" id="{0669041F-CEDC-4614-2F97-82AA94976AE9}"/>
              </a:ext>
            </a:extLst>
          </p:cNvPr>
          <p:cNvSpPr txBox="1"/>
          <p:nvPr/>
        </p:nvSpPr>
        <p:spPr>
          <a:xfrm>
            <a:off x="-311600" y="586787"/>
            <a:ext cx="2012984" cy="1440000"/>
          </a:xfrm>
          <a:prstGeom prst="rect">
            <a:avLst/>
          </a:prstGeom>
          <a:noFill/>
        </p:spPr>
        <p:txBody>
          <a:bodyPr wrap="none" rtlCol="0">
            <a:prstTxWarp prst="textArchDown">
              <a:avLst>
                <a:gd name="adj" fmla="val 3176383"/>
              </a:avLst>
            </a:prstTxWarp>
            <a:spAutoFit/>
          </a:bodyPr>
          <a:lstStyle/>
          <a:p>
            <a:r>
              <a:rPr lang="en-US" sz="1000" dirty="0"/>
              <a:t>© Douglas </a:t>
            </a:r>
            <a:r>
              <a:rPr lang="en-US" sz="1000" dirty="0" err="1"/>
              <a:t>Noblet</a:t>
            </a:r>
            <a:endParaRPr lang="en-US" sz="1000" dirty="0"/>
          </a:p>
        </p:txBody>
      </p:sp>
      <p:pic>
        <p:nvPicPr>
          <p:cNvPr id="22" name="Picture 21">
            <a:extLst>
              <a:ext uri="{FF2B5EF4-FFF2-40B4-BE49-F238E27FC236}">
                <a16:creationId xmlns:a16="http://schemas.microsoft.com/office/drawing/2014/main" id="{5DFD6357-4772-E91E-BE1C-ED4B4475135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2000" contrast="20000"/>
                    </a14:imgEffect>
                  </a14:imgLayer>
                </a14:imgProps>
              </a:ext>
            </a:extLst>
          </a:blip>
          <a:srcRect l="7635" t="16940" r="41712" b="9487"/>
          <a:stretch/>
        </p:blipFill>
        <p:spPr>
          <a:xfrm>
            <a:off x="3376157" y="1435981"/>
            <a:ext cx="755864" cy="756000"/>
          </a:xfrm>
          <a:prstGeom prst="ellipse">
            <a:avLst/>
          </a:prstGeom>
          <a:ln w="38100">
            <a:solidFill>
              <a:srgbClr val="03BA38"/>
            </a:solidFill>
          </a:ln>
        </p:spPr>
      </p:pic>
      <p:pic>
        <p:nvPicPr>
          <p:cNvPr id="23" name="Picture 22">
            <a:extLst>
              <a:ext uri="{FF2B5EF4-FFF2-40B4-BE49-F238E27FC236}">
                <a16:creationId xmlns:a16="http://schemas.microsoft.com/office/drawing/2014/main" id="{6731CCAA-F4EA-19F7-5559-522970020F4F}"/>
              </a:ext>
            </a:extLst>
          </p:cNvPr>
          <p:cNvPicPr>
            <a:picLocks noChangeAspect="1"/>
          </p:cNvPicPr>
          <p:nvPr/>
        </p:nvPicPr>
        <p:blipFill rotWithShape="1">
          <a:blip r:embed="rId9"/>
          <a:srcRect l="17708" t="11381" r="5003" b="3968"/>
          <a:stretch/>
        </p:blipFill>
        <p:spPr>
          <a:xfrm>
            <a:off x="4382832" y="1435981"/>
            <a:ext cx="754205" cy="756000"/>
          </a:xfrm>
          <a:prstGeom prst="ellipse">
            <a:avLst/>
          </a:prstGeom>
          <a:ln w="38100">
            <a:solidFill>
              <a:srgbClr val="F9766D"/>
            </a:solidFill>
          </a:ln>
        </p:spPr>
      </p:pic>
      <p:pic>
        <p:nvPicPr>
          <p:cNvPr id="29" name="Picture 28">
            <a:extLst>
              <a:ext uri="{FF2B5EF4-FFF2-40B4-BE49-F238E27FC236}">
                <a16:creationId xmlns:a16="http://schemas.microsoft.com/office/drawing/2014/main" id="{0BDB3890-2C41-5E37-FEC4-6C469D95D767}"/>
              </a:ext>
            </a:extLst>
          </p:cNvPr>
          <p:cNvPicPr>
            <a:picLocks/>
          </p:cNvPicPr>
          <p:nvPr/>
        </p:nvPicPr>
        <p:blipFill rotWithShape="1">
          <a:blip r:embed="rId10"/>
          <a:srcRect l="7341" t="1" r="20487" b="10664"/>
          <a:stretch/>
        </p:blipFill>
        <p:spPr>
          <a:xfrm>
            <a:off x="2369346" y="1435981"/>
            <a:ext cx="756000" cy="756000"/>
          </a:xfrm>
          <a:prstGeom prst="ellipse">
            <a:avLst/>
          </a:prstGeom>
          <a:ln w="38100">
            <a:solidFill>
              <a:srgbClr val="619CFE"/>
            </a:solidFill>
          </a:ln>
        </p:spPr>
      </p:pic>
      <p:pic>
        <p:nvPicPr>
          <p:cNvPr id="3" name="Picture 2">
            <a:extLst>
              <a:ext uri="{FF2B5EF4-FFF2-40B4-BE49-F238E27FC236}">
                <a16:creationId xmlns:a16="http://schemas.microsoft.com/office/drawing/2014/main" id="{9A3C15BD-4573-3976-485D-A3AC51F0DEB7}"/>
              </a:ext>
            </a:extLst>
          </p:cNvPr>
          <p:cNvPicPr>
            <a:picLocks noChangeAspect="1"/>
          </p:cNvPicPr>
          <p:nvPr/>
        </p:nvPicPr>
        <p:blipFill rotWithShape="1">
          <a:blip r:embed="rId4"/>
          <a:srcRect l="75251" t="39566" r="6618" b="28213"/>
          <a:stretch/>
        </p:blipFill>
        <p:spPr>
          <a:xfrm>
            <a:off x="5567289" y="4595148"/>
            <a:ext cx="1419653" cy="1593905"/>
          </a:xfrm>
          <a:prstGeom prst="rect">
            <a:avLst/>
          </a:prstGeom>
        </p:spPr>
      </p:pic>
      <p:grpSp>
        <p:nvGrpSpPr>
          <p:cNvPr id="8" name="Group 7">
            <a:extLst>
              <a:ext uri="{FF2B5EF4-FFF2-40B4-BE49-F238E27FC236}">
                <a16:creationId xmlns:a16="http://schemas.microsoft.com/office/drawing/2014/main" id="{3ECF725F-E71C-CF87-97AF-A1D02921D91F}"/>
              </a:ext>
            </a:extLst>
          </p:cNvPr>
          <p:cNvGrpSpPr>
            <a:grpSpLocks/>
          </p:cNvGrpSpPr>
          <p:nvPr/>
        </p:nvGrpSpPr>
        <p:grpSpPr>
          <a:xfrm flipV="1">
            <a:off x="10346464" y="3069041"/>
            <a:ext cx="554401" cy="2554723"/>
            <a:chOff x="10433463" y="2491044"/>
            <a:chExt cx="253881" cy="4891073"/>
          </a:xfrm>
        </p:grpSpPr>
        <p:pic>
          <p:nvPicPr>
            <p:cNvPr id="4" name="Picture 3">
              <a:extLst>
                <a:ext uri="{FF2B5EF4-FFF2-40B4-BE49-F238E27FC236}">
                  <a16:creationId xmlns:a16="http://schemas.microsoft.com/office/drawing/2014/main" id="{7264213C-8FE7-0469-BA2A-D530373E9D1E}"/>
                </a:ext>
              </a:extLst>
            </p:cNvPr>
            <p:cNvPicPr>
              <a:picLocks noChangeAspect="1"/>
            </p:cNvPicPr>
            <p:nvPr/>
          </p:nvPicPr>
          <p:blipFill rotWithShape="1">
            <a:blip r:embed="rId11"/>
            <a:srcRect l="71134" t="16394" r="23981"/>
            <a:stretch/>
          </p:blipFill>
          <p:spPr>
            <a:xfrm>
              <a:off x="10433463" y="2491044"/>
              <a:ext cx="253881" cy="2657469"/>
            </a:xfrm>
            <a:prstGeom prst="rect">
              <a:avLst/>
            </a:prstGeom>
          </p:spPr>
        </p:pic>
        <p:pic>
          <p:nvPicPr>
            <p:cNvPr id="5" name="Picture 4">
              <a:extLst>
                <a:ext uri="{FF2B5EF4-FFF2-40B4-BE49-F238E27FC236}">
                  <a16:creationId xmlns:a16="http://schemas.microsoft.com/office/drawing/2014/main" id="{C6D73B57-16B9-66AC-8E30-3DA3FCBFE55C}"/>
                </a:ext>
              </a:extLst>
            </p:cNvPr>
            <p:cNvPicPr>
              <a:picLocks noChangeAspect="1"/>
            </p:cNvPicPr>
            <p:nvPr/>
          </p:nvPicPr>
          <p:blipFill rotWithShape="1">
            <a:blip r:embed="rId11"/>
            <a:srcRect l="82223" t="16394" r="13399"/>
            <a:stretch/>
          </p:blipFill>
          <p:spPr>
            <a:xfrm>
              <a:off x="10464376" y="4793653"/>
              <a:ext cx="221674" cy="2588464"/>
            </a:xfrm>
            <a:prstGeom prst="rect">
              <a:avLst/>
            </a:prstGeom>
          </p:spPr>
        </p:pic>
      </p:grpSp>
      <p:sp>
        <p:nvSpPr>
          <p:cNvPr id="9" name="TextBox 8">
            <a:extLst>
              <a:ext uri="{FF2B5EF4-FFF2-40B4-BE49-F238E27FC236}">
                <a16:creationId xmlns:a16="http://schemas.microsoft.com/office/drawing/2014/main" id="{72178337-FF88-E905-6EAE-D6D32971519C}"/>
              </a:ext>
            </a:extLst>
          </p:cNvPr>
          <p:cNvSpPr txBox="1"/>
          <p:nvPr/>
        </p:nvSpPr>
        <p:spPr>
          <a:xfrm>
            <a:off x="10358061" y="2486124"/>
            <a:ext cx="1619354" cy="646331"/>
          </a:xfrm>
          <a:prstGeom prst="rect">
            <a:avLst/>
          </a:prstGeom>
          <a:noFill/>
        </p:spPr>
        <p:txBody>
          <a:bodyPr wrap="none" rtlCol="0">
            <a:spAutoFit/>
          </a:bodyPr>
          <a:lstStyle/>
          <a:p>
            <a:r>
              <a:rPr lang="en-US" dirty="0"/>
              <a:t>Gain rate (g/h) </a:t>
            </a:r>
            <a:br>
              <a:rPr lang="en-US" dirty="0"/>
            </a:br>
            <a:r>
              <a:rPr lang="en-US" dirty="0"/>
              <a:t>while diving</a:t>
            </a:r>
          </a:p>
        </p:txBody>
      </p:sp>
      <p:sp>
        <p:nvSpPr>
          <p:cNvPr id="12" name="Rectangle 11">
            <a:extLst>
              <a:ext uri="{FF2B5EF4-FFF2-40B4-BE49-F238E27FC236}">
                <a16:creationId xmlns:a16="http://schemas.microsoft.com/office/drawing/2014/main" id="{23A6A047-1732-2D94-50F2-A0E065A3D1C7}"/>
              </a:ext>
            </a:extLst>
          </p:cNvPr>
          <p:cNvSpPr/>
          <p:nvPr/>
        </p:nvSpPr>
        <p:spPr>
          <a:xfrm>
            <a:off x="10358061" y="3178755"/>
            <a:ext cx="146290" cy="261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A1A47A-4D3E-DECB-41EA-C18A91BC976A}"/>
              </a:ext>
            </a:extLst>
          </p:cNvPr>
          <p:cNvSpPr/>
          <p:nvPr/>
        </p:nvSpPr>
        <p:spPr>
          <a:xfrm>
            <a:off x="10741956" y="3180684"/>
            <a:ext cx="146290" cy="261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9F7B13-2CCC-A59D-DBF5-09769909ED8D}"/>
              </a:ext>
            </a:extLst>
          </p:cNvPr>
          <p:cNvSpPr txBox="1"/>
          <p:nvPr/>
        </p:nvSpPr>
        <p:spPr>
          <a:xfrm>
            <a:off x="10771446" y="5427523"/>
            <a:ext cx="418704" cy="369332"/>
          </a:xfrm>
          <a:prstGeom prst="rect">
            <a:avLst/>
          </a:prstGeom>
          <a:noFill/>
        </p:spPr>
        <p:txBody>
          <a:bodyPr wrap="none" rtlCol="0">
            <a:spAutoFit/>
          </a:bodyPr>
          <a:lstStyle/>
          <a:p>
            <a:r>
              <a:rPr lang="en-US" dirty="0"/>
              <a:t>30</a:t>
            </a:r>
          </a:p>
        </p:txBody>
      </p:sp>
      <p:sp>
        <p:nvSpPr>
          <p:cNvPr id="11" name="TextBox 10">
            <a:extLst>
              <a:ext uri="{FF2B5EF4-FFF2-40B4-BE49-F238E27FC236}">
                <a16:creationId xmlns:a16="http://schemas.microsoft.com/office/drawing/2014/main" id="{3ED763F8-D720-CE98-94F0-7A9302105832}"/>
              </a:ext>
            </a:extLst>
          </p:cNvPr>
          <p:cNvSpPr txBox="1"/>
          <p:nvPr/>
        </p:nvSpPr>
        <p:spPr>
          <a:xfrm>
            <a:off x="10749034" y="3066901"/>
            <a:ext cx="418704" cy="369332"/>
          </a:xfrm>
          <a:prstGeom prst="rect">
            <a:avLst/>
          </a:prstGeom>
          <a:noFill/>
        </p:spPr>
        <p:txBody>
          <a:bodyPr wrap="none" rtlCol="0">
            <a:spAutoFit/>
          </a:bodyPr>
          <a:lstStyle/>
          <a:p>
            <a:r>
              <a:rPr lang="en-US" dirty="0"/>
              <a:t>58</a:t>
            </a:r>
          </a:p>
        </p:txBody>
      </p:sp>
      <p:pic>
        <p:nvPicPr>
          <p:cNvPr id="16" name="Picture 15">
            <a:extLst>
              <a:ext uri="{FF2B5EF4-FFF2-40B4-BE49-F238E27FC236}">
                <a16:creationId xmlns:a16="http://schemas.microsoft.com/office/drawing/2014/main" id="{5E3C66AF-0081-D961-1A09-910E4BF4FEB3}"/>
              </a:ext>
            </a:extLst>
          </p:cNvPr>
          <p:cNvPicPr>
            <a:picLocks noChangeAspect="1"/>
          </p:cNvPicPr>
          <p:nvPr/>
        </p:nvPicPr>
        <p:blipFill rotWithShape="1">
          <a:blip r:embed="rId11"/>
          <a:srcRect r="30217"/>
          <a:stretch/>
        </p:blipFill>
        <p:spPr>
          <a:xfrm>
            <a:off x="6384020" y="2394974"/>
            <a:ext cx="4066649" cy="3564000"/>
          </a:xfrm>
          <a:prstGeom prst="rect">
            <a:avLst/>
          </a:prstGeom>
        </p:spPr>
      </p:pic>
      <p:sp>
        <p:nvSpPr>
          <p:cNvPr id="24" name="TextBox 23">
            <a:extLst>
              <a:ext uri="{FF2B5EF4-FFF2-40B4-BE49-F238E27FC236}">
                <a16:creationId xmlns:a16="http://schemas.microsoft.com/office/drawing/2014/main" id="{CC51DED3-3A5C-1EF9-57CE-93CEA5DA01A5}"/>
              </a:ext>
            </a:extLst>
          </p:cNvPr>
          <p:cNvSpPr txBox="1"/>
          <p:nvPr/>
        </p:nvSpPr>
        <p:spPr>
          <a:xfrm>
            <a:off x="5571524" y="3916388"/>
            <a:ext cx="1112484" cy="646331"/>
          </a:xfrm>
          <a:prstGeom prst="rect">
            <a:avLst/>
          </a:prstGeom>
          <a:noFill/>
        </p:spPr>
        <p:txBody>
          <a:bodyPr wrap="none" rtlCol="0">
            <a:spAutoFit/>
          </a:bodyPr>
          <a:lstStyle/>
          <a:p>
            <a:r>
              <a:rPr lang="en-US" dirty="0"/>
              <a:t>Change in</a:t>
            </a:r>
            <a:br>
              <a:rPr lang="en-US" dirty="0"/>
            </a:br>
            <a:r>
              <a:rPr lang="en-US" dirty="0"/>
              <a:t>mass (g)</a:t>
            </a:r>
          </a:p>
        </p:txBody>
      </p:sp>
      <p:sp>
        <p:nvSpPr>
          <p:cNvPr id="25" name="TextBox 24">
            <a:extLst>
              <a:ext uri="{FF2B5EF4-FFF2-40B4-BE49-F238E27FC236}">
                <a16:creationId xmlns:a16="http://schemas.microsoft.com/office/drawing/2014/main" id="{13D21DB0-BFC7-BAC3-AF1F-E86CF27DD785}"/>
              </a:ext>
            </a:extLst>
          </p:cNvPr>
          <p:cNvSpPr txBox="1"/>
          <p:nvPr/>
        </p:nvSpPr>
        <p:spPr>
          <a:xfrm rot="16200000">
            <a:off x="938112" y="2400252"/>
            <a:ext cx="1943994" cy="369332"/>
          </a:xfrm>
          <a:prstGeom prst="rect">
            <a:avLst/>
          </a:prstGeom>
          <a:solidFill>
            <a:schemeClr val="bg1"/>
          </a:solidFill>
        </p:spPr>
        <p:txBody>
          <a:bodyPr wrap="none" rtlCol="0">
            <a:spAutoFit/>
          </a:bodyPr>
          <a:lstStyle/>
          <a:p>
            <a:r>
              <a:rPr lang="en-US" dirty="0"/>
              <a:t>Change in mass (g)</a:t>
            </a:r>
          </a:p>
        </p:txBody>
      </p:sp>
      <p:sp>
        <p:nvSpPr>
          <p:cNvPr id="26" name="TextBox 25">
            <a:extLst>
              <a:ext uri="{FF2B5EF4-FFF2-40B4-BE49-F238E27FC236}">
                <a16:creationId xmlns:a16="http://schemas.microsoft.com/office/drawing/2014/main" id="{E6177182-F18C-B372-1560-0E0B0F82C565}"/>
              </a:ext>
            </a:extLst>
          </p:cNvPr>
          <p:cNvSpPr txBox="1"/>
          <p:nvPr/>
        </p:nvSpPr>
        <p:spPr>
          <a:xfrm rot="16200000">
            <a:off x="1325149" y="4853439"/>
            <a:ext cx="1140633" cy="369332"/>
          </a:xfrm>
          <a:prstGeom prst="rect">
            <a:avLst/>
          </a:prstGeom>
          <a:solidFill>
            <a:schemeClr val="bg1"/>
          </a:solidFill>
        </p:spPr>
        <p:txBody>
          <a:bodyPr wrap="none" rtlCol="0">
            <a:spAutoFit/>
          </a:bodyPr>
          <a:lstStyle/>
          <a:p>
            <a:r>
              <a:rPr lang="en-US" dirty="0"/>
              <a:t>Depth (m)</a:t>
            </a:r>
          </a:p>
        </p:txBody>
      </p:sp>
      <p:sp>
        <p:nvSpPr>
          <p:cNvPr id="30" name="Rectangle 29">
            <a:extLst>
              <a:ext uri="{FF2B5EF4-FFF2-40B4-BE49-F238E27FC236}">
                <a16:creationId xmlns:a16="http://schemas.microsoft.com/office/drawing/2014/main" id="{F6BFDCC7-5E11-D60C-FFC2-E4FC2638BD20}"/>
              </a:ext>
            </a:extLst>
          </p:cNvPr>
          <p:cNvSpPr/>
          <p:nvPr/>
        </p:nvSpPr>
        <p:spPr>
          <a:xfrm>
            <a:off x="3125346" y="6412375"/>
            <a:ext cx="1539251" cy="1608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96C48C9-D4B6-BD1B-39A3-9402A462D643}"/>
              </a:ext>
            </a:extLst>
          </p:cNvPr>
          <p:cNvSpPr txBox="1"/>
          <p:nvPr/>
        </p:nvSpPr>
        <p:spPr>
          <a:xfrm>
            <a:off x="3764166" y="6388532"/>
            <a:ext cx="261610" cy="369332"/>
          </a:xfrm>
          <a:prstGeom prst="rect">
            <a:avLst/>
          </a:prstGeom>
          <a:noFill/>
        </p:spPr>
        <p:txBody>
          <a:bodyPr wrap="none" rtlCol="0">
            <a:spAutoFit/>
          </a:bodyPr>
          <a:lstStyle/>
          <a:p>
            <a:r>
              <a:rPr lang="en-US" i="1" dirty="0"/>
              <a:t>t</a:t>
            </a:r>
          </a:p>
        </p:txBody>
      </p:sp>
    </p:spTree>
    <p:extLst>
      <p:ext uri="{BB962C8B-B14F-4D97-AF65-F5344CB8AC3E}">
        <p14:creationId xmlns:p14="http://schemas.microsoft.com/office/powerpoint/2010/main" val="281745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5" grpId="0" animBg="1"/>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a:xfrm>
            <a:off x="831850" y="1155946"/>
            <a:ext cx="10515600" cy="2852737"/>
          </a:xfrm>
        </p:spPr>
        <p:txBody>
          <a:bodyPr>
            <a:normAutofit fontScale="90000"/>
          </a:bodyPr>
          <a:lstStyle/>
          <a:p>
            <a:r>
              <a:rPr lang="en-CA" sz="8000" b="1" dirty="0">
                <a:solidFill>
                  <a:srgbClr val="FF2F92"/>
                </a:solidFill>
              </a:rPr>
              <a:t>Modelling behaviours with hidden Markov models</a:t>
            </a:r>
            <a:endParaRPr lang="en-CA" sz="8000" b="1" i="1" dirty="0">
              <a:solidFill>
                <a:srgbClr val="FF2F92"/>
              </a:solidFill>
            </a:endParaRPr>
          </a:p>
        </p:txBody>
      </p:sp>
    </p:spTree>
    <p:extLst>
      <p:ext uri="{BB962C8B-B14F-4D97-AF65-F5344CB8AC3E}">
        <p14:creationId xmlns:p14="http://schemas.microsoft.com/office/powerpoint/2010/main" val="3488069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037D02B1-9143-BA61-5980-A80B2298BCBF}"/>
              </a:ext>
            </a:extLst>
          </p:cNvPr>
          <p:cNvSpPr/>
          <p:nvPr/>
        </p:nvSpPr>
        <p:spPr>
          <a:xfrm>
            <a:off x="5651227" y="3432659"/>
            <a:ext cx="616780" cy="563673"/>
          </a:xfrm>
          <a:prstGeom prst="roundRect">
            <a:avLst>
              <a:gd name="adj" fmla="val 6595"/>
            </a:avLst>
          </a:prstGeom>
          <a:solidFill>
            <a:srgbClr val="40A6F2">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05BC0-8A94-64FA-9D4C-B28EE4A3C67D}"/>
              </a:ext>
            </a:extLst>
          </p:cNvPr>
          <p:cNvSpPr>
            <a:spLocks noGrp="1"/>
          </p:cNvSpPr>
          <p:nvPr>
            <p:ph type="title"/>
          </p:nvPr>
        </p:nvSpPr>
        <p:spPr/>
        <p:txBody>
          <a:bodyPr/>
          <a:lstStyle/>
          <a:p>
            <a:r>
              <a:rPr lang="en-US" dirty="0"/>
              <a:t>Hidden Markov models</a:t>
            </a:r>
            <a:br>
              <a:rPr lang="en-US" dirty="0"/>
            </a:br>
            <a:r>
              <a:rPr lang="en-US" i="1" dirty="0"/>
              <a:t>for discrete states</a:t>
            </a:r>
            <a:endParaRPr lang="en-US" dirty="0"/>
          </a:p>
        </p:txBody>
      </p:sp>
      <p:sp>
        <p:nvSpPr>
          <p:cNvPr id="4" name="TextBox 3">
            <a:extLst>
              <a:ext uri="{FF2B5EF4-FFF2-40B4-BE49-F238E27FC236}">
                <a16:creationId xmlns:a16="http://schemas.microsoft.com/office/drawing/2014/main" id="{0A0DC71B-ED88-20A8-06D1-DB6374E59992}"/>
              </a:ext>
            </a:extLst>
          </p:cNvPr>
          <p:cNvSpPr txBox="1"/>
          <p:nvPr/>
        </p:nvSpPr>
        <p:spPr>
          <a:xfrm>
            <a:off x="3834249" y="3342870"/>
            <a:ext cx="869963" cy="743253"/>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 name="TextBox 4">
            <a:extLst>
              <a:ext uri="{FF2B5EF4-FFF2-40B4-BE49-F238E27FC236}">
                <a16:creationId xmlns:a16="http://schemas.microsoft.com/office/drawing/2014/main" id="{AC9D34AB-778E-80F3-04A0-E3EBAC9AA0E1}"/>
              </a:ext>
            </a:extLst>
          </p:cNvPr>
          <p:cNvSpPr txBox="1"/>
          <p:nvPr/>
        </p:nvSpPr>
        <p:spPr>
          <a:xfrm>
            <a:off x="5695932" y="3342870"/>
            <a:ext cx="587271" cy="743253"/>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6" name="TextBox 5">
            <a:extLst>
              <a:ext uri="{FF2B5EF4-FFF2-40B4-BE49-F238E27FC236}">
                <a16:creationId xmlns:a16="http://schemas.microsoft.com/office/drawing/2014/main" id="{1E49DA44-8AEF-7CB1-FF8C-CA96142F2B5A}"/>
              </a:ext>
            </a:extLst>
          </p:cNvPr>
          <p:cNvSpPr txBox="1"/>
          <p:nvPr/>
        </p:nvSpPr>
        <p:spPr>
          <a:xfrm>
            <a:off x="7353659" y="3342870"/>
            <a:ext cx="954771" cy="743253"/>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7" name="Straight Arrow Connector 6">
            <a:extLst>
              <a:ext uri="{FF2B5EF4-FFF2-40B4-BE49-F238E27FC236}">
                <a16:creationId xmlns:a16="http://schemas.microsoft.com/office/drawing/2014/main" id="{F9CB01FA-98AC-0633-1879-A97FA6E6B94B}"/>
              </a:ext>
            </a:extLst>
          </p:cNvPr>
          <p:cNvCxnSpPr/>
          <p:nvPr/>
        </p:nvCxnSpPr>
        <p:spPr>
          <a:xfrm>
            <a:off x="4678857" y="3714497"/>
            <a:ext cx="830304"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289B228-08A4-4439-45A1-25435DC054FD}"/>
              </a:ext>
            </a:extLst>
          </p:cNvPr>
          <p:cNvCxnSpPr/>
          <p:nvPr/>
        </p:nvCxnSpPr>
        <p:spPr>
          <a:xfrm>
            <a:off x="6425269" y="3716458"/>
            <a:ext cx="830304"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E8EE1F72-1AD9-BF05-9200-4DC33751FFE1}"/>
              </a:ext>
            </a:extLst>
          </p:cNvPr>
          <p:cNvGrpSpPr/>
          <p:nvPr/>
        </p:nvGrpSpPr>
        <p:grpSpPr>
          <a:xfrm>
            <a:off x="3912147" y="5146242"/>
            <a:ext cx="4512279" cy="743259"/>
            <a:chOff x="5166613" y="3487509"/>
            <a:chExt cx="3550163" cy="584780"/>
          </a:xfrm>
        </p:grpSpPr>
        <p:sp>
          <p:nvSpPr>
            <p:cNvPr id="10" name="TextBox 9">
              <a:extLst>
                <a:ext uri="{FF2B5EF4-FFF2-40B4-BE49-F238E27FC236}">
                  <a16:creationId xmlns:a16="http://schemas.microsoft.com/office/drawing/2014/main" id="{F716D9B1-883C-C66D-91A0-5DFF1AD8D6AD}"/>
                </a:ext>
              </a:extLst>
            </p:cNvPr>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11" name="TextBox 10">
              <a:extLst>
                <a:ext uri="{FF2B5EF4-FFF2-40B4-BE49-F238E27FC236}">
                  <a16:creationId xmlns:a16="http://schemas.microsoft.com/office/drawing/2014/main" id="{3A0CEECE-CE5F-6AB5-1F44-F2CC7F40B477}"/>
                </a:ext>
              </a:extLst>
            </p:cNvPr>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12" name="TextBox 11">
              <a:extLst>
                <a:ext uri="{FF2B5EF4-FFF2-40B4-BE49-F238E27FC236}">
                  <a16:creationId xmlns:a16="http://schemas.microsoft.com/office/drawing/2014/main" id="{86942EB7-68E0-F037-6BB9-31F565A44653}"/>
                </a:ext>
              </a:extLst>
            </p:cNvPr>
            <p:cNvSpPr txBox="1"/>
            <p:nvPr/>
          </p:nvSpPr>
          <p:spPr>
            <a:xfrm>
              <a:off x="7965583" y="3487509"/>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cxnSp>
        <p:nvCxnSpPr>
          <p:cNvPr id="14" name="Straight Arrow Connector 13">
            <a:extLst>
              <a:ext uri="{FF2B5EF4-FFF2-40B4-BE49-F238E27FC236}">
                <a16:creationId xmlns:a16="http://schemas.microsoft.com/office/drawing/2014/main" id="{B0311212-4742-1835-57B8-E6CE0E24CF57}"/>
              </a:ext>
            </a:extLst>
          </p:cNvPr>
          <p:cNvCxnSpPr>
            <a:cxnSpLocks/>
          </p:cNvCxnSpPr>
          <p:nvPr/>
        </p:nvCxnSpPr>
        <p:spPr>
          <a:xfrm flipV="1">
            <a:off x="4193082" y="4139228"/>
            <a:ext cx="0" cy="1080000"/>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13D2197-4E2E-4A7A-7BF8-A22DAB1ED2AB}"/>
              </a:ext>
            </a:extLst>
          </p:cNvPr>
          <p:cNvCxnSpPr/>
          <p:nvPr/>
        </p:nvCxnSpPr>
        <p:spPr>
          <a:xfrm flipV="1">
            <a:off x="5989567" y="4139228"/>
            <a:ext cx="0" cy="1079999"/>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7449866-D972-484A-D53C-2D53A529D0AA}"/>
              </a:ext>
            </a:extLst>
          </p:cNvPr>
          <p:cNvCxnSpPr/>
          <p:nvPr/>
        </p:nvCxnSpPr>
        <p:spPr>
          <a:xfrm flipV="1">
            <a:off x="7739950" y="4139228"/>
            <a:ext cx="0" cy="1079999"/>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34F4F8A5-8D45-953D-4BEA-019564E94010}"/>
              </a:ext>
            </a:extLst>
          </p:cNvPr>
          <p:cNvSpPr/>
          <p:nvPr/>
        </p:nvSpPr>
        <p:spPr>
          <a:xfrm>
            <a:off x="4588160" y="1620194"/>
            <a:ext cx="2771784" cy="1548000"/>
          </a:xfrm>
          <a:prstGeom prst="roundRect">
            <a:avLst>
              <a:gd name="adj" fmla="val 6595"/>
            </a:avLst>
          </a:prstGeom>
          <a:solidFill>
            <a:srgbClr val="40A6F2">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E0D3F670-FB51-311C-A376-2624EF755E52}"/>
              </a:ext>
            </a:extLst>
          </p:cNvPr>
          <p:cNvGrpSpPr>
            <a:grpSpLocks noChangeAspect="1"/>
          </p:cNvGrpSpPr>
          <p:nvPr/>
        </p:nvGrpSpPr>
        <p:grpSpPr>
          <a:xfrm>
            <a:off x="4764461" y="1858111"/>
            <a:ext cx="1146040" cy="1080000"/>
            <a:chOff x="4838239" y="1931188"/>
            <a:chExt cx="982637" cy="926012"/>
          </a:xfrm>
        </p:grpSpPr>
        <p:sp>
          <p:nvSpPr>
            <p:cNvPr id="17" name="Rectangle 16">
              <a:extLst>
                <a:ext uri="{FF2B5EF4-FFF2-40B4-BE49-F238E27FC236}">
                  <a16:creationId xmlns:a16="http://schemas.microsoft.com/office/drawing/2014/main" id="{F678F5B6-0AF7-B2A2-119E-06DBC5B1A90C}"/>
                </a:ext>
              </a:extLst>
            </p:cNvPr>
            <p:cNvSpPr>
              <a:spLocks noChangeAspect="1"/>
            </p:cNvSpPr>
            <p:nvPr/>
          </p:nvSpPr>
          <p:spPr>
            <a:xfrm>
              <a:off x="4838239" y="1931188"/>
              <a:ext cx="982637" cy="926012"/>
            </a:xfrm>
            <a:prstGeom prst="rect">
              <a:avLst/>
            </a:prstGeom>
            <a:solidFill>
              <a:srgbClr val="1B9E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DE22879B-9E4C-2E5B-5D06-F22DA27B1FDE}"/>
                </a:ext>
              </a:extLst>
            </p:cNvPr>
            <p:cNvPicPr>
              <a:picLocks noChangeAspect="1"/>
            </p:cNvPicPr>
            <p:nvPr/>
          </p:nvPicPr>
          <p:blipFill>
            <a:blip r:embed="rId3"/>
            <a:stretch>
              <a:fillRect/>
            </a:stretch>
          </p:blipFill>
          <p:spPr>
            <a:xfrm>
              <a:off x="4975608" y="2297889"/>
              <a:ext cx="701956" cy="432139"/>
            </a:xfrm>
            <a:prstGeom prst="rect">
              <a:avLst/>
            </a:prstGeom>
          </p:spPr>
        </p:pic>
      </p:grpSp>
      <p:sp>
        <p:nvSpPr>
          <p:cNvPr id="19" name="Oval 18">
            <a:extLst>
              <a:ext uri="{FF2B5EF4-FFF2-40B4-BE49-F238E27FC236}">
                <a16:creationId xmlns:a16="http://schemas.microsoft.com/office/drawing/2014/main" id="{7B86301D-9F05-DFD6-395F-A5EF2F19F91F}"/>
              </a:ext>
            </a:extLst>
          </p:cNvPr>
          <p:cNvSpPr>
            <a:spLocks noChangeAspect="1"/>
          </p:cNvSpPr>
          <p:nvPr/>
        </p:nvSpPr>
        <p:spPr>
          <a:xfrm>
            <a:off x="6067465" y="1836194"/>
            <a:ext cx="1116000" cy="1116000"/>
          </a:xfrm>
          <a:prstGeom prst="ellipse">
            <a:avLst/>
          </a:prstGeom>
          <a:solidFill>
            <a:srgbClr val="D95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6310F2F-60F3-45A0-EE97-F5735F1D4D0D}"/>
              </a:ext>
            </a:extLst>
          </p:cNvPr>
          <p:cNvPicPr>
            <a:picLocks noChangeAspect="1"/>
          </p:cNvPicPr>
          <p:nvPr/>
        </p:nvPicPr>
        <p:blipFill>
          <a:blip r:embed="rId4"/>
          <a:stretch>
            <a:fillRect/>
          </a:stretch>
        </p:blipFill>
        <p:spPr>
          <a:xfrm>
            <a:off x="6361101" y="2285791"/>
            <a:ext cx="650573" cy="504000"/>
          </a:xfrm>
          <a:prstGeom prst="rect">
            <a:avLst/>
          </a:prstGeom>
        </p:spPr>
      </p:pic>
      <p:sp>
        <p:nvSpPr>
          <p:cNvPr id="40" name="Oval 39">
            <a:extLst>
              <a:ext uri="{FF2B5EF4-FFF2-40B4-BE49-F238E27FC236}">
                <a16:creationId xmlns:a16="http://schemas.microsoft.com/office/drawing/2014/main" id="{462D76DB-3F6D-1E6A-DCA3-64F48D1F95F7}"/>
              </a:ext>
            </a:extLst>
          </p:cNvPr>
          <p:cNvSpPr>
            <a:spLocks noChangeAspect="1"/>
          </p:cNvSpPr>
          <p:nvPr/>
        </p:nvSpPr>
        <p:spPr>
          <a:xfrm>
            <a:off x="6304424" y="2715752"/>
            <a:ext cx="153935" cy="72000"/>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6F6E5E6-99BF-2E9B-9B9D-D5C40F43DD94}"/>
              </a:ext>
            </a:extLst>
          </p:cNvPr>
          <p:cNvSpPr txBox="1"/>
          <p:nvPr/>
        </p:nvSpPr>
        <p:spPr>
          <a:xfrm>
            <a:off x="4794397" y="1913414"/>
            <a:ext cx="1071640" cy="369332"/>
          </a:xfrm>
          <a:prstGeom prst="rect">
            <a:avLst/>
          </a:prstGeom>
          <a:noFill/>
        </p:spPr>
        <p:txBody>
          <a:bodyPr wrap="none" rtlCol="0">
            <a:spAutoFit/>
          </a:bodyPr>
          <a:lstStyle/>
          <a:p>
            <a:r>
              <a:rPr lang="en-US" dirty="0">
                <a:solidFill>
                  <a:schemeClr val="bg1"/>
                </a:solidFill>
              </a:rPr>
              <a:t>Travelling</a:t>
            </a:r>
          </a:p>
        </p:txBody>
      </p:sp>
      <p:sp>
        <p:nvSpPr>
          <p:cNvPr id="42" name="TextBox 41">
            <a:extLst>
              <a:ext uri="{FF2B5EF4-FFF2-40B4-BE49-F238E27FC236}">
                <a16:creationId xmlns:a16="http://schemas.microsoft.com/office/drawing/2014/main" id="{51A88580-6F41-4A00-208B-475795A59FD3}"/>
              </a:ext>
            </a:extLst>
          </p:cNvPr>
          <p:cNvSpPr txBox="1"/>
          <p:nvPr/>
        </p:nvSpPr>
        <p:spPr>
          <a:xfrm>
            <a:off x="6136820" y="1938722"/>
            <a:ext cx="987899" cy="369332"/>
          </a:xfrm>
          <a:prstGeom prst="rect">
            <a:avLst/>
          </a:prstGeom>
          <a:noFill/>
        </p:spPr>
        <p:txBody>
          <a:bodyPr wrap="none" rtlCol="0">
            <a:spAutoFit/>
          </a:bodyPr>
          <a:lstStyle/>
          <a:p>
            <a:r>
              <a:rPr lang="en-US" dirty="0">
                <a:solidFill>
                  <a:schemeClr val="bg1"/>
                </a:solidFill>
              </a:rPr>
              <a:t>Foraging</a:t>
            </a:r>
          </a:p>
        </p:txBody>
      </p:sp>
    </p:spTree>
    <p:extLst>
      <p:ext uri="{BB962C8B-B14F-4D97-AF65-F5344CB8AC3E}">
        <p14:creationId xmlns:p14="http://schemas.microsoft.com/office/powerpoint/2010/main" val="6924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9" grpId="0" animBg="1"/>
      <p:bldP spid="19" grpId="0" animBg="1"/>
      <p:bldP spid="40" grpId="0" animBg="1"/>
      <p:bldP spid="41" grpId="0"/>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sp>
        <p:nvSpPr>
          <p:cNvPr id="11" name="Title 1">
            <a:extLst>
              <a:ext uri="{FF2B5EF4-FFF2-40B4-BE49-F238E27FC236}">
                <a16:creationId xmlns:a16="http://schemas.microsoft.com/office/drawing/2014/main" id="{4E8C6FA5-E81F-7844-B896-BED76BA451C8}"/>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pic>
        <p:nvPicPr>
          <p:cNvPr id="5" name="Picture 4" descr="ccrw.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
        <p:nvSpPr>
          <p:cNvPr id="4" name="Oval 3">
            <a:extLst>
              <a:ext uri="{FF2B5EF4-FFF2-40B4-BE49-F238E27FC236}">
                <a16:creationId xmlns:a16="http://schemas.microsoft.com/office/drawing/2014/main" id="{04FF7E53-2A59-F1B7-E6CE-76D2B52770E1}"/>
              </a:ext>
            </a:extLst>
          </p:cNvPr>
          <p:cNvSpPr/>
          <p:nvPr/>
        </p:nvSpPr>
        <p:spPr>
          <a:xfrm>
            <a:off x="4161877" y="5403988"/>
            <a:ext cx="1376172" cy="759958"/>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ARS</a:t>
            </a:r>
          </a:p>
        </p:txBody>
      </p:sp>
    </p:spTree>
    <p:extLst>
      <p:ext uri="{BB962C8B-B14F-4D97-AF65-F5344CB8AC3E}">
        <p14:creationId xmlns:p14="http://schemas.microsoft.com/office/powerpoint/2010/main" val="310881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sp>
        <p:nvSpPr>
          <p:cNvPr id="17" name="Oval 16"/>
          <p:cNvSpPr/>
          <p:nvPr/>
        </p:nvSpPr>
        <p:spPr>
          <a:xfrm rot="15685589">
            <a:off x="5549300" y="3535950"/>
            <a:ext cx="1430621" cy="759957"/>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2540" dirty="0"/>
          </a:p>
        </p:txBody>
      </p:sp>
      <p:sp>
        <p:nvSpPr>
          <p:cNvPr id="11" name="Title 1">
            <a:extLst>
              <a:ext uri="{FF2B5EF4-FFF2-40B4-BE49-F238E27FC236}">
                <a16:creationId xmlns:a16="http://schemas.microsoft.com/office/drawing/2014/main" id="{4E8C6FA5-E81F-7844-B896-BED76BA451C8}"/>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pic>
        <p:nvPicPr>
          <p:cNvPr id="5" name="Picture 4" descr="ccrw.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
        <p:nvSpPr>
          <p:cNvPr id="3" name="Oval 2">
            <a:extLst>
              <a:ext uri="{FF2B5EF4-FFF2-40B4-BE49-F238E27FC236}">
                <a16:creationId xmlns:a16="http://schemas.microsoft.com/office/drawing/2014/main" id="{D57FF818-4163-3C5B-ACFC-B5FF55B4E573}"/>
              </a:ext>
            </a:extLst>
          </p:cNvPr>
          <p:cNvSpPr/>
          <p:nvPr/>
        </p:nvSpPr>
        <p:spPr>
          <a:xfrm>
            <a:off x="6940938" y="5403988"/>
            <a:ext cx="1376172" cy="759958"/>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Travel</a:t>
            </a:r>
          </a:p>
        </p:txBody>
      </p:sp>
      <p:sp>
        <p:nvSpPr>
          <p:cNvPr id="4" name="Oval 3">
            <a:extLst>
              <a:ext uri="{FF2B5EF4-FFF2-40B4-BE49-F238E27FC236}">
                <a16:creationId xmlns:a16="http://schemas.microsoft.com/office/drawing/2014/main" id="{301CAA39-25E5-8189-0322-D8E4920EAF6D}"/>
              </a:ext>
            </a:extLst>
          </p:cNvPr>
          <p:cNvSpPr/>
          <p:nvPr/>
        </p:nvSpPr>
        <p:spPr>
          <a:xfrm>
            <a:off x="4161877" y="5403988"/>
            <a:ext cx="1376172" cy="759958"/>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ARS</a:t>
            </a:r>
          </a:p>
        </p:txBody>
      </p:sp>
    </p:spTree>
    <p:extLst>
      <p:ext uri="{BB962C8B-B14F-4D97-AF65-F5344CB8AC3E}">
        <p14:creationId xmlns:p14="http://schemas.microsoft.com/office/powerpoint/2010/main" val="1364998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597164" y="5104439"/>
            <a:ext cx="5663120" cy="1361713"/>
            <a:chOff x="2285808" y="5290579"/>
            <a:chExt cx="6242541" cy="1501036"/>
          </a:xfrm>
        </p:grpSpPr>
        <p:cxnSp>
          <p:nvCxnSpPr>
            <p:cNvPr id="37" name="Curved Connector 36"/>
            <p:cNvCxnSpPr>
              <a:stCxn id="42" idx="3"/>
              <a:endCxn id="42" idx="1"/>
            </p:cNvCxnSpPr>
            <p:nvPr/>
          </p:nvCxnSpPr>
          <p:spPr>
            <a:xfrm rot="5400000" flipH="1">
              <a:off x="2834280" y="6039633"/>
              <a:ext cx="592352" cy="12700"/>
            </a:xfrm>
            <a:prstGeom prst="curvedConnector5">
              <a:avLst>
                <a:gd name="adj1" fmla="val -38592"/>
                <a:gd name="adj2" fmla="val 5612449"/>
                <a:gd name="adj3" fmla="val 138592"/>
              </a:avLst>
            </a:prstGeom>
            <a:ln w="50800">
              <a:solidFill>
                <a:srgbClr val="40A6F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42" idx="0"/>
              <a:endCxn id="41" idx="0"/>
            </p:cNvCxnSpPr>
            <p:nvPr/>
          </p:nvCxnSpPr>
          <p:spPr>
            <a:xfrm rot="5400000" flipH="1" flipV="1">
              <a:off x="5198488" y="4089078"/>
              <a:ext cx="12700" cy="3063400"/>
            </a:xfrm>
            <a:prstGeom prst="curvedConnector3">
              <a:avLst>
                <a:gd name="adj1" fmla="val 1800000"/>
              </a:avLst>
            </a:prstGeom>
            <a:ln w="50800" cap="flat">
              <a:solidFill>
                <a:srgbClr val="40A6F2"/>
              </a:solidFill>
              <a:roun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41" idx="4"/>
              <a:endCxn id="42" idx="4"/>
            </p:cNvCxnSpPr>
            <p:nvPr/>
          </p:nvCxnSpPr>
          <p:spPr>
            <a:xfrm rot="5400000">
              <a:off x="5198488" y="4926790"/>
              <a:ext cx="12700" cy="3063400"/>
            </a:xfrm>
            <a:prstGeom prst="curvedConnector3">
              <a:avLst>
                <a:gd name="adj1" fmla="val 1800000"/>
              </a:avLst>
            </a:prstGeom>
            <a:ln w="50800" cap="flat">
              <a:solidFill>
                <a:srgbClr val="40A6F2"/>
              </a:solidFill>
              <a:roun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Curved Connector 39"/>
            <p:cNvCxnSpPr>
              <a:stCxn id="41" idx="7"/>
              <a:endCxn id="41" idx="5"/>
            </p:cNvCxnSpPr>
            <p:nvPr/>
          </p:nvCxnSpPr>
          <p:spPr>
            <a:xfrm rot="16200000" flipH="1">
              <a:off x="6970344" y="6039633"/>
              <a:ext cx="592352" cy="12700"/>
            </a:xfrm>
            <a:prstGeom prst="curvedConnector5">
              <a:avLst>
                <a:gd name="adj1" fmla="val -38592"/>
                <a:gd name="adj2" fmla="val 6250740"/>
                <a:gd name="adj3" fmla="val 138592"/>
              </a:avLst>
            </a:prstGeom>
            <a:ln w="50800">
              <a:solidFill>
                <a:srgbClr val="40A6F2"/>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5971700" y="5620776"/>
              <a:ext cx="1516975" cy="837713"/>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Travel</a:t>
              </a:r>
            </a:p>
          </p:txBody>
        </p:sp>
        <p:sp>
          <p:nvSpPr>
            <p:cNvPr id="42" name="Oval 41"/>
            <p:cNvSpPr/>
            <p:nvPr/>
          </p:nvSpPr>
          <p:spPr>
            <a:xfrm>
              <a:off x="2908300" y="5620776"/>
              <a:ext cx="1516975" cy="837713"/>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ARS</a:t>
              </a:r>
            </a:p>
          </p:txBody>
        </p:sp>
        <p:sp>
          <p:nvSpPr>
            <p:cNvPr id="43" name="TextBox 42"/>
            <p:cNvSpPr txBox="1"/>
            <p:nvPr/>
          </p:nvSpPr>
          <p:spPr>
            <a:xfrm>
              <a:off x="2285808" y="5920380"/>
              <a:ext cx="481223"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γ</a:t>
              </a:r>
              <a:r>
                <a:rPr lang="en-CA" sz="1633" baseline="-25000" dirty="0">
                  <a:latin typeface="Times New Roman"/>
                  <a:cs typeface="Times New Roman"/>
                </a:rPr>
                <a:t>11</a:t>
              </a:r>
              <a:endParaRPr lang="en-CA" sz="1633" dirty="0">
                <a:latin typeface="Times New Roman"/>
                <a:cs typeface="Times New Roman"/>
              </a:endParaRPr>
            </a:p>
          </p:txBody>
        </p:sp>
        <p:sp>
          <p:nvSpPr>
            <p:cNvPr id="44" name="TextBox 43"/>
            <p:cNvSpPr txBox="1"/>
            <p:nvPr/>
          </p:nvSpPr>
          <p:spPr>
            <a:xfrm>
              <a:off x="7905442" y="5913735"/>
              <a:ext cx="622907"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γ</a:t>
              </a:r>
              <a:r>
                <a:rPr lang="en-CA" sz="1633" baseline="-25000" dirty="0">
                  <a:latin typeface="Times New Roman"/>
                  <a:cs typeface="Times New Roman"/>
                </a:rPr>
                <a:t>22</a:t>
              </a:r>
              <a:endParaRPr lang="en-CA" sz="1633" dirty="0">
                <a:latin typeface="Times New Roman"/>
                <a:cs typeface="Times New Roman"/>
              </a:endParaRPr>
            </a:p>
          </p:txBody>
        </p:sp>
        <p:sp>
          <p:nvSpPr>
            <p:cNvPr id="45" name="TextBox 44"/>
            <p:cNvSpPr txBox="1"/>
            <p:nvPr/>
          </p:nvSpPr>
          <p:spPr>
            <a:xfrm>
              <a:off x="4959123" y="5290579"/>
              <a:ext cx="696229"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1-γ</a:t>
              </a:r>
              <a:r>
                <a:rPr lang="en-CA" sz="1633" baseline="-25000" dirty="0">
                  <a:latin typeface="Times New Roman"/>
                  <a:cs typeface="Times New Roman"/>
                </a:rPr>
                <a:t>11</a:t>
              </a:r>
              <a:endParaRPr lang="en-CA" sz="1633" dirty="0">
                <a:latin typeface="Times New Roman"/>
                <a:cs typeface="Times New Roman"/>
              </a:endParaRPr>
            </a:p>
          </p:txBody>
        </p:sp>
        <p:sp>
          <p:nvSpPr>
            <p:cNvPr id="46" name="TextBox 45"/>
            <p:cNvSpPr txBox="1"/>
            <p:nvPr/>
          </p:nvSpPr>
          <p:spPr>
            <a:xfrm>
              <a:off x="4959121" y="6541320"/>
              <a:ext cx="730801"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1-γ</a:t>
              </a:r>
              <a:r>
                <a:rPr lang="en-CA" sz="1633" baseline="-25000" dirty="0">
                  <a:latin typeface="Times New Roman"/>
                  <a:cs typeface="Times New Roman"/>
                </a:rPr>
                <a:t>22</a:t>
              </a:r>
              <a:endParaRPr lang="en-CA" sz="1633" dirty="0">
                <a:latin typeface="Times New Roman"/>
                <a:cs typeface="Times New Roman"/>
              </a:endParaRPr>
            </a:p>
          </p:txBody>
        </p:sp>
      </p:grpSp>
      <p:sp>
        <p:nvSpPr>
          <p:cNvPr id="21" name="Title 1">
            <a:extLst>
              <a:ext uri="{FF2B5EF4-FFF2-40B4-BE49-F238E27FC236}">
                <a16:creationId xmlns:a16="http://schemas.microsoft.com/office/drawing/2014/main" id="{BC266AE9-1FD5-4D4A-B1D7-93FA2B65CA81}"/>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sp>
        <p:nvSpPr>
          <p:cNvPr id="6" name="TextBox 5">
            <a:extLst>
              <a:ext uri="{FF2B5EF4-FFF2-40B4-BE49-F238E27FC236}">
                <a16:creationId xmlns:a16="http://schemas.microsoft.com/office/drawing/2014/main" id="{E560B523-5984-A523-75AA-9A5856CABF3F}"/>
              </a:ext>
            </a:extLst>
          </p:cNvPr>
          <p:cNvSpPr txBox="1"/>
          <p:nvPr/>
        </p:nvSpPr>
        <p:spPr>
          <a:xfrm>
            <a:off x="116729" y="5252695"/>
            <a:ext cx="3526735" cy="1077218"/>
          </a:xfrm>
          <a:prstGeom prst="rect">
            <a:avLst/>
          </a:prstGeom>
          <a:noFill/>
        </p:spPr>
        <p:txBody>
          <a:bodyPr wrap="none" rtlCol="0">
            <a:spAutoFit/>
          </a:bodyPr>
          <a:lstStyle/>
          <a:p>
            <a:r>
              <a:rPr lang="en-CA" sz="3200" b="1" dirty="0">
                <a:solidFill>
                  <a:srgbClr val="40A6F2"/>
                </a:solidFill>
              </a:rPr>
              <a:t>Process </a:t>
            </a:r>
            <a:r>
              <a:rPr lang="en-CA" sz="3200" b="1" dirty="0" err="1">
                <a:solidFill>
                  <a:srgbClr val="40A6F2"/>
                </a:solidFill>
              </a:rPr>
              <a:t>eqn</a:t>
            </a:r>
            <a:r>
              <a:rPr lang="en-CA" sz="3200" b="1" dirty="0">
                <a:solidFill>
                  <a:srgbClr val="40A6F2"/>
                </a:solidFill>
              </a:rPr>
              <a:t> </a:t>
            </a:r>
            <a:br>
              <a:rPr lang="en-CA" sz="3200" b="1" dirty="0">
                <a:solidFill>
                  <a:srgbClr val="40A6F2"/>
                </a:solidFill>
              </a:rPr>
            </a:br>
            <a:r>
              <a:rPr lang="en-CA" sz="3200" b="1" i="1" dirty="0">
                <a:solidFill>
                  <a:srgbClr val="40A6F2"/>
                </a:solidFill>
              </a:rPr>
              <a:t>Switch in behaviour</a:t>
            </a:r>
          </a:p>
        </p:txBody>
      </p:sp>
      <p:sp>
        <p:nvSpPr>
          <p:cNvPr id="3" name="Oval 2">
            <a:extLst>
              <a:ext uri="{FF2B5EF4-FFF2-40B4-BE49-F238E27FC236}">
                <a16:creationId xmlns:a16="http://schemas.microsoft.com/office/drawing/2014/main" id="{959847AA-B3D6-0A60-33FC-19E44AB718BF}"/>
              </a:ext>
            </a:extLst>
          </p:cNvPr>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sp>
        <p:nvSpPr>
          <p:cNvPr id="4" name="Oval 3">
            <a:extLst>
              <a:ext uri="{FF2B5EF4-FFF2-40B4-BE49-F238E27FC236}">
                <a16:creationId xmlns:a16="http://schemas.microsoft.com/office/drawing/2014/main" id="{02EE68B6-47A6-7DCA-1443-E8555D1DB36B}"/>
              </a:ext>
            </a:extLst>
          </p:cNvPr>
          <p:cNvSpPr/>
          <p:nvPr/>
        </p:nvSpPr>
        <p:spPr>
          <a:xfrm rot="15685589">
            <a:off x="5549300" y="3535950"/>
            <a:ext cx="1430621" cy="759957"/>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2540" dirty="0"/>
          </a:p>
        </p:txBody>
      </p:sp>
      <p:pic>
        <p:nvPicPr>
          <p:cNvPr id="7" name="Picture 6" descr="ccrw.pdf">
            <a:extLst>
              <a:ext uri="{FF2B5EF4-FFF2-40B4-BE49-F238E27FC236}">
                <a16:creationId xmlns:a16="http://schemas.microsoft.com/office/drawing/2014/main" id="{EC51ED24-31E2-822A-11E1-D67DB8E390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Tree>
    <p:extLst>
      <p:ext uri="{BB962C8B-B14F-4D97-AF65-F5344CB8AC3E}">
        <p14:creationId xmlns:p14="http://schemas.microsoft.com/office/powerpoint/2010/main" val="3981486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e 10">
            <a:extLst>
              <a:ext uri="{FF2B5EF4-FFF2-40B4-BE49-F238E27FC236}">
                <a16:creationId xmlns:a16="http://schemas.microsoft.com/office/drawing/2014/main" id="{FEF6FB2C-EB24-37AB-9C9C-3D16F29A9CCF}"/>
              </a:ext>
            </a:extLst>
          </p:cNvPr>
          <p:cNvSpPr/>
          <p:nvPr/>
        </p:nvSpPr>
        <p:spPr>
          <a:xfrm>
            <a:off x="5033774" y="2753752"/>
            <a:ext cx="1188000" cy="1188000"/>
          </a:xfrm>
          <a:prstGeom prst="pie">
            <a:avLst>
              <a:gd name="adj1" fmla="val 20097737"/>
              <a:gd name="adj2" fmla="val 1148629"/>
            </a:avLst>
          </a:prstGeom>
          <a:solidFill>
            <a:srgbClr val="FF00C4"/>
          </a:solidFill>
          <a:ln>
            <a:solidFill>
              <a:srgbClr val="FF0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C4"/>
              </a:solidFill>
            </a:endParaRPr>
          </a:p>
        </p:txBody>
      </p:sp>
      <p:sp>
        <p:nvSpPr>
          <p:cNvPr id="4" name="Title 3">
            <a:extLst>
              <a:ext uri="{FF2B5EF4-FFF2-40B4-BE49-F238E27FC236}">
                <a16:creationId xmlns:a16="http://schemas.microsoft.com/office/drawing/2014/main" id="{05F5759E-772A-EA4F-AEEE-E518383C8FF6}"/>
              </a:ext>
            </a:extLst>
          </p:cNvPr>
          <p:cNvSpPr>
            <a:spLocks noGrp="1"/>
          </p:cNvSpPr>
          <p:nvPr>
            <p:ph type="title"/>
          </p:nvPr>
        </p:nvSpPr>
        <p:spPr/>
        <p:txBody>
          <a:bodyPr>
            <a:normAutofit/>
          </a:bodyPr>
          <a:lstStyle/>
          <a:p>
            <a:r>
              <a:rPr lang="en-US" dirty="0"/>
              <a:t>Measures of movement:</a:t>
            </a:r>
            <a:br>
              <a:rPr lang="en-US" dirty="0"/>
            </a:br>
            <a:r>
              <a:rPr lang="en-US" dirty="0"/>
              <a:t>2 data streams</a:t>
            </a:r>
          </a:p>
        </p:txBody>
      </p:sp>
      <p:cxnSp>
        <p:nvCxnSpPr>
          <p:cNvPr id="33" name="Straight Arrow Connector 32">
            <a:extLst>
              <a:ext uri="{FF2B5EF4-FFF2-40B4-BE49-F238E27FC236}">
                <a16:creationId xmlns:a16="http://schemas.microsoft.com/office/drawing/2014/main" id="{4FC8ECA5-9646-3F42-A2A9-1F702CD9060A}"/>
              </a:ext>
            </a:extLst>
          </p:cNvPr>
          <p:cNvCxnSpPr/>
          <p:nvPr/>
        </p:nvCxnSpPr>
        <p:spPr>
          <a:xfrm flipV="1">
            <a:off x="5611795" y="2557894"/>
            <a:ext cx="1732455" cy="782829"/>
          </a:xfrm>
          <a:prstGeom prst="straightConnector1">
            <a:avLst/>
          </a:prstGeom>
          <a:ln w="38100">
            <a:solidFill>
              <a:schemeClr val="tx1"/>
            </a:solidFill>
            <a:prstDash val="sysDash"/>
            <a:tailEnd type="none" w="lg" len="lg"/>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49AC7D09-7B40-6A41-A59A-43577E0758F4}"/>
              </a:ext>
            </a:extLst>
          </p:cNvPr>
          <p:cNvSpPr txBox="1"/>
          <p:nvPr/>
        </p:nvSpPr>
        <p:spPr>
          <a:xfrm>
            <a:off x="6485444" y="3048974"/>
            <a:ext cx="1440292" cy="362933"/>
          </a:xfrm>
          <a:prstGeom prst="rect">
            <a:avLst/>
          </a:prstGeom>
          <a:noFill/>
        </p:spPr>
        <p:txBody>
          <a:bodyPr wrap="none" lIns="82944" tIns="41472" rIns="82944" bIns="41472" rtlCol="0">
            <a:spAutoFit/>
          </a:bodyPr>
          <a:lstStyle/>
          <a:p>
            <a:r>
              <a:rPr lang="en-CA" sz="1814" dirty="0">
                <a:solidFill>
                  <a:srgbClr val="FF00C4"/>
                </a:solidFill>
              </a:rPr>
              <a:t>Turning angle</a:t>
            </a:r>
          </a:p>
        </p:txBody>
      </p:sp>
      <p:cxnSp>
        <p:nvCxnSpPr>
          <p:cNvPr id="37" name="Straight Arrow Connector 36">
            <a:extLst>
              <a:ext uri="{FF2B5EF4-FFF2-40B4-BE49-F238E27FC236}">
                <a16:creationId xmlns:a16="http://schemas.microsoft.com/office/drawing/2014/main" id="{188A8B44-2211-9841-BB05-D7612B04B064}"/>
              </a:ext>
            </a:extLst>
          </p:cNvPr>
          <p:cNvCxnSpPr/>
          <p:nvPr/>
        </p:nvCxnSpPr>
        <p:spPr>
          <a:xfrm>
            <a:off x="1618556" y="3616545"/>
            <a:ext cx="2208437" cy="507005"/>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452FE4E-F43D-5140-816B-05BB84B377FE}"/>
              </a:ext>
            </a:extLst>
          </p:cNvPr>
          <p:cNvCxnSpPr/>
          <p:nvPr/>
        </p:nvCxnSpPr>
        <p:spPr>
          <a:xfrm>
            <a:off x="0" y="3467558"/>
            <a:ext cx="1618558" cy="148987"/>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C67F8071-6305-8242-B82F-900E1F3FE5EA}"/>
              </a:ext>
            </a:extLst>
          </p:cNvPr>
          <p:cNvCxnSpPr/>
          <p:nvPr/>
        </p:nvCxnSpPr>
        <p:spPr>
          <a:xfrm flipV="1">
            <a:off x="7964185" y="4111472"/>
            <a:ext cx="1167167" cy="11654"/>
          </a:xfrm>
          <a:prstGeom prst="straightConnector1">
            <a:avLst/>
          </a:prstGeom>
          <a:ln w="3810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pic>
        <p:nvPicPr>
          <p:cNvPr id="40" name="Picture 39" descr="PolarBear.png">
            <a:extLst>
              <a:ext uri="{FF2B5EF4-FFF2-40B4-BE49-F238E27FC236}">
                <a16:creationId xmlns:a16="http://schemas.microsoft.com/office/drawing/2014/main" id="{4D99D874-A71C-E749-9AE9-07401D698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0971" y="3279902"/>
            <a:ext cx="1597550" cy="1014014"/>
          </a:xfrm>
          <a:prstGeom prst="rect">
            <a:avLst/>
          </a:prstGeom>
        </p:spPr>
      </p:pic>
      <p:sp>
        <p:nvSpPr>
          <p:cNvPr id="41" name="Left Brace 40">
            <a:extLst>
              <a:ext uri="{FF2B5EF4-FFF2-40B4-BE49-F238E27FC236}">
                <a16:creationId xmlns:a16="http://schemas.microsoft.com/office/drawing/2014/main" id="{6B88B6E2-D1D1-BE44-92AE-0C3DFDACD9EC}"/>
              </a:ext>
            </a:extLst>
          </p:cNvPr>
          <p:cNvSpPr/>
          <p:nvPr/>
        </p:nvSpPr>
        <p:spPr>
          <a:xfrm rot="17340000">
            <a:off x="6324521" y="2932591"/>
            <a:ext cx="615795" cy="2492938"/>
          </a:xfrm>
          <a:prstGeom prst="leftBrace">
            <a:avLst>
              <a:gd name="adj1" fmla="val 39978"/>
              <a:gd name="adj2" fmla="val 50000"/>
            </a:avLst>
          </a:prstGeom>
          <a:ln w="50800">
            <a:solidFill>
              <a:srgbClr val="C40472"/>
            </a:solidFill>
          </a:ln>
          <a:effectLst/>
        </p:spPr>
        <p:style>
          <a:lnRef idx="2">
            <a:schemeClr val="accent1"/>
          </a:lnRef>
          <a:fillRef idx="0">
            <a:schemeClr val="accent1"/>
          </a:fillRef>
          <a:effectRef idx="1">
            <a:schemeClr val="accent1"/>
          </a:effectRef>
          <a:fontRef idx="minor">
            <a:schemeClr val="tx1"/>
          </a:fontRef>
        </p:style>
        <p:txBody>
          <a:bodyPr lIns="82944" tIns="41472" rIns="82944" bIns="41472" rtlCol="0" anchor="ctr"/>
          <a:lstStyle/>
          <a:p>
            <a:pPr algn="ctr"/>
            <a:endParaRPr lang="en-CA" sz="1633"/>
          </a:p>
        </p:txBody>
      </p:sp>
      <p:sp>
        <p:nvSpPr>
          <p:cNvPr id="42" name="TextBox 41">
            <a:extLst>
              <a:ext uri="{FF2B5EF4-FFF2-40B4-BE49-F238E27FC236}">
                <a16:creationId xmlns:a16="http://schemas.microsoft.com/office/drawing/2014/main" id="{B7649FEC-A687-504C-B604-531152C99319}"/>
              </a:ext>
            </a:extLst>
          </p:cNvPr>
          <p:cNvSpPr txBox="1"/>
          <p:nvPr/>
        </p:nvSpPr>
        <p:spPr>
          <a:xfrm>
            <a:off x="5753231" y="4630463"/>
            <a:ext cx="1237096" cy="362933"/>
          </a:xfrm>
          <a:prstGeom prst="rect">
            <a:avLst/>
          </a:prstGeom>
          <a:noFill/>
        </p:spPr>
        <p:txBody>
          <a:bodyPr wrap="none" lIns="82944" tIns="41472" rIns="82944" bIns="41472" rtlCol="0">
            <a:spAutoFit/>
          </a:bodyPr>
          <a:lstStyle/>
          <a:p>
            <a:r>
              <a:rPr lang="en-CA" sz="1814" dirty="0">
                <a:solidFill>
                  <a:srgbClr val="C40472"/>
                </a:solidFill>
              </a:rPr>
              <a:t>Step length</a:t>
            </a:r>
          </a:p>
        </p:txBody>
      </p:sp>
      <p:sp>
        <p:nvSpPr>
          <p:cNvPr id="43" name="Oval 42">
            <a:extLst>
              <a:ext uri="{FF2B5EF4-FFF2-40B4-BE49-F238E27FC236}">
                <a16:creationId xmlns:a16="http://schemas.microsoft.com/office/drawing/2014/main" id="{926C20F9-CE52-3F41-AC78-5AEC720DA61A}"/>
              </a:ext>
            </a:extLst>
          </p:cNvPr>
          <p:cNvSpPr/>
          <p:nvPr/>
        </p:nvSpPr>
        <p:spPr>
          <a:xfrm>
            <a:off x="8960315" y="1945821"/>
            <a:ext cx="193256" cy="193264"/>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solidFill>
                <a:schemeClr val="tx1"/>
              </a:solidFill>
            </a:endParaRPr>
          </a:p>
        </p:txBody>
      </p:sp>
      <p:sp>
        <p:nvSpPr>
          <p:cNvPr id="44" name="TextBox 43">
            <a:extLst>
              <a:ext uri="{FF2B5EF4-FFF2-40B4-BE49-F238E27FC236}">
                <a16:creationId xmlns:a16="http://schemas.microsoft.com/office/drawing/2014/main" id="{5887CE7F-D900-2146-8188-E3B62F1A6747}"/>
              </a:ext>
            </a:extLst>
          </p:cNvPr>
          <p:cNvSpPr txBox="1"/>
          <p:nvPr/>
        </p:nvSpPr>
        <p:spPr>
          <a:xfrm>
            <a:off x="9131352" y="1809000"/>
            <a:ext cx="1225501" cy="418537"/>
          </a:xfrm>
          <a:prstGeom prst="rect">
            <a:avLst/>
          </a:prstGeom>
          <a:noFill/>
        </p:spPr>
        <p:txBody>
          <a:bodyPr wrap="none" lIns="82944" tIns="41472" rIns="82944" bIns="41472" rtlCol="0">
            <a:spAutoFit/>
          </a:bodyPr>
          <a:lstStyle/>
          <a:p>
            <a:r>
              <a:rPr lang="en-CA" sz="1814" dirty="0"/>
              <a:t>Locations</a:t>
            </a:r>
          </a:p>
        </p:txBody>
      </p:sp>
      <p:cxnSp>
        <p:nvCxnSpPr>
          <p:cNvPr id="34" name="Straight Arrow Connector 33">
            <a:extLst>
              <a:ext uri="{FF2B5EF4-FFF2-40B4-BE49-F238E27FC236}">
                <a16:creationId xmlns:a16="http://schemas.microsoft.com/office/drawing/2014/main" id="{849ABDAF-F38C-D145-936B-F41D653E13AD}"/>
              </a:ext>
            </a:extLst>
          </p:cNvPr>
          <p:cNvCxnSpPr/>
          <p:nvPr/>
        </p:nvCxnSpPr>
        <p:spPr>
          <a:xfrm>
            <a:off x="5604640" y="3340723"/>
            <a:ext cx="2355130" cy="782829"/>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5F93BF6B-35A8-1540-B526-E347F8220724}"/>
              </a:ext>
            </a:extLst>
          </p:cNvPr>
          <p:cNvCxnSpPr/>
          <p:nvPr/>
        </p:nvCxnSpPr>
        <p:spPr>
          <a:xfrm flipV="1">
            <a:off x="3840820" y="3340723"/>
            <a:ext cx="1770976" cy="782829"/>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2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p:bldP spid="41" grpId="0" animBg="1"/>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83DE55-C1B5-3D5D-DBD3-40FA9FA2C17A}"/>
              </a:ext>
            </a:extLst>
          </p:cNvPr>
          <p:cNvPicPr>
            <a:picLocks noChangeAspect="1"/>
          </p:cNvPicPr>
          <p:nvPr/>
        </p:nvPicPr>
        <p:blipFill>
          <a:blip r:embed="rId3"/>
          <a:srcRect/>
          <a:stretch/>
        </p:blipFill>
        <p:spPr>
          <a:xfrm>
            <a:off x="629784" y="2921182"/>
            <a:ext cx="5292000" cy="3780000"/>
          </a:xfrm>
          <a:prstGeom prst="rect">
            <a:avLst/>
          </a:prstGeom>
        </p:spPr>
      </p:pic>
      <p:pic>
        <p:nvPicPr>
          <p:cNvPr id="16" name="Picture 15">
            <a:extLst>
              <a:ext uri="{FF2B5EF4-FFF2-40B4-BE49-F238E27FC236}">
                <a16:creationId xmlns:a16="http://schemas.microsoft.com/office/drawing/2014/main" id="{F57993A0-D75A-7A7C-ACF6-7BD1FE1CEC97}"/>
              </a:ext>
            </a:extLst>
          </p:cNvPr>
          <p:cNvPicPr>
            <a:picLocks noChangeAspect="1"/>
          </p:cNvPicPr>
          <p:nvPr/>
        </p:nvPicPr>
        <p:blipFill>
          <a:blip r:embed="rId4"/>
          <a:srcRect/>
          <a:stretch/>
        </p:blipFill>
        <p:spPr>
          <a:xfrm>
            <a:off x="6475192" y="2916650"/>
            <a:ext cx="5292000" cy="3780000"/>
          </a:xfrm>
          <a:prstGeom prst="rect">
            <a:avLst/>
          </a:prstGeom>
        </p:spPr>
      </p:pic>
      <p:sp>
        <p:nvSpPr>
          <p:cNvPr id="32" name="TextBox 31"/>
          <p:cNvSpPr txBox="1"/>
          <p:nvPr/>
        </p:nvSpPr>
        <p:spPr>
          <a:xfrm rot="16200000">
            <a:off x="6030612" y="4218363"/>
            <a:ext cx="1874108" cy="418782"/>
          </a:xfrm>
          <a:prstGeom prst="rect">
            <a:avLst/>
          </a:prstGeom>
          <a:noFill/>
        </p:spPr>
        <p:txBody>
          <a:bodyPr wrap="square" lIns="82944" tIns="41472" rIns="82944" bIns="41472" rtlCol="0">
            <a:spAutoFit/>
          </a:bodyPr>
          <a:lstStyle/>
          <a:p>
            <a:pPr algn="ctr"/>
            <a:r>
              <a:rPr lang="en-CA" sz="2177" dirty="0">
                <a:solidFill>
                  <a:schemeClr val="bg1"/>
                </a:solidFill>
                <a:latin typeface="Arial"/>
                <a:cs typeface="Arial"/>
              </a:rPr>
              <a:t>Probability</a:t>
            </a:r>
          </a:p>
        </p:txBody>
      </p:sp>
      <p:sp>
        <p:nvSpPr>
          <p:cNvPr id="24" name="TextBox 23"/>
          <p:cNvSpPr txBox="1"/>
          <p:nvPr/>
        </p:nvSpPr>
        <p:spPr>
          <a:xfrm>
            <a:off x="7113793" y="1915640"/>
            <a:ext cx="4324800" cy="362933"/>
          </a:xfrm>
          <a:prstGeom prst="rect">
            <a:avLst/>
          </a:prstGeom>
          <a:noFill/>
        </p:spPr>
        <p:txBody>
          <a:bodyPr wrap="none" lIns="82944" tIns="41472" rIns="82944" bIns="41472" rtlCol="0">
            <a:spAutoFit/>
          </a:bodyPr>
          <a:lstStyle/>
          <a:p>
            <a:r>
              <a:rPr lang="en-CA" sz="1814" dirty="0">
                <a:solidFill>
                  <a:srgbClr val="D95F02"/>
                </a:solidFill>
              </a:rPr>
              <a:t>ARS: high probability to turn in all directions</a:t>
            </a:r>
          </a:p>
        </p:txBody>
      </p:sp>
      <p:sp>
        <p:nvSpPr>
          <p:cNvPr id="26" name="TextBox 25"/>
          <p:cNvSpPr txBox="1"/>
          <p:nvPr/>
        </p:nvSpPr>
        <p:spPr>
          <a:xfrm>
            <a:off x="1501038" y="1915640"/>
            <a:ext cx="3469438" cy="362933"/>
          </a:xfrm>
          <a:prstGeom prst="rect">
            <a:avLst/>
          </a:prstGeom>
          <a:noFill/>
        </p:spPr>
        <p:txBody>
          <a:bodyPr wrap="none" lIns="82944" tIns="41472" rIns="82944" bIns="41472" rtlCol="0">
            <a:spAutoFit/>
          </a:bodyPr>
          <a:lstStyle/>
          <a:p>
            <a:r>
              <a:rPr lang="en-CA" sz="1814" dirty="0">
                <a:solidFill>
                  <a:srgbClr val="D95F02"/>
                </a:solidFill>
              </a:rPr>
              <a:t>ARS: high probability of small steps</a:t>
            </a:r>
          </a:p>
        </p:txBody>
      </p:sp>
      <p:sp>
        <p:nvSpPr>
          <p:cNvPr id="37" name="Title 1">
            <a:extLst>
              <a:ext uri="{FF2B5EF4-FFF2-40B4-BE49-F238E27FC236}">
                <a16:creationId xmlns:a16="http://schemas.microsoft.com/office/drawing/2014/main" id="{756870EC-3606-3846-AB54-620DC5E2A1BE}"/>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sp>
        <p:nvSpPr>
          <p:cNvPr id="2" name="TextBox 1">
            <a:extLst>
              <a:ext uri="{FF2B5EF4-FFF2-40B4-BE49-F238E27FC236}">
                <a16:creationId xmlns:a16="http://schemas.microsoft.com/office/drawing/2014/main" id="{2D1BF17E-CFD1-BA75-0006-FA436BAD1CDF}"/>
              </a:ext>
            </a:extLst>
          </p:cNvPr>
          <p:cNvSpPr txBox="1"/>
          <p:nvPr/>
        </p:nvSpPr>
        <p:spPr>
          <a:xfrm>
            <a:off x="1681292" y="1132813"/>
            <a:ext cx="2120709" cy="584775"/>
          </a:xfrm>
          <a:prstGeom prst="rect">
            <a:avLst/>
          </a:prstGeom>
          <a:noFill/>
        </p:spPr>
        <p:txBody>
          <a:bodyPr wrap="none" rtlCol="0">
            <a:spAutoFit/>
          </a:bodyPr>
          <a:lstStyle/>
          <a:p>
            <a:r>
              <a:rPr lang="en-CA" sz="3200" b="1" i="1" dirty="0">
                <a:solidFill>
                  <a:srgbClr val="D5007B"/>
                </a:solidFill>
              </a:rPr>
              <a:t>Step length</a:t>
            </a:r>
          </a:p>
        </p:txBody>
      </p:sp>
      <p:sp>
        <p:nvSpPr>
          <p:cNvPr id="4" name="TextBox 3">
            <a:extLst>
              <a:ext uri="{FF2B5EF4-FFF2-40B4-BE49-F238E27FC236}">
                <a16:creationId xmlns:a16="http://schemas.microsoft.com/office/drawing/2014/main" id="{84AE1B4F-EF72-E284-C845-C54C19D11E10}"/>
              </a:ext>
            </a:extLst>
          </p:cNvPr>
          <p:cNvSpPr txBox="1"/>
          <p:nvPr/>
        </p:nvSpPr>
        <p:spPr>
          <a:xfrm>
            <a:off x="7679491" y="1132813"/>
            <a:ext cx="2544286" cy="584775"/>
          </a:xfrm>
          <a:prstGeom prst="rect">
            <a:avLst/>
          </a:prstGeom>
          <a:noFill/>
        </p:spPr>
        <p:txBody>
          <a:bodyPr wrap="none" rtlCol="0">
            <a:spAutoFit/>
          </a:bodyPr>
          <a:lstStyle/>
          <a:p>
            <a:r>
              <a:rPr lang="en-CA" sz="3200" b="1" i="1" dirty="0">
                <a:solidFill>
                  <a:srgbClr val="FF00C4"/>
                </a:solidFill>
              </a:rPr>
              <a:t>Turning angle</a:t>
            </a:r>
          </a:p>
        </p:txBody>
      </p:sp>
      <p:sp>
        <p:nvSpPr>
          <p:cNvPr id="11" name="Oval 10">
            <a:extLst>
              <a:ext uri="{FF2B5EF4-FFF2-40B4-BE49-F238E27FC236}">
                <a16:creationId xmlns:a16="http://schemas.microsoft.com/office/drawing/2014/main" id="{77A50508-35ED-0BC5-5A1A-2C24E96E29EC}"/>
              </a:ext>
            </a:extLst>
          </p:cNvPr>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pic>
        <p:nvPicPr>
          <p:cNvPr id="14" name="Picture 13" descr="ccrw.pdf">
            <a:extLst>
              <a:ext uri="{FF2B5EF4-FFF2-40B4-BE49-F238E27FC236}">
                <a16:creationId xmlns:a16="http://schemas.microsoft.com/office/drawing/2014/main" id="{ABC5C8E9-71C5-E26C-B433-468B3BB45D0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Tree>
    <p:extLst>
      <p:ext uri="{BB962C8B-B14F-4D97-AF65-F5344CB8AC3E}">
        <p14:creationId xmlns:p14="http://schemas.microsoft.com/office/powerpoint/2010/main" val="631613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83DE55-C1B5-3D5D-DBD3-40FA9FA2C17A}"/>
              </a:ext>
            </a:extLst>
          </p:cNvPr>
          <p:cNvPicPr>
            <a:picLocks noChangeAspect="1"/>
          </p:cNvPicPr>
          <p:nvPr/>
        </p:nvPicPr>
        <p:blipFill>
          <a:blip r:embed="rId3"/>
          <a:srcRect/>
          <a:stretch/>
        </p:blipFill>
        <p:spPr>
          <a:xfrm>
            <a:off x="629784" y="2921182"/>
            <a:ext cx="5292000" cy="3780000"/>
          </a:xfrm>
          <a:prstGeom prst="rect">
            <a:avLst/>
          </a:prstGeom>
        </p:spPr>
      </p:pic>
      <p:pic>
        <p:nvPicPr>
          <p:cNvPr id="16" name="Picture 15">
            <a:extLst>
              <a:ext uri="{FF2B5EF4-FFF2-40B4-BE49-F238E27FC236}">
                <a16:creationId xmlns:a16="http://schemas.microsoft.com/office/drawing/2014/main" id="{F57993A0-D75A-7A7C-ACF6-7BD1FE1CEC97}"/>
              </a:ext>
            </a:extLst>
          </p:cNvPr>
          <p:cNvPicPr>
            <a:picLocks noChangeAspect="1"/>
          </p:cNvPicPr>
          <p:nvPr/>
        </p:nvPicPr>
        <p:blipFill>
          <a:blip r:embed="rId4"/>
          <a:srcRect/>
          <a:stretch/>
        </p:blipFill>
        <p:spPr>
          <a:xfrm>
            <a:off x="6475192" y="2916650"/>
            <a:ext cx="5292000" cy="3780000"/>
          </a:xfrm>
          <a:prstGeom prst="rect">
            <a:avLst/>
          </a:prstGeom>
        </p:spPr>
      </p:pic>
      <p:sp>
        <p:nvSpPr>
          <p:cNvPr id="5" name="Oval 4">
            <a:extLst>
              <a:ext uri="{FF2B5EF4-FFF2-40B4-BE49-F238E27FC236}">
                <a16:creationId xmlns:a16="http://schemas.microsoft.com/office/drawing/2014/main" id="{DA6BD1ED-0088-08C9-EC7F-DF26F4F5C678}"/>
              </a:ext>
            </a:extLst>
          </p:cNvPr>
          <p:cNvSpPr/>
          <p:nvPr/>
        </p:nvSpPr>
        <p:spPr>
          <a:xfrm rot="15685589">
            <a:off x="5549300" y="3535950"/>
            <a:ext cx="1430621" cy="759957"/>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2540" dirty="0"/>
          </a:p>
        </p:txBody>
      </p:sp>
      <p:sp>
        <p:nvSpPr>
          <p:cNvPr id="32" name="TextBox 31"/>
          <p:cNvSpPr txBox="1"/>
          <p:nvPr/>
        </p:nvSpPr>
        <p:spPr>
          <a:xfrm rot="16200000">
            <a:off x="6030612" y="4218363"/>
            <a:ext cx="1874108" cy="418782"/>
          </a:xfrm>
          <a:prstGeom prst="rect">
            <a:avLst/>
          </a:prstGeom>
          <a:noFill/>
        </p:spPr>
        <p:txBody>
          <a:bodyPr wrap="square" lIns="82944" tIns="41472" rIns="82944" bIns="41472" rtlCol="0">
            <a:spAutoFit/>
          </a:bodyPr>
          <a:lstStyle/>
          <a:p>
            <a:pPr algn="ctr"/>
            <a:r>
              <a:rPr lang="en-CA" sz="2177" dirty="0">
                <a:solidFill>
                  <a:schemeClr val="bg1"/>
                </a:solidFill>
                <a:latin typeface="Arial"/>
                <a:cs typeface="Arial"/>
              </a:rPr>
              <a:t>Probability</a:t>
            </a:r>
          </a:p>
        </p:txBody>
      </p:sp>
      <p:sp>
        <p:nvSpPr>
          <p:cNvPr id="24" name="TextBox 23"/>
          <p:cNvSpPr txBox="1"/>
          <p:nvPr/>
        </p:nvSpPr>
        <p:spPr>
          <a:xfrm>
            <a:off x="7113793" y="1915640"/>
            <a:ext cx="4324800" cy="362933"/>
          </a:xfrm>
          <a:prstGeom prst="rect">
            <a:avLst/>
          </a:prstGeom>
          <a:noFill/>
        </p:spPr>
        <p:txBody>
          <a:bodyPr wrap="none" lIns="82944" tIns="41472" rIns="82944" bIns="41472" rtlCol="0">
            <a:spAutoFit/>
          </a:bodyPr>
          <a:lstStyle/>
          <a:p>
            <a:r>
              <a:rPr lang="en-CA" sz="1814" dirty="0">
                <a:solidFill>
                  <a:srgbClr val="D95F02"/>
                </a:solidFill>
              </a:rPr>
              <a:t>ARS: high probability to turn in all directions</a:t>
            </a:r>
          </a:p>
        </p:txBody>
      </p:sp>
      <p:sp>
        <p:nvSpPr>
          <p:cNvPr id="25" name="TextBox 24"/>
          <p:cNvSpPr txBox="1"/>
          <p:nvPr/>
        </p:nvSpPr>
        <p:spPr>
          <a:xfrm>
            <a:off x="6957317" y="2226189"/>
            <a:ext cx="5343092" cy="362933"/>
          </a:xfrm>
          <a:prstGeom prst="rect">
            <a:avLst/>
          </a:prstGeom>
          <a:noFill/>
        </p:spPr>
        <p:txBody>
          <a:bodyPr wrap="none" lIns="82944" tIns="41472" rIns="82944" bIns="41472" rtlCol="0">
            <a:spAutoFit/>
          </a:bodyPr>
          <a:lstStyle/>
          <a:p>
            <a:r>
              <a:rPr lang="en-CA" sz="1814" dirty="0">
                <a:solidFill>
                  <a:srgbClr val="1B9E77"/>
                </a:solidFill>
              </a:rPr>
              <a:t>Travel: high probability to remain in the same direction</a:t>
            </a:r>
          </a:p>
        </p:txBody>
      </p:sp>
      <p:sp>
        <p:nvSpPr>
          <p:cNvPr id="27" name="TextBox 26"/>
          <p:cNvSpPr txBox="1"/>
          <p:nvPr/>
        </p:nvSpPr>
        <p:spPr>
          <a:xfrm>
            <a:off x="1321415" y="2226189"/>
            <a:ext cx="3713030" cy="362933"/>
          </a:xfrm>
          <a:prstGeom prst="rect">
            <a:avLst/>
          </a:prstGeom>
          <a:noFill/>
        </p:spPr>
        <p:txBody>
          <a:bodyPr wrap="none" lIns="82944" tIns="41472" rIns="82944" bIns="41472" rtlCol="0">
            <a:spAutoFit/>
          </a:bodyPr>
          <a:lstStyle/>
          <a:p>
            <a:r>
              <a:rPr lang="en-CA" sz="1814" dirty="0">
                <a:solidFill>
                  <a:srgbClr val="1B9E77"/>
                </a:solidFill>
              </a:rPr>
              <a:t>Travel: high probability of larger steps</a:t>
            </a:r>
          </a:p>
        </p:txBody>
      </p:sp>
      <p:sp>
        <p:nvSpPr>
          <p:cNvPr id="37" name="Title 1">
            <a:extLst>
              <a:ext uri="{FF2B5EF4-FFF2-40B4-BE49-F238E27FC236}">
                <a16:creationId xmlns:a16="http://schemas.microsoft.com/office/drawing/2014/main" id="{756870EC-3606-3846-AB54-620DC5E2A1BE}"/>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sp>
        <p:nvSpPr>
          <p:cNvPr id="2" name="TextBox 1">
            <a:extLst>
              <a:ext uri="{FF2B5EF4-FFF2-40B4-BE49-F238E27FC236}">
                <a16:creationId xmlns:a16="http://schemas.microsoft.com/office/drawing/2014/main" id="{2D1BF17E-CFD1-BA75-0006-FA436BAD1CDF}"/>
              </a:ext>
            </a:extLst>
          </p:cNvPr>
          <p:cNvSpPr txBox="1"/>
          <p:nvPr/>
        </p:nvSpPr>
        <p:spPr>
          <a:xfrm>
            <a:off x="1681292" y="1132813"/>
            <a:ext cx="2120709" cy="584775"/>
          </a:xfrm>
          <a:prstGeom prst="rect">
            <a:avLst/>
          </a:prstGeom>
          <a:noFill/>
        </p:spPr>
        <p:txBody>
          <a:bodyPr wrap="none" rtlCol="0">
            <a:spAutoFit/>
          </a:bodyPr>
          <a:lstStyle/>
          <a:p>
            <a:r>
              <a:rPr lang="en-CA" sz="3200" b="1" i="1" dirty="0">
                <a:solidFill>
                  <a:srgbClr val="D5007B"/>
                </a:solidFill>
              </a:rPr>
              <a:t>Step length</a:t>
            </a:r>
          </a:p>
        </p:txBody>
      </p:sp>
      <p:sp>
        <p:nvSpPr>
          <p:cNvPr id="4" name="TextBox 3">
            <a:extLst>
              <a:ext uri="{FF2B5EF4-FFF2-40B4-BE49-F238E27FC236}">
                <a16:creationId xmlns:a16="http://schemas.microsoft.com/office/drawing/2014/main" id="{84AE1B4F-EF72-E284-C845-C54C19D11E10}"/>
              </a:ext>
            </a:extLst>
          </p:cNvPr>
          <p:cNvSpPr txBox="1"/>
          <p:nvPr/>
        </p:nvSpPr>
        <p:spPr>
          <a:xfrm>
            <a:off x="7679491" y="1132813"/>
            <a:ext cx="2544286" cy="584775"/>
          </a:xfrm>
          <a:prstGeom prst="rect">
            <a:avLst/>
          </a:prstGeom>
          <a:noFill/>
        </p:spPr>
        <p:txBody>
          <a:bodyPr wrap="none" rtlCol="0">
            <a:spAutoFit/>
          </a:bodyPr>
          <a:lstStyle/>
          <a:p>
            <a:r>
              <a:rPr lang="en-CA" sz="3200" b="1" i="1" dirty="0">
                <a:solidFill>
                  <a:srgbClr val="FF00C4"/>
                </a:solidFill>
              </a:rPr>
              <a:t>Turning angle</a:t>
            </a:r>
          </a:p>
        </p:txBody>
      </p:sp>
      <p:sp>
        <p:nvSpPr>
          <p:cNvPr id="11" name="Oval 10">
            <a:extLst>
              <a:ext uri="{FF2B5EF4-FFF2-40B4-BE49-F238E27FC236}">
                <a16:creationId xmlns:a16="http://schemas.microsoft.com/office/drawing/2014/main" id="{77A50508-35ED-0BC5-5A1A-2C24E96E29EC}"/>
              </a:ext>
            </a:extLst>
          </p:cNvPr>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pic>
        <p:nvPicPr>
          <p:cNvPr id="14" name="Picture 13" descr="ccrw.pdf">
            <a:extLst>
              <a:ext uri="{FF2B5EF4-FFF2-40B4-BE49-F238E27FC236}">
                <a16:creationId xmlns:a16="http://schemas.microsoft.com/office/drawing/2014/main" id="{ABC5C8E9-71C5-E26C-B433-468B3BB45D0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
        <p:nvSpPr>
          <p:cNvPr id="3" name="TextBox 2">
            <a:extLst>
              <a:ext uri="{FF2B5EF4-FFF2-40B4-BE49-F238E27FC236}">
                <a16:creationId xmlns:a16="http://schemas.microsoft.com/office/drawing/2014/main" id="{72A92C21-FBE5-200B-7672-1E1F3D16B2B2}"/>
              </a:ext>
            </a:extLst>
          </p:cNvPr>
          <p:cNvSpPr txBox="1"/>
          <p:nvPr/>
        </p:nvSpPr>
        <p:spPr>
          <a:xfrm>
            <a:off x="1501038" y="1915640"/>
            <a:ext cx="3469438" cy="362933"/>
          </a:xfrm>
          <a:prstGeom prst="rect">
            <a:avLst/>
          </a:prstGeom>
          <a:noFill/>
        </p:spPr>
        <p:txBody>
          <a:bodyPr wrap="none" lIns="82944" tIns="41472" rIns="82944" bIns="41472" rtlCol="0">
            <a:spAutoFit/>
          </a:bodyPr>
          <a:lstStyle/>
          <a:p>
            <a:r>
              <a:rPr lang="en-CA" sz="1814" dirty="0">
                <a:solidFill>
                  <a:srgbClr val="D95F02"/>
                </a:solidFill>
              </a:rPr>
              <a:t>ARS: high probability of small steps</a:t>
            </a:r>
          </a:p>
        </p:txBody>
      </p:sp>
    </p:spTree>
    <p:extLst>
      <p:ext uri="{BB962C8B-B14F-4D97-AF65-F5344CB8AC3E}">
        <p14:creationId xmlns:p14="http://schemas.microsoft.com/office/powerpoint/2010/main" val="2979576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sp>
        <p:nvSpPr>
          <p:cNvPr id="54" name="TextBox 53"/>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62" name="TextBox 61"/>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7" name="TextBox 6">
            <a:extLst>
              <a:ext uri="{FF2B5EF4-FFF2-40B4-BE49-F238E27FC236}">
                <a16:creationId xmlns:a16="http://schemas.microsoft.com/office/drawing/2014/main" id="{67C715E1-E050-A949-8B27-B5A468E5EB5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8" name="TextBox 7">
            <a:extLst>
              <a:ext uri="{FF2B5EF4-FFF2-40B4-BE49-F238E27FC236}">
                <a16:creationId xmlns:a16="http://schemas.microsoft.com/office/drawing/2014/main" id="{3EBF0C34-F7B8-0D4B-A0D2-D3D6EAE1C741}"/>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900930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9A1F-E7C0-416E-AA8D-DE259C9BA88C}"/>
              </a:ext>
            </a:extLst>
          </p:cNvPr>
          <p:cNvSpPr>
            <a:spLocks noGrp="1"/>
          </p:cNvSpPr>
          <p:nvPr>
            <p:ph type="title"/>
          </p:nvPr>
        </p:nvSpPr>
        <p:spPr>
          <a:xfrm>
            <a:off x="838200" y="389446"/>
            <a:ext cx="10515600" cy="1325563"/>
          </a:xfrm>
        </p:spPr>
        <p:txBody>
          <a:bodyPr/>
          <a:lstStyle/>
          <a:p>
            <a:r>
              <a:rPr lang="en-US" dirty="0"/>
              <a:t>HMMs are easy to fit</a:t>
            </a:r>
            <a:br>
              <a:rPr lang="en-US" dirty="0"/>
            </a:br>
            <a:r>
              <a:rPr lang="en-US" i="1" dirty="0"/>
              <a:t>simple likelihood</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075EF7-870B-BD69-8C9A-43468D372617}"/>
                  </a:ext>
                </a:extLst>
              </p:cNvPr>
              <p:cNvSpPr txBox="1"/>
              <p:nvPr/>
            </p:nvSpPr>
            <p:spPr>
              <a:xfrm>
                <a:off x="9562614" y="3306697"/>
                <a:ext cx="6098146" cy="369332"/>
              </a:xfrm>
              <a:prstGeom prst="rect">
                <a:avLst/>
              </a:prstGeom>
              <a:noFill/>
            </p:spPr>
            <p:txBody>
              <a:bodyPr wrap="square">
                <a:spAutoFit/>
              </a:bodyPr>
              <a:lstStyle/>
              <a:p>
                <a14:m>
                  <m:oMath xmlns:m="http://schemas.openxmlformats.org/officeDocument/2006/math">
                    <m:r>
                      <a:rPr lang="en-CA" i="1">
                        <a:latin typeface="Cambria Math" panose="02040503050406030204" pitchFamily="18" charset="0"/>
                      </a:rPr>
                      <m:t>𝑚</m:t>
                    </m:r>
                  </m:oMath>
                </a14:m>
                <a:r>
                  <a:rPr lang="en-CA" dirty="0"/>
                  <a:t>: # of states</a:t>
                </a:r>
              </a:p>
            </p:txBody>
          </p:sp>
        </mc:Choice>
        <mc:Fallback xmlns="">
          <p:sp>
            <p:nvSpPr>
              <p:cNvPr id="6" name="TextBox 5">
                <a:extLst>
                  <a:ext uri="{FF2B5EF4-FFF2-40B4-BE49-F238E27FC236}">
                    <a16:creationId xmlns:a16="http://schemas.microsoft.com/office/drawing/2014/main" id="{09075EF7-870B-BD69-8C9A-43468D372617}"/>
                  </a:ext>
                </a:extLst>
              </p:cNvPr>
              <p:cNvSpPr txBox="1">
                <a:spLocks noRot="1" noChangeAspect="1" noMove="1" noResize="1" noEditPoints="1" noAdjustHandles="1" noChangeArrowheads="1" noChangeShapeType="1" noTextEdit="1"/>
              </p:cNvSpPr>
              <p:nvPr/>
            </p:nvSpPr>
            <p:spPr>
              <a:xfrm>
                <a:off x="9562614" y="3306697"/>
                <a:ext cx="6098146" cy="369332"/>
              </a:xfrm>
              <a:prstGeom prst="rect">
                <a:avLst/>
              </a:prstGeom>
              <a:blipFill>
                <a:blip r:embed="rId3"/>
                <a:stretch>
                  <a:fillRect t="-6667"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0710E5C-A078-9171-6061-AA7665033ACF}"/>
              </a:ext>
            </a:extLst>
          </p:cNvPr>
          <p:cNvPicPr>
            <a:picLocks noChangeAspect="1"/>
          </p:cNvPicPr>
          <p:nvPr/>
        </p:nvPicPr>
        <p:blipFill>
          <a:blip r:embed="rId4"/>
          <a:srcRect/>
          <a:stretch/>
        </p:blipFill>
        <p:spPr>
          <a:xfrm>
            <a:off x="1775509" y="4241857"/>
            <a:ext cx="3729600" cy="2664000"/>
          </a:xfrm>
          <a:prstGeom prst="rect">
            <a:avLst/>
          </a:prstGeom>
        </p:spPr>
      </p:pic>
      <p:grpSp>
        <p:nvGrpSpPr>
          <p:cNvPr id="5" name="Group 4">
            <a:extLst>
              <a:ext uri="{FF2B5EF4-FFF2-40B4-BE49-F238E27FC236}">
                <a16:creationId xmlns:a16="http://schemas.microsoft.com/office/drawing/2014/main" id="{C4B314B7-2F67-7295-73A7-28DD6B404566}"/>
              </a:ext>
            </a:extLst>
          </p:cNvPr>
          <p:cNvGrpSpPr/>
          <p:nvPr/>
        </p:nvGrpSpPr>
        <p:grpSpPr>
          <a:xfrm>
            <a:off x="5185899" y="4770909"/>
            <a:ext cx="5663120" cy="1361713"/>
            <a:chOff x="2285808" y="5290579"/>
            <a:chExt cx="6242541" cy="1501036"/>
          </a:xfrm>
        </p:grpSpPr>
        <p:cxnSp>
          <p:nvCxnSpPr>
            <p:cNvPr id="7" name="Curved Connector 6">
              <a:extLst>
                <a:ext uri="{FF2B5EF4-FFF2-40B4-BE49-F238E27FC236}">
                  <a16:creationId xmlns:a16="http://schemas.microsoft.com/office/drawing/2014/main" id="{679DDABA-3728-DF50-5428-BB562743B9AB}"/>
                </a:ext>
              </a:extLst>
            </p:cNvPr>
            <p:cNvCxnSpPr>
              <a:stCxn id="12" idx="3"/>
              <a:endCxn id="12" idx="1"/>
            </p:cNvCxnSpPr>
            <p:nvPr/>
          </p:nvCxnSpPr>
          <p:spPr>
            <a:xfrm rot="5400000" flipH="1">
              <a:off x="2834280" y="6039633"/>
              <a:ext cx="592352" cy="12700"/>
            </a:xfrm>
            <a:prstGeom prst="curvedConnector5">
              <a:avLst>
                <a:gd name="adj1" fmla="val -38592"/>
                <a:gd name="adj2" fmla="val 5612449"/>
                <a:gd name="adj3" fmla="val 138592"/>
              </a:avLst>
            </a:prstGeom>
            <a:ln w="50800">
              <a:solidFill>
                <a:srgbClr val="40A6F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urved Connector 7">
              <a:extLst>
                <a:ext uri="{FF2B5EF4-FFF2-40B4-BE49-F238E27FC236}">
                  <a16:creationId xmlns:a16="http://schemas.microsoft.com/office/drawing/2014/main" id="{3371D332-EEEF-CDC4-F2A4-0554319034C7}"/>
                </a:ext>
              </a:extLst>
            </p:cNvPr>
            <p:cNvCxnSpPr>
              <a:stCxn id="12" idx="0"/>
              <a:endCxn id="11" idx="0"/>
            </p:cNvCxnSpPr>
            <p:nvPr/>
          </p:nvCxnSpPr>
          <p:spPr>
            <a:xfrm rot="5400000" flipH="1" flipV="1">
              <a:off x="5198488" y="4089078"/>
              <a:ext cx="12700" cy="3063400"/>
            </a:xfrm>
            <a:prstGeom prst="curvedConnector3">
              <a:avLst>
                <a:gd name="adj1" fmla="val 1800000"/>
              </a:avLst>
            </a:prstGeom>
            <a:ln w="50800" cap="flat">
              <a:solidFill>
                <a:srgbClr val="40A6F2"/>
              </a:solidFill>
              <a:roun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Curved Connector 8">
              <a:extLst>
                <a:ext uri="{FF2B5EF4-FFF2-40B4-BE49-F238E27FC236}">
                  <a16:creationId xmlns:a16="http://schemas.microsoft.com/office/drawing/2014/main" id="{A4530FCE-0308-C137-A54A-FE5DA4FAAFC7}"/>
                </a:ext>
              </a:extLst>
            </p:cNvPr>
            <p:cNvCxnSpPr>
              <a:stCxn id="11" idx="4"/>
              <a:endCxn id="12" idx="4"/>
            </p:cNvCxnSpPr>
            <p:nvPr/>
          </p:nvCxnSpPr>
          <p:spPr>
            <a:xfrm rot="5400000">
              <a:off x="5198488" y="4926790"/>
              <a:ext cx="12700" cy="3063400"/>
            </a:xfrm>
            <a:prstGeom prst="curvedConnector3">
              <a:avLst>
                <a:gd name="adj1" fmla="val 1800000"/>
              </a:avLst>
            </a:prstGeom>
            <a:ln w="50800" cap="flat">
              <a:solidFill>
                <a:srgbClr val="40A6F2"/>
              </a:solidFill>
              <a:roun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 name="Curved Connector 9">
              <a:extLst>
                <a:ext uri="{FF2B5EF4-FFF2-40B4-BE49-F238E27FC236}">
                  <a16:creationId xmlns:a16="http://schemas.microsoft.com/office/drawing/2014/main" id="{FE482870-4CD7-B351-4DEA-14FF786E17DE}"/>
                </a:ext>
              </a:extLst>
            </p:cNvPr>
            <p:cNvCxnSpPr>
              <a:stCxn id="11" idx="7"/>
              <a:endCxn id="11" idx="5"/>
            </p:cNvCxnSpPr>
            <p:nvPr/>
          </p:nvCxnSpPr>
          <p:spPr>
            <a:xfrm rot="16200000" flipH="1">
              <a:off x="6970344" y="6039633"/>
              <a:ext cx="592352" cy="12700"/>
            </a:xfrm>
            <a:prstGeom prst="curvedConnector5">
              <a:avLst>
                <a:gd name="adj1" fmla="val -38592"/>
                <a:gd name="adj2" fmla="val 6250740"/>
                <a:gd name="adj3" fmla="val 138592"/>
              </a:avLst>
            </a:prstGeom>
            <a:ln w="50800">
              <a:solidFill>
                <a:srgbClr val="40A6F2"/>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D79361C3-5CC2-75CD-FB21-D4D3A1A87D90}"/>
                </a:ext>
              </a:extLst>
            </p:cNvPr>
            <p:cNvSpPr/>
            <p:nvPr/>
          </p:nvSpPr>
          <p:spPr>
            <a:xfrm>
              <a:off x="5971700" y="5620776"/>
              <a:ext cx="1516975" cy="837713"/>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Travel</a:t>
              </a:r>
            </a:p>
          </p:txBody>
        </p:sp>
        <p:sp>
          <p:nvSpPr>
            <p:cNvPr id="12" name="Oval 11">
              <a:extLst>
                <a:ext uri="{FF2B5EF4-FFF2-40B4-BE49-F238E27FC236}">
                  <a16:creationId xmlns:a16="http://schemas.microsoft.com/office/drawing/2014/main" id="{37098BE8-39A2-B6F9-5B75-174AA11C1F56}"/>
                </a:ext>
              </a:extLst>
            </p:cNvPr>
            <p:cNvSpPr/>
            <p:nvPr/>
          </p:nvSpPr>
          <p:spPr>
            <a:xfrm>
              <a:off x="2908300" y="5620776"/>
              <a:ext cx="1516975" cy="837713"/>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ARS</a:t>
              </a:r>
            </a:p>
          </p:txBody>
        </p:sp>
        <p:sp>
          <p:nvSpPr>
            <p:cNvPr id="13" name="TextBox 12">
              <a:extLst>
                <a:ext uri="{FF2B5EF4-FFF2-40B4-BE49-F238E27FC236}">
                  <a16:creationId xmlns:a16="http://schemas.microsoft.com/office/drawing/2014/main" id="{59C10E4C-2C36-2557-842B-BE36CEC746EC}"/>
                </a:ext>
              </a:extLst>
            </p:cNvPr>
            <p:cNvSpPr txBox="1"/>
            <p:nvPr/>
          </p:nvSpPr>
          <p:spPr>
            <a:xfrm>
              <a:off x="2285808" y="5920380"/>
              <a:ext cx="481223"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γ</a:t>
              </a:r>
              <a:r>
                <a:rPr lang="en-CA" sz="1633" baseline="-25000" dirty="0">
                  <a:latin typeface="Times New Roman"/>
                  <a:cs typeface="Times New Roman"/>
                </a:rPr>
                <a:t>1,1</a:t>
              </a:r>
              <a:endParaRPr lang="en-CA" sz="1633" dirty="0">
                <a:latin typeface="Times New Roman"/>
                <a:cs typeface="Times New Roman"/>
              </a:endParaRPr>
            </a:p>
          </p:txBody>
        </p:sp>
        <p:sp>
          <p:nvSpPr>
            <p:cNvPr id="14" name="TextBox 13">
              <a:extLst>
                <a:ext uri="{FF2B5EF4-FFF2-40B4-BE49-F238E27FC236}">
                  <a16:creationId xmlns:a16="http://schemas.microsoft.com/office/drawing/2014/main" id="{30ADDFA6-7B98-1CE7-DBA2-A03B5ABE8DE8}"/>
                </a:ext>
              </a:extLst>
            </p:cNvPr>
            <p:cNvSpPr txBox="1"/>
            <p:nvPr/>
          </p:nvSpPr>
          <p:spPr>
            <a:xfrm>
              <a:off x="7905442" y="5913735"/>
              <a:ext cx="622907"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γ</a:t>
              </a:r>
              <a:r>
                <a:rPr lang="en-CA" sz="1633" baseline="-25000" dirty="0">
                  <a:latin typeface="Times New Roman"/>
                  <a:cs typeface="Times New Roman"/>
                </a:rPr>
                <a:t>2,2</a:t>
              </a:r>
              <a:endParaRPr lang="en-CA" sz="1633" dirty="0">
                <a:latin typeface="Times New Roman"/>
                <a:cs typeface="Times New Roman"/>
              </a:endParaRPr>
            </a:p>
          </p:txBody>
        </p:sp>
        <p:sp>
          <p:nvSpPr>
            <p:cNvPr id="15" name="TextBox 14">
              <a:extLst>
                <a:ext uri="{FF2B5EF4-FFF2-40B4-BE49-F238E27FC236}">
                  <a16:creationId xmlns:a16="http://schemas.microsoft.com/office/drawing/2014/main" id="{8D7110B2-3BBB-7D6C-501B-CBAE4ED3426E}"/>
                </a:ext>
              </a:extLst>
            </p:cNvPr>
            <p:cNvSpPr txBox="1"/>
            <p:nvPr/>
          </p:nvSpPr>
          <p:spPr>
            <a:xfrm>
              <a:off x="4959123" y="5290579"/>
              <a:ext cx="696229"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1-γ</a:t>
              </a:r>
              <a:r>
                <a:rPr lang="en-CA" sz="1633" baseline="-25000" dirty="0">
                  <a:latin typeface="Times New Roman"/>
                  <a:cs typeface="Times New Roman"/>
                </a:rPr>
                <a:t>1,1</a:t>
              </a:r>
              <a:endParaRPr lang="en-CA" sz="1633" dirty="0">
                <a:latin typeface="Times New Roman"/>
                <a:cs typeface="Times New Roman"/>
              </a:endParaRPr>
            </a:p>
          </p:txBody>
        </p:sp>
        <p:sp>
          <p:nvSpPr>
            <p:cNvPr id="16" name="TextBox 15">
              <a:extLst>
                <a:ext uri="{FF2B5EF4-FFF2-40B4-BE49-F238E27FC236}">
                  <a16:creationId xmlns:a16="http://schemas.microsoft.com/office/drawing/2014/main" id="{425BBF12-4E96-7E43-7D6E-88FD3767D432}"/>
                </a:ext>
              </a:extLst>
            </p:cNvPr>
            <p:cNvSpPr txBox="1"/>
            <p:nvPr/>
          </p:nvSpPr>
          <p:spPr>
            <a:xfrm>
              <a:off x="4959121" y="6541320"/>
              <a:ext cx="730801"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1-γ</a:t>
              </a:r>
              <a:r>
                <a:rPr lang="en-CA" sz="1633" baseline="-25000" dirty="0">
                  <a:latin typeface="Times New Roman"/>
                  <a:cs typeface="Times New Roman"/>
                </a:rPr>
                <a:t>2,2</a:t>
              </a:r>
              <a:endParaRPr lang="en-CA" sz="1633" dirty="0">
                <a:latin typeface="Times New Roman"/>
                <a:cs typeface="Times New Roman"/>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1484D5-18DE-42A9-39D4-BEF149E15258}"/>
                  </a:ext>
                </a:extLst>
              </p:cNvPr>
              <p:cNvSpPr txBox="1"/>
              <p:nvPr/>
            </p:nvSpPr>
            <p:spPr>
              <a:xfrm>
                <a:off x="2841916" y="4296612"/>
                <a:ext cx="2197974" cy="292388"/>
              </a:xfrm>
              <a:prstGeom prst="rect">
                <a:avLst/>
              </a:prstGeom>
              <a:noFill/>
            </p:spPr>
            <p:txBody>
              <a:bodyPr wrap="none" rtlCol="0">
                <a:spAutoFit/>
              </a:bodyPr>
              <a:lstStyle/>
              <a:p>
                <a14:m>
                  <m:oMath xmlns:m="http://schemas.openxmlformats.org/officeDocument/2006/math">
                    <m:sSub>
                      <m:sSubPr>
                        <m:ctrlPr>
                          <a:rPr lang="en-US" sz="1300" i="1" smtClean="0">
                            <a:latin typeface="Cambria Math" panose="02040503050406030204" pitchFamily="18" charset="0"/>
                          </a:rPr>
                        </m:ctrlPr>
                      </m:sSubPr>
                      <m:e>
                        <m:r>
                          <a:rPr lang="en-CA" sz="1300" b="0" i="0" smtClean="0">
                            <a:latin typeface="Cambria Math" panose="02040503050406030204" pitchFamily="18" charset="0"/>
                          </a:rPr>
                          <m:t> </m:t>
                        </m:r>
                        <m:r>
                          <a:rPr lang="en-US" sz="1300">
                            <a:latin typeface="Cambria Math" panose="02040503050406030204" pitchFamily="18" charset="0"/>
                          </a:rPr>
                          <m:t>𝑝</m:t>
                        </m:r>
                      </m:e>
                      <m:sub>
                        <m:r>
                          <a:rPr lang="en-US" sz="1300">
                            <a:latin typeface="Cambria Math" panose="02040503050406030204" pitchFamily="18" charset="0"/>
                          </a:rPr>
                          <m:t>𝑖</m:t>
                        </m:r>
                      </m:sub>
                    </m:sSub>
                    <m:d>
                      <m:dPr>
                        <m:ctrlPr>
                          <a:rPr lang="en-US" sz="1300" i="1">
                            <a:latin typeface="Cambria Math" panose="02040503050406030204" pitchFamily="18" charset="0"/>
                          </a:rPr>
                        </m:ctrlPr>
                      </m:dPr>
                      <m:e>
                        <m:r>
                          <a:rPr lang="fr-CA" sz="1300" i="1">
                            <a:latin typeface="Cambria Math" panose="02040503050406030204" pitchFamily="18" charset="0"/>
                          </a:rPr>
                          <m:t>𝑦</m:t>
                        </m:r>
                        <m:r>
                          <a:rPr lang="fr-CA" sz="1300" i="1" baseline="-25000">
                            <a:latin typeface="Cambria Math" panose="02040503050406030204" pitchFamily="18" charset="0"/>
                          </a:rPr>
                          <m:t>𝑡</m:t>
                        </m:r>
                      </m:e>
                    </m:d>
                  </m:oMath>
                </a14:m>
                <a:r>
                  <a:rPr lang="en-US" sz="1300" dirty="0"/>
                  <a:t> =</a:t>
                </a:r>
                <a:r>
                  <a:rPr lang="en-CA" sz="1300" dirty="0"/>
                  <a:t> </a:t>
                </a:r>
                <a14:m>
                  <m:oMath xmlns:m="http://schemas.openxmlformats.org/officeDocument/2006/math">
                    <m:r>
                      <m:rPr>
                        <m:sty m:val="p"/>
                      </m:rPr>
                      <a:rPr lang="en-US" sz="1300">
                        <a:latin typeface="Cambria Math" panose="02040503050406030204" pitchFamily="18" charset="0"/>
                      </a:rPr>
                      <m:t>Pr</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fr-CA" sz="1300" i="1">
                                <a:latin typeface="Cambria Math" panose="02040503050406030204" pitchFamily="18" charset="0"/>
                              </a:rPr>
                              <m:t>𝑌</m:t>
                            </m:r>
                          </m:e>
                          <m:sub>
                            <m:r>
                              <a:rPr lang="en-US" sz="1300">
                                <a:latin typeface="Cambria Math" panose="02040503050406030204" pitchFamily="18" charset="0"/>
                              </a:rPr>
                              <m:t>𝑡</m:t>
                            </m:r>
                          </m:sub>
                        </m:sSub>
                        <m:r>
                          <a:rPr lang="en-US" sz="1300">
                            <a:latin typeface="Cambria Math" panose="02040503050406030204" pitchFamily="18" charset="0"/>
                          </a:rPr>
                          <m:t>=</m:t>
                        </m:r>
                        <m:r>
                          <a:rPr lang="fr-CA" sz="1300" i="1">
                            <a:latin typeface="Cambria Math" panose="02040503050406030204" pitchFamily="18" charset="0"/>
                          </a:rPr>
                          <m:t>𝑦</m:t>
                        </m:r>
                        <m:r>
                          <a:rPr lang="fr-CA" sz="1300" i="1" baseline="-25000">
                            <a:latin typeface="Cambria Math" panose="02040503050406030204" pitchFamily="18" charset="0"/>
                          </a:rPr>
                          <m:t>𝑡</m:t>
                        </m:r>
                        <m:r>
                          <a:rPr lang="en-US" sz="1300">
                            <a:latin typeface="Cambria Math" panose="02040503050406030204" pitchFamily="18" charset="0"/>
                          </a:rPr>
                          <m:t>∣</m:t>
                        </m:r>
                        <m:sSub>
                          <m:sSubPr>
                            <m:ctrlPr>
                              <a:rPr lang="en-US" sz="1300" i="1">
                                <a:latin typeface="Cambria Math" panose="02040503050406030204" pitchFamily="18" charset="0"/>
                              </a:rPr>
                            </m:ctrlPr>
                          </m:sSubPr>
                          <m:e>
                            <m:r>
                              <a:rPr lang="fr-CA" sz="1300" i="1">
                                <a:latin typeface="Cambria Math" panose="02040503050406030204" pitchFamily="18" charset="0"/>
                              </a:rPr>
                              <m:t>𝑆</m:t>
                            </m:r>
                          </m:e>
                          <m:sub>
                            <m:r>
                              <a:rPr lang="en-US" sz="1300">
                                <a:latin typeface="Cambria Math" panose="02040503050406030204" pitchFamily="18" charset="0"/>
                              </a:rPr>
                              <m:t>𝑡</m:t>
                            </m:r>
                          </m:sub>
                        </m:sSub>
                        <m:r>
                          <a:rPr lang="en-US" sz="1300">
                            <a:latin typeface="Cambria Math" panose="02040503050406030204" pitchFamily="18" charset="0"/>
                          </a:rPr>
                          <m:t>=</m:t>
                        </m:r>
                        <m:r>
                          <a:rPr lang="en-US" sz="1300">
                            <a:latin typeface="Cambria Math" panose="02040503050406030204" pitchFamily="18" charset="0"/>
                          </a:rPr>
                          <m:t>𝑖</m:t>
                        </m:r>
                      </m:e>
                    </m:d>
                  </m:oMath>
                </a14:m>
                <a:r>
                  <a:rPr lang="en-US" sz="1300" dirty="0"/>
                  <a:t> </a:t>
                </a:r>
              </a:p>
            </p:txBody>
          </p:sp>
        </mc:Choice>
        <mc:Fallback xmlns="">
          <p:sp>
            <p:nvSpPr>
              <p:cNvPr id="17" name="TextBox 16">
                <a:extLst>
                  <a:ext uri="{FF2B5EF4-FFF2-40B4-BE49-F238E27FC236}">
                    <a16:creationId xmlns:a16="http://schemas.microsoft.com/office/drawing/2014/main" id="{F31484D5-18DE-42A9-39D4-BEF149E15258}"/>
                  </a:ext>
                </a:extLst>
              </p:cNvPr>
              <p:cNvSpPr txBox="1">
                <a:spLocks noRot="1" noChangeAspect="1" noMove="1" noResize="1" noEditPoints="1" noAdjustHandles="1" noChangeArrowheads="1" noChangeShapeType="1" noTextEdit="1"/>
              </p:cNvSpPr>
              <p:nvPr/>
            </p:nvSpPr>
            <p:spPr>
              <a:xfrm>
                <a:off x="2841916" y="4296612"/>
                <a:ext cx="2197974" cy="292388"/>
              </a:xfrm>
              <a:prstGeom prst="rect">
                <a:avLst/>
              </a:prstGeom>
              <a:blipFill>
                <a:blip r:embed="rId5"/>
                <a:stretch>
                  <a:fillRect t="-4167" b="-16667"/>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DF705548-07AC-6A64-EAC2-9F1643F3D713}"/>
              </a:ext>
            </a:extLst>
          </p:cNvPr>
          <p:cNvGrpSpPr/>
          <p:nvPr/>
        </p:nvGrpSpPr>
        <p:grpSpPr>
          <a:xfrm>
            <a:off x="3556289" y="1603268"/>
            <a:ext cx="3692036" cy="1003677"/>
            <a:chOff x="3556289" y="1603268"/>
            <a:chExt cx="3692036" cy="1003677"/>
          </a:xfrm>
        </p:grpSpPr>
        <p:grpSp>
          <p:nvGrpSpPr>
            <p:cNvPr id="25" name="Group 24">
              <a:extLst>
                <a:ext uri="{FF2B5EF4-FFF2-40B4-BE49-F238E27FC236}">
                  <a16:creationId xmlns:a16="http://schemas.microsoft.com/office/drawing/2014/main" id="{5181EE3A-5732-C772-CCEF-D75DF5500D25}"/>
                </a:ext>
              </a:extLst>
            </p:cNvPr>
            <p:cNvGrpSpPr/>
            <p:nvPr/>
          </p:nvGrpSpPr>
          <p:grpSpPr>
            <a:xfrm>
              <a:off x="3640309" y="1603268"/>
              <a:ext cx="3547891" cy="1003677"/>
              <a:chOff x="3631842" y="1831868"/>
              <a:chExt cx="3547891" cy="1003677"/>
            </a:xfrm>
          </p:grpSpPr>
          <p:sp>
            <p:nvSpPr>
              <p:cNvPr id="23" name="Rounded Rectangle 22">
                <a:extLst>
                  <a:ext uri="{FF2B5EF4-FFF2-40B4-BE49-F238E27FC236}">
                    <a16:creationId xmlns:a16="http://schemas.microsoft.com/office/drawing/2014/main" id="{A733C26E-2210-FA8E-9DC2-D25B6500FE7E}"/>
                  </a:ext>
                </a:extLst>
              </p:cNvPr>
              <p:cNvSpPr/>
              <p:nvPr/>
            </p:nvSpPr>
            <p:spPr>
              <a:xfrm>
                <a:off x="3631842" y="2009580"/>
                <a:ext cx="325726" cy="825965"/>
              </a:xfrm>
              <a:prstGeom prst="roundRect">
                <a:avLst>
                  <a:gd name="adj" fmla="val 11469"/>
                </a:avLst>
              </a:prstGeom>
              <a:solidFill>
                <a:srgbClr val="B1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AA0FA78-F2AA-F4AB-B42D-6C739B32D9C2}"/>
                  </a:ext>
                </a:extLst>
              </p:cNvPr>
              <p:cNvSpPr/>
              <p:nvPr/>
            </p:nvSpPr>
            <p:spPr>
              <a:xfrm>
                <a:off x="3631842" y="1831868"/>
                <a:ext cx="3547891" cy="493901"/>
              </a:xfrm>
              <a:prstGeom prst="roundRect">
                <a:avLst>
                  <a:gd name="adj" fmla="val 13238"/>
                </a:avLst>
              </a:prstGeom>
              <a:solidFill>
                <a:srgbClr val="B1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F4A9F6-738E-8E71-1D55-CBE1F1682EEA}"/>
                    </a:ext>
                  </a:extLst>
                </p:cNvPr>
                <p:cNvSpPr txBox="1"/>
                <p:nvPr/>
              </p:nvSpPr>
              <p:spPr>
                <a:xfrm>
                  <a:off x="3556289" y="1650828"/>
                  <a:ext cx="36920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A" b="0" i="0" smtClean="0">
                            <a:latin typeface="Cambria Math" panose="02040503050406030204" pitchFamily="18" charset="0"/>
                          </a:rPr>
                          <m:t>vector</m:t>
                        </m:r>
                        <m:r>
                          <a:rPr lang="fr-CA" b="0" i="0" smtClean="0">
                            <a:latin typeface="Cambria Math" panose="02040503050406030204" pitchFamily="18" charset="0"/>
                          </a:rPr>
                          <m:t> </m:t>
                        </m:r>
                        <m:r>
                          <m:rPr>
                            <m:sty m:val="p"/>
                          </m:rPr>
                          <a:rPr lang="fr-CA" b="0" i="0" smtClean="0">
                            <a:latin typeface="Cambria Math" panose="02040503050406030204" pitchFamily="18" charset="0"/>
                          </a:rPr>
                          <m:t>of</m:t>
                        </m:r>
                        <m:r>
                          <a:rPr lang="fr-CA" b="0" i="0" smtClean="0">
                            <a:latin typeface="Cambria Math" panose="02040503050406030204" pitchFamily="18" charset="0"/>
                          </a:rPr>
                          <m:t> </m:t>
                        </m:r>
                        <m:r>
                          <m:rPr>
                            <m:sty m:val="p"/>
                          </m:rPr>
                          <a:rPr lang="fr-CA" b="0" i="0" smtClean="0">
                            <a:latin typeface="Cambria Math" panose="02040503050406030204" pitchFamily="18" charset="0"/>
                          </a:rPr>
                          <m:t>initial</m:t>
                        </m:r>
                        <m:r>
                          <a:rPr lang="fr-CA" b="0" i="0" smtClean="0">
                            <a:latin typeface="Cambria Math" panose="02040503050406030204" pitchFamily="18" charset="0"/>
                          </a:rPr>
                          <m:t> </m:t>
                        </m:r>
                        <m:r>
                          <m:rPr>
                            <m:sty m:val="p"/>
                          </m:rPr>
                          <a:rPr lang="fr-CA" b="0" i="0" smtClean="0">
                            <a:latin typeface="Cambria Math" panose="02040503050406030204" pitchFamily="18" charset="0"/>
                          </a:rPr>
                          <m:t>state</m:t>
                        </m:r>
                        <m:r>
                          <a:rPr lang="fr-CA" b="0" i="0" smtClean="0">
                            <a:latin typeface="Cambria Math" panose="02040503050406030204" pitchFamily="18" charset="0"/>
                          </a:rPr>
                          <m:t> </m:t>
                        </m:r>
                        <m:r>
                          <m:rPr>
                            <m:sty m:val="p"/>
                          </m:rPr>
                          <a:rPr lang="fr-CA" b="0" i="0" smtClean="0">
                            <a:latin typeface="Cambria Math" panose="02040503050406030204" pitchFamily="18" charset="0"/>
                          </a:rPr>
                          <m:t>probabilities</m:t>
                        </m:r>
                      </m:oMath>
                    </m:oMathPara>
                  </a14:m>
                  <a:endParaRPr lang="en-US" dirty="0"/>
                </a:p>
              </p:txBody>
            </p:sp>
          </mc:Choice>
          <mc:Fallback xmlns="">
            <p:sp>
              <p:nvSpPr>
                <p:cNvPr id="20" name="TextBox 19">
                  <a:extLst>
                    <a:ext uri="{FF2B5EF4-FFF2-40B4-BE49-F238E27FC236}">
                      <a16:creationId xmlns:a16="http://schemas.microsoft.com/office/drawing/2014/main" id="{E5F4A9F6-738E-8E71-1D55-CBE1F1682EEA}"/>
                    </a:ext>
                  </a:extLst>
                </p:cNvPr>
                <p:cNvSpPr txBox="1">
                  <a:spLocks noRot="1" noChangeAspect="1" noMove="1" noResize="1" noEditPoints="1" noAdjustHandles="1" noChangeArrowheads="1" noChangeShapeType="1" noTextEdit="1"/>
                </p:cNvSpPr>
                <p:nvPr/>
              </p:nvSpPr>
              <p:spPr>
                <a:xfrm>
                  <a:off x="3556289" y="1650828"/>
                  <a:ext cx="3692036" cy="369332"/>
                </a:xfrm>
                <a:prstGeom prst="rect">
                  <a:avLst/>
                </a:prstGeom>
                <a:blipFill>
                  <a:blip r:embed="rId6"/>
                  <a:stretch>
                    <a:fillRect b="-17241"/>
                  </a:stretch>
                </a:blipFill>
              </p:spPr>
              <p:txBody>
                <a:bodyPr/>
                <a:lstStyle/>
                <a:p>
                  <a:r>
                    <a:rPr lang="en-US">
                      <a:noFill/>
                    </a:rPr>
                    <a:t> </a:t>
                  </a:r>
                </a:p>
              </p:txBody>
            </p:sp>
          </mc:Fallback>
        </mc:AlternateContent>
      </p:grpSp>
      <p:sp>
        <p:nvSpPr>
          <p:cNvPr id="28" name="Rounded Rectangle 27">
            <a:extLst>
              <a:ext uri="{FF2B5EF4-FFF2-40B4-BE49-F238E27FC236}">
                <a16:creationId xmlns:a16="http://schemas.microsoft.com/office/drawing/2014/main" id="{EBE94A70-1421-47A9-79D5-9642EC592F67}"/>
              </a:ext>
            </a:extLst>
          </p:cNvPr>
          <p:cNvSpPr/>
          <p:nvPr/>
        </p:nvSpPr>
        <p:spPr>
          <a:xfrm>
            <a:off x="6914824" y="2143162"/>
            <a:ext cx="288000" cy="465911"/>
          </a:xfrm>
          <a:prstGeom prst="roundRect">
            <a:avLst/>
          </a:prstGeom>
          <a:solidFill>
            <a:srgbClr val="3FA6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58437F1-F258-3BB6-6F77-59A9AA0CA381}"/>
              </a:ext>
            </a:extLst>
          </p:cNvPr>
          <p:cNvGrpSpPr/>
          <p:nvPr/>
        </p:nvGrpSpPr>
        <p:grpSpPr>
          <a:xfrm>
            <a:off x="5041558" y="2143162"/>
            <a:ext cx="3490571" cy="1997482"/>
            <a:chOff x="5041558" y="2143162"/>
            <a:chExt cx="3490571" cy="1997482"/>
          </a:xfrm>
        </p:grpSpPr>
        <p:sp>
          <p:nvSpPr>
            <p:cNvPr id="26" name="Rounded Rectangle 25">
              <a:extLst>
                <a:ext uri="{FF2B5EF4-FFF2-40B4-BE49-F238E27FC236}">
                  <a16:creationId xmlns:a16="http://schemas.microsoft.com/office/drawing/2014/main" id="{C7B9045E-AAC0-5731-C016-A004082F5F86}"/>
                </a:ext>
              </a:extLst>
            </p:cNvPr>
            <p:cNvSpPr/>
            <p:nvPr/>
          </p:nvSpPr>
          <p:spPr>
            <a:xfrm>
              <a:off x="5041899" y="2143162"/>
              <a:ext cx="288000" cy="646331"/>
            </a:xfrm>
            <a:prstGeom prst="roundRect">
              <a:avLst/>
            </a:prstGeom>
            <a:solidFill>
              <a:srgbClr val="3FA6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B6E98C2D-FD81-623E-5A42-614A3E6E0F9A}"/>
                </a:ext>
              </a:extLst>
            </p:cNvPr>
            <p:cNvSpPr/>
            <p:nvPr/>
          </p:nvSpPr>
          <p:spPr>
            <a:xfrm>
              <a:off x="5041558" y="2656186"/>
              <a:ext cx="3490571" cy="1484458"/>
            </a:xfrm>
            <a:prstGeom prst="roundRect">
              <a:avLst>
                <a:gd name="adj" fmla="val 6701"/>
              </a:avLst>
            </a:prstGeom>
            <a:solidFill>
              <a:srgbClr val="3FA6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4C08CC-C37E-3093-B679-1827C91AAB45}"/>
                    </a:ext>
                  </a:extLst>
                </p:cNvPr>
                <p:cNvSpPr txBox="1"/>
                <p:nvPr/>
              </p:nvSpPr>
              <p:spPr>
                <a:xfrm>
                  <a:off x="5193716" y="2862723"/>
                  <a:ext cx="3186257" cy="1118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600" b="1" i="0" smtClean="0">
                            <a:solidFill>
                              <a:schemeClr val="bg1"/>
                            </a:solidFill>
                            <a:latin typeface="Cambria Math" panose="02040503050406030204" pitchFamily="18" charset="0"/>
                          </a:rPr>
                          <m:t>𝚪</m:t>
                        </m:r>
                        <m:r>
                          <a:rPr lang="en-CA" sz="2600" b="0" i="1" smtClean="0">
                            <a:solidFill>
                              <a:schemeClr val="bg1"/>
                            </a:solidFill>
                            <a:latin typeface="Cambria Math" panose="02040503050406030204" pitchFamily="18" charset="0"/>
                          </a:rPr>
                          <m:t>=</m:t>
                        </m:r>
                        <m:d>
                          <m:dPr>
                            <m:begChr m:val="["/>
                            <m:endChr m:val="]"/>
                            <m:ctrlPr>
                              <a:rPr lang="en-CA" sz="2600" b="0" i="1" smtClean="0">
                                <a:solidFill>
                                  <a:schemeClr val="bg1"/>
                                </a:solidFill>
                                <a:latin typeface="Cambria Math" panose="02040503050406030204" pitchFamily="18" charset="0"/>
                              </a:rPr>
                            </m:ctrlPr>
                          </m:dPr>
                          <m:e>
                            <m:m>
                              <m:mPr>
                                <m:mcs>
                                  <m:mc>
                                    <m:mcPr>
                                      <m:count m:val="3"/>
                                      <m:mcJc m:val="center"/>
                                    </m:mcPr>
                                  </m:mc>
                                </m:mcs>
                                <m:ctrlPr>
                                  <a:rPr lang="en-CA" sz="2600" b="0" i="1" smtClean="0">
                                    <a:solidFill>
                                      <a:schemeClr val="bg1"/>
                                    </a:solidFill>
                                    <a:latin typeface="Cambria Math" panose="02040503050406030204" pitchFamily="18" charset="0"/>
                                  </a:rPr>
                                </m:ctrlPr>
                              </m:mPr>
                              <m:mr>
                                <m:e>
                                  <m:sSub>
                                    <m:sSubPr>
                                      <m:ctrlPr>
                                        <a:rPr lang="en-CA" sz="2600" b="0" i="1" smtClean="0">
                                          <a:solidFill>
                                            <a:schemeClr val="bg1"/>
                                          </a:solidFill>
                                          <a:latin typeface="Cambria Math" panose="02040503050406030204" pitchFamily="18" charset="0"/>
                                        </a:rPr>
                                      </m:ctrlPr>
                                    </m:sSubPr>
                                    <m:e>
                                      <m:r>
                                        <a:rPr lang="en-CA" sz="2600" b="0" i="1" smtClean="0">
                                          <a:solidFill>
                                            <a:schemeClr val="bg1"/>
                                          </a:solidFill>
                                          <a:latin typeface="Cambria Math" panose="02040503050406030204" pitchFamily="18" charset="0"/>
                                        </a:rPr>
                                        <m:t>𝛾</m:t>
                                      </m:r>
                                    </m:e>
                                    <m:sub>
                                      <m:r>
                                        <a:rPr lang="en-CA" sz="2600" b="0" i="1" smtClean="0">
                                          <a:solidFill>
                                            <a:schemeClr val="bg1"/>
                                          </a:solidFill>
                                          <a:latin typeface="Cambria Math" panose="02040503050406030204" pitchFamily="18" charset="0"/>
                                        </a:rPr>
                                        <m:t>1,1</m:t>
                                      </m:r>
                                    </m:sub>
                                  </m:sSub>
                                </m:e>
                                <m:e>
                                  <m:r>
                                    <a:rPr lang="en-CA" sz="2600" b="0" i="1" smtClean="0">
                                      <a:solidFill>
                                        <a:schemeClr val="bg1"/>
                                      </a:solidFill>
                                      <a:latin typeface="Cambria Math" panose="02040503050406030204" pitchFamily="18" charset="0"/>
                                    </a:rPr>
                                    <m:t>⋯</m:t>
                                  </m:r>
                                </m:e>
                                <m:e>
                                  <m:sSub>
                                    <m:sSubPr>
                                      <m:ctrlPr>
                                        <a:rPr lang="en-CA" sz="2600" b="0" i="1" smtClean="0">
                                          <a:solidFill>
                                            <a:schemeClr val="bg1"/>
                                          </a:solidFill>
                                          <a:latin typeface="Cambria Math" panose="02040503050406030204" pitchFamily="18" charset="0"/>
                                        </a:rPr>
                                      </m:ctrlPr>
                                    </m:sSubPr>
                                    <m:e>
                                      <m:r>
                                        <a:rPr lang="en-CA" sz="2600" b="0" i="1" smtClean="0">
                                          <a:solidFill>
                                            <a:schemeClr val="bg1"/>
                                          </a:solidFill>
                                          <a:latin typeface="Cambria Math" panose="02040503050406030204" pitchFamily="18" charset="0"/>
                                        </a:rPr>
                                        <m:t>𝛾</m:t>
                                      </m:r>
                                    </m:e>
                                    <m:sub>
                                      <m:r>
                                        <a:rPr lang="en-CA" sz="2600" b="0" i="1" smtClean="0">
                                          <a:solidFill>
                                            <a:schemeClr val="bg1"/>
                                          </a:solidFill>
                                          <a:latin typeface="Cambria Math" panose="02040503050406030204" pitchFamily="18" charset="0"/>
                                        </a:rPr>
                                        <m:t>1,</m:t>
                                      </m:r>
                                      <m:r>
                                        <a:rPr lang="en-CA" sz="2600" b="0" i="1" smtClean="0">
                                          <a:solidFill>
                                            <a:schemeClr val="bg1"/>
                                          </a:solidFill>
                                          <a:latin typeface="Cambria Math" panose="02040503050406030204" pitchFamily="18" charset="0"/>
                                        </a:rPr>
                                        <m:t>𝑚</m:t>
                                      </m:r>
                                    </m:sub>
                                  </m:sSub>
                                </m:e>
                              </m:mr>
                              <m:mr>
                                <m:e>
                                  <m:r>
                                    <a:rPr lang="en-CA" sz="2600" b="0" i="1" smtClean="0">
                                      <a:solidFill>
                                        <a:schemeClr val="bg1"/>
                                      </a:solidFill>
                                      <a:latin typeface="Cambria Math" panose="02040503050406030204" pitchFamily="18" charset="0"/>
                                    </a:rPr>
                                    <m:t>⋮</m:t>
                                  </m:r>
                                </m:e>
                                <m:e>
                                  <m:r>
                                    <a:rPr lang="en-CA" sz="2600" b="0" i="1" smtClean="0">
                                      <a:solidFill>
                                        <a:schemeClr val="bg1"/>
                                      </a:solidFill>
                                      <a:latin typeface="Cambria Math" panose="02040503050406030204" pitchFamily="18" charset="0"/>
                                    </a:rPr>
                                    <m:t>⋱</m:t>
                                  </m:r>
                                </m:e>
                                <m:e>
                                  <m:r>
                                    <a:rPr lang="en-CA" sz="2600" b="0" i="1" smtClean="0">
                                      <a:solidFill>
                                        <a:schemeClr val="bg1"/>
                                      </a:solidFill>
                                      <a:latin typeface="Cambria Math" panose="02040503050406030204" pitchFamily="18" charset="0"/>
                                    </a:rPr>
                                    <m:t>⋮</m:t>
                                  </m:r>
                                </m:e>
                              </m:mr>
                              <m:mr>
                                <m:e>
                                  <m:sSub>
                                    <m:sSubPr>
                                      <m:ctrlPr>
                                        <a:rPr lang="en-CA" sz="2600" b="0" i="1" smtClean="0">
                                          <a:solidFill>
                                            <a:schemeClr val="bg1"/>
                                          </a:solidFill>
                                          <a:latin typeface="Cambria Math" panose="02040503050406030204" pitchFamily="18" charset="0"/>
                                        </a:rPr>
                                      </m:ctrlPr>
                                    </m:sSubPr>
                                    <m:e>
                                      <m:r>
                                        <a:rPr lang="en-CA" sz="2600" b="0" i="1" smtClean="0">
                                          <a:solidFill>
                                            <a:schemeClr val="bg1"/>
                                          </a:solidFill>
                                          <a:latin typeface="Cambria Math" panose="02040503050406030204" pitchFamily="18" charset="0"/>
                                        </a:rPr>
                                        <m:t>𝛾</m:t>
                                      </m:r>
                                    </m:e>
                                    <m:sub>
                                      <m:r>
                                        <a:rPr lang="en-CA" sz="2600" b="0" i="1" smtClean="0">
                                          <a:solidFill>
                                            <a:schemeClr val="bg1"/>
                                          </a:solidFill>
                                          <a:latin typeface="Cambria Math" panose="02040503050406030204" pitchFamily="18" charset="0"/>
                                        </a:rPr>
                                        <m:t>𝑚</m:t>
                                      </m:r>
                                      <m:r>
                                        <a:rPr lang="en-CA" sz="2600" b="0" i="1" smtClean="0">
                                          <a:solidFill>
                                            <a:schemeClr val="bg1"/>
                                          </a:solidFill>
                                          <a:latin typeface="Cambria Math" panose="02040503050406030204" pitchFamily="18" charset="0"/>
                                        </a:rPr>
                                        <m:t>,1</m:t>
                                      </m:r>
                                    </m:sub>
                                  </m:sSub>
                                </m:e>
                                <m:e>
                                  <m:r>
                                    <a:rPr lang="en-CA" sz="2600" b="0" i="1" smtClean="0">
                                      <a:solidFill>
                                        <a:schemeClr val="bg1"/>
                                      </a:solidFill>
                                      <a:latin typeface="Cambria Math" panose="02040503050406030204" pitchFamily="18" charset="0"/>
                                    </a:rPr>
                                    <m:t>⋯</m:t>
                                  </m:r>
                                </m:e>
                                <m:e>
                                  <m:sSub>
                                    <m:sSubPr>
                                      <m:ctrlPr>
                                        <a:rPr lang="en-CA" sz="2600" b="0" i="1" smtClean="0">
                                          <a:solidFill>
                                            <a:schemeClr val="bg1"/>
                                          </a:solidFill>
                                          <a:latin typeface="Cambria Math" panose="02040503050406030204" pitchFamily="18" charset="0"/>
                                        </a:rPr>
                                      </m:ctrlPr>
                                    </m:sSubPr>
                                    <m:e>
                                      <m:r>
                                        <a:rPr lang="en-CA" sz="2600" b="0" i="1" smtClean="0">
                                          <a:solidFill>
                                            <a:schemeClr val="bg1"/>
                                          </a:solidFill>
                                          <a:latin typeface="Cambria Math" panose="02040503050406030204" pitchFamily="18" charset="0"/>
                                        </a:rPr>
                                        <m:t>𝛾</m:t>
                                      </m:r>
                                    </m:e>
                                    <m:sub>
                                      <m:r>
                                        <a:rPr lang="en-CA" sz="2600" b="0" i="1" smtClean="0">
                                          <a:solidFill>
                                            <a:schemeClr val="bg1"/>
                                          </a:solidFill>
                                          <a:latin typeface="Cambria Math" panose="02040503050406030204" pitchFamily="18" charset="0"/>
                                        </a:rPr>
                                        <m:t>𝑚</m:t>
                                      </m:r>
                                      <m:r>
                                        <a:rPr lang="en-CA" sz="2600" b="0" i="1" smtClean="0">
                                          <a:solidFill>
                                            <a:schemeClr val="bg1"/>
                                          </a:solidFill>
                                          <a:latin typeface="Cambria Math" panose="02040503050406030204" pitchFamily="18" charset="0"/>
                                        </a:rPr>
                                        <m:t>,</m:t>
                                      </m:r>
                                      <m:r>
                                        <a:rPr lang="en-CA" sz="2600" b="0" i="1" smtClean="0">
                                          <a:solidFill>
                                            <a:schemeClr val="bg1"/>
                                          </a:solidFill>
                                          <a:latin typeface="Cambria Math" panose="02040503050406030204" pitchFamily="18" charset="0"/>
                                        </a:rPr>
                                        <m:t>𝑚</m:t>
                                      </m:r>
                                    </m:sub>
                                  </m:sSub>
                                </m:e>
                              </m:mr>
                            </m:m>
                          </m:e>
                        </m:d>
                      </m:oMath>
                    </m:oMathPara>
                  </a14:m>
                  <a:endParaRPr lang="en-US" sz="2600" dirty="0">
                    <a:solidFill>
                      <a:schemeClr val="bg1"/>
                    </a:solidFill>
                  </a:endParaRPr>
                </a:p>
              </p:txBody>
            </p:sp>
          </mc:Choice>
          <mc:Fallback xmlns="">
            <p:sp>
              <p:nvSpPr>
                <p:cNvPr id="30" name="TextBox 29">
                  <a:extLst>
                    <a:ext uri="{FF2B5EF4-FFF2-40B4-BE49-F238E27FC236}">
                      <a16:creationId xmlns:a16="http://schemas.microsoft.com/office/drawing/2014/main" id="{574C08CC-C37E-3093-B679-1827C91AAB45}"/>
                    </a:ext>
                  </a:extLst>
                </p:cNvPr>
                <p:cNvSpPr txBox="1">
                  <a:spLocks noRot="1" noChangeAspect="1" noMove="1" noResize="1" noEditPoints="1" noAdjustHandles="1" noChangeArrowheads="1" noChangeShapeType="1" noTextEdit="1"/>
                </p:cNvSpPr>
                <p:nvPr/>
              </p:nvSpPr>
              <p:spPr>
                <a:xfrm>
                  <a:off x="5193716" y="2862723"/>
                  <a:ext cx="3186257" cy="1118640"/>
                </a:xfrm>
                <a:prstGeom prst="rect">
                  <a:avLst/>
                </a:prstGeom>
                <a:blipFill>
                  <a:blip r:embed="rId7"/>
                  <a:stretch>
                    <a:fillRect l="-1587" t="-2247" b="-6742"/>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7BFD1C7C-3E62-B0C2-9B04-7EA308F9F720}"/>
              </a:ext>
            </a:extLst>
          </p:cNvPr>
          <p:cNvGrpSpPr/>
          <p:nvPr/>
        </p:nvGrpSpPr>
        <p:grpSpPr>
          <a:xfrm>
            <a:off x="663685" y="2143160"/>
            <a:ext cx="5541905" cy="2013550"/>
            <a:chOff x="663685" y="2143160"/>
            <a:chExt cx="5541905" cy="2013550"/>
          </a:xfrm>
        </p:grpSpPr>
        <p:sp>
          <p:nvSpPr>
            <p:cNvPr id="34" name="Rounded Rectangle 33">
              <a:extLst>
                <a:ext uri="{FF2B5EF4-FFF2-40B4-BE49-F238E27FC236}">
                  <a16:creationId xmlns:a16="http://schemas.microsoft.com/office/drawing/2014/main" id="{8F96FF5A-E0AA-2816-E302-3CC63BD5E4B2}"/>
                </a:ext>
              </a:extLst>
            </p:cNvPr>
            <p:cNvSpPr/>
            <p:nvPr/>
          </p:nvSpPr>
          <p:spPr>
            <a:xfrm>
              <a:off x="3974468" y="2143160"/>
              <a:ext cx="1050647" cy="887007"/>
            </a:xfrm>
            <a:prstGeom prst="roundRect">
              <a:avLst>
                <a:gd name="adj" fmla="val 3502"/>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B668B5B4-174B-1AF9-35C2-B16C1F9E7AAF}"/>
                </a:ext>
              </a:extLst>
            </p:cNvPr>
            <p:cNvSpPr/>
            <p:nvPr/>
          </p:nvSpPr>
          <p:spPr>
            <a:xfrm>
              <a:off x="663685" y="2672252"/>
              <a:ext cx="4361430" cy="1484458"/>
            </a:xfrm>
            <a:prstGeom prst="roundRect">
              <a:avLst>
                <a:gd name="adj" fmla="val 7128"/>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EEC2061-ACB8-C671-FDCF-12B428217BE6}"/>
                    </a:ext>
                  </a:extLst>
                </p:cNvPr>
                <p:cNvSpPr txBox="1"/>
                <p:nvPr/>
              </p:nvSpPr>
              <p:spPr>
                <a:xfrm>
                  <a:off x="676384" y="2516015"/>
                  <a:ext cx="5529206" cy="1508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 </m:t>
                        </m:r>
                      </m:oMath>
                    </m:oMathPara>
                  </a14:m>
                  <a:endParaRPr lang="en-CA" i="1" dirty="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600" smtClean="0">
                            <a:solidFill>
                              <a:schemeClr val="bg1"/>
                            </a:solidFill>
                            <a:latin typeface="Cambria Math" panose="02040503050406030204" pitchFamily="18" charset="0"/>
                          </a:rPr>
                          <m:t>𝐏</m:t>
                        </m:r>
                        <m:r>
                          <a:rPr lang="en-US" sz="2600" smtClean="0">
                            <a:solidFill>
                              <a:schemeClr val="bg1"/>
                            </a:solidFill>
                            <a:latin typeface="Cambria Math" panose="02040503050406030204" pitchFamily="18" charset="0"/>
                          </a:rPr>
                          <m:t>(</m:t>
                        </m:r>
                        <m:r>
                          <a:rPr lang="fr-CA" sz="2600" i="1">
                            <a:solidFill>
                              <a:schemeClr val="bg1"/>
                            </a:solidFill>
                            <a:latin typeface="Cambria Math" panose="02040503050406030204" pitchFamily="18" charset="0"/>
                          </a:rPr>
                          <m:t>𝑦</m:t>
                        </m:r>
                        <m:r>
                          <a:rPr lang="fr-CA" sz="2600" i="1" baseline="-25000">
                            <a:solidFill>
                              <a:schemeClr val="bg1"/>
                            </a:solidFill>
                            <a:latin typeface="Cambria Math" panose="02040503050406030204" pitchFamily="18" charset="0"/>
                          </a:rPr>
                          <m:t>𝑡</m:t>
                        </m:r>
                        <m:r>
                          <a:rPr lang="en-US" sz="2600">
                            <a:solidFill>
                              <a:schemeClr val="bg1"/>
                            </a:solidFill>
                            <a:latin typeface="Cambria Math" panose="02040503050406030204" pitchFamily="18" charset="0"/>
                          </a:rPr>
                          <m:t>)=</m:t>
                        </m:r>
                        <m:d>
                          <m:dPr>
                            <m:begChr m:val="["/>
                            <m:endChr m:val="]"/>
                            <m:ctrlPr>
                              <a:rPr lang="en-US" sz="2600" i="1">
                                <a:solidFill>
                                  <a:schemeClr val="bg1"/>
                                </a:solidFill>
                                <a:latin typeface="Cambria Math" panose="02040503050406030204" pitchFamily="18" charset="0"/>
                              </a:rPr>
                            </m:ctrlPr>
                          </m:dPr>
                          <m:e>
                            <m:m>
                              <m:mPr>
                                <m:plcHide m:val="on"/>
                                <m:mcs>
                                  <m:mc>
                                    <m:mcPr>
                                      <m:count m:val="3"/>
                                      <m:mcJc m:val="center"/>
                                    </m:mcPr>
                                  </m:mc>
                                </m:mcs>
                                <m:ctrlPr>
                                  <a:rPr lang="en-US" sz="2600" i="1">
                                    <a:solidFill>
                                      <a:schemeClr val="bg1"/>
                                    </a:solidFill>
                                    <a:latin typeface="Cambria Math" panose="02040503050406030204" pitchFamily="18" charset="0"/>
                                  </a:rPr>
                                </m:ctrlPr>
                              </m:mPr>
                              <m:mr>
                                <m:e>
                                  <m:sSub>
                                    <m:sSubPr>
                                      <m:ctrlPr>
                                        <a:rPr lang="en-US" sz="2600" i="1">
                                          <a:solidFill>
                                            <a:schemeClr val="bg1"/>
                                          </a:solidFill>
                                          <a:latin typeface="Cambria Math" panose="02040503050406030204" pitchFamily="18" charset="0"/>
                                        </a:rPr>
                                      </m:ctrlPr>
                                    </m:sSubPr>
                                    <m:e>
                                      <m:r>
                                        <a:rPr lang="en-US" sz="2600">
                                          <a:solidFill>
                                            <a:schemeClr val="bg1"/>
                                          </a:solidFill>
                                          <a:latin typeface="Cambria Math" panose="02040503050406030204" pitchFamily="18" charset="0"/>
                                        </a:rPr>
                                        <m:t>𝑝</m:t>
                                      </m:r>
                                    </m:e>
                                    <m:sub>
                                      <m:r>
                                        <a:rPr lang="en-US" sz="2600">
                                          <a:solidFill>
                                            <a:schemeClr val="bg1"/>
                                          </a:solidFill>
                                          <a:latin typeface="Cambria Math" panose="02040503050406030204" pitchFamily="18" charset="0"/>
                                        </a:rPr>
                                        <m:t>1</m:t>
                                      </m:r>
                                    </m:sub>
                                  </m:sSub>
                                  <m:r>
                                    <a:rPr lang="en-US" sz="2600">
                                      <a:solidFill>
                                        <a:schemeClr val="bg1"/>
                                      </a:solidFill>
                                      <a:latin typeface="Cambria Math" panose="02040503050406030204" pitchFamily="18" charset="0"/>
                                    </a:rPr>
                                    <m:t>(</m:t>
                                  </m:r>
                                  <m:r>
                                    <a:rPr lang="fr-CA" sz="2600" i="1">
                                      <a:solidFill>
                                        <a:schemeClr val="bg1"/>
                                      </a:solidFill>
                                      <a:latin typeface="Cambria Math" panose="02040503050406030204" pitchFamily="18" charset="0"/>
                                    </a:rPr>
                                    <m:t>𝑦</m:t>
                                  </m:r>
                                  <m:r>
                                    <a:rPr lang="fr-CA" sz="2600" i="1" baseline="-25000">
                                      <a:solidFill>
                                        <a:schemeClr val="bg1"/>
                                      </a:solidFill>
                                      <a:latin typeface="Cambria Math" panose="02040503050406030204" pitchFamily="18" charset="0"/>
                                    </a:rPr>
                                    <m:t>𝑡</m:t>
                                  </m:r>
                                  <m:r>
                                    <a:rPr lang="en-US" sz="2600">
                                      <a:solidFill>
                                        <a:schemeClr val="bg1"/>
                                      </a:solidFill>
                                      <a:latin typeface="Cambria Math" panose="02040503050406030204" pitchFamily="18" charset="0"/>
                                    </a:rPr>
                                    <m:t>)</m:t>
                                  </m:r>
                                </m:e>
                                <m:e>
                                  <m:r>
                                    <a:rPr lang="en-US" sz="2600">
                                      <a:solidFill>
                                        <a:schemeClr val="bg1"/>
                                      </a:solidFill>
                                      <a:latin typeface="Cambria Math" panose="02040503050406030204" pitchFamily="18" charset="0"/>
                                    </a:rPr>
                                    <m:t>…</m:t>
                                  </m:r>
                                </m:e>
                                <m:e>
                                  <m:r>
                                    <a:rPr lang="en-US" sz="2600">
                                      <a:solidFill>
                                        <a:schemeClr val="bg1"/>
                                      </a:solidFill>
                                      <a:latin typeface="Cambria Math" panose="02040503050406030204" pitchFamily="18" charset="0"/>
                                    </a:rPr>
                                    <m:t>0</m:t>
                                  </m:r>
                                </m:e>
                              </m:mr>
                              <m:mr>
                                <m:e>
                                  <m:r>
                                    <a:rPr lang="en-US" sz="2600">
                                      <a:solidFill>
                                        <a:schemeClr val="bg1"/>
                                      </a:solidFill>
                                      <a:latin typeface="Cambria Math" panose="02040503050406030204" pitchFamily="18" charset="0"/>
                                    </a:rPr>
                                    <m:t>…</m:t>
                                  </m:r>
                                </m:e>
                                <m:e>
                                  <m:r>
                                    <a:rPr lang="en-US" sz="2600">
                                      <a:solidFill>
                                        <a:schemeClr val="bg1"/>
                                      </a:solidFill>
                                      <a:latin typeface="Cambria Math" panose="02040503050406030204" pitchFamily="18" charset="0"/>
                                    </a:rPr>
                                    <m:t>⋱</m:t>
                                  </m:r>
                                </m:e>
                                <m:e>
                                  <m:r>
                                    <a:rPr lang="en-US" sz="2600">
                                      <a:solidFill>
                                        <a:schemeClr val="bg1"/>
                                      </a:solidFill>
                                      <a:latin typeface="Cambria Math" panose="02040503050406030204" pitchFamily="18" charset="0"/>
                                    </a:rPr>
                                    <m:t>…</m:t>
                                  </m:r>
                                </m:e>
                              </m:mr>
                              <m:mr>
                                <m:e>
                                  <m:r>
                                    <a:rPr lang="en-US" sz="2600">
                                      <a:solidFill>
                                        <a:schemeClr val="bg1"/>
                                      </a:solidFill>
                                      <a:latin typeface="Cambria Math" panose="02040503050406030204" pitchFamily="18" charset="0"/>
                                    </a:rPr>
                                    <m:t>0</m:t>
                                  </m:r>
                                </m:e>
                                <m:e>
                                  <m:r>
                                    <a:rPr lang="en-US" sz="2600">
                                      <a:solidFill>
                                        <a:schemeClr val="bg1"/>
                                      </a:solidFill>
                                      <a:latin typeface="Cambria Math" panose="02040503050406030204" pitchFamily="18" charset="0"/>
                                    </a:rPr>
                                    <m:t>…</m:t>
                                  </m:r>
                                </m:e>
                                <m:e>
                                  <m:sSub>
                                    <m:sSubPr>
                                      <m:ctrlPr>
                                        <a:rPr lang="en-US" sz="2600" i="1">
                                          <a:solidFill>
                                            <a:schemeClr val="bg1"/>
                                          </a:solidFill>
                                          <a:latin typeface="Cambria Math" panose="02040503050406030204" pitchFamily="18" charset="0"/>
                                        </a:rPr>
                                      </m:ctrlPr>
                                    </m:sSubPr>
                                    <m:e>
                                      <m:r>
                                        <a:rPr lang="en-US" sz="2600">
                                          <a:solidFill>
                                            <a:schemeClr val="bg1"/>
                                          </a:solidFill>
                                          <a:latin typeface="Cambria Math" panose="02040503050406030204" pitchFamily="18" charset="0"/>
                                        </a:rPr>
                                        <m:t>𝑝</m:t>
                                      </m:r>
                                    </m:e>
                                    <m:sub>
                                      <m:r>
                                        <a:rPr lang="en-US" sz="2600">
                                          <a:solidFill>
                                            <a:schemeClr val="bg1"/>
                                          </a:solidFill>
                                          <a:latin typeface="Cambria Math" panose="02040503050406030204" pitchFamily="18" charset="0"/>
                                        </a:rPr>
                                        <m:t>𝑚</m:t>
                                      </m:r>
                                    </m:sub>
                                  </m:sSub>
                                  <m:r>
                                    <a:rPr lang="en-US" sz="2600">
                                      <a:solidFill>
                                        <a:schemeClr val="bg1"/>
                                      </a:solidFill>
                                      <a:latin typeface="Cambria Math" panose="02040503050406030204" pitchFamily="18" charset="0"/>
                                    </a:rPr>
                                    <m:t>(</m:t>
                                  </m:r>
                                  <m:r>
                                    <a:rPr lang="fr-CA" sz="2600" i="1">
                                      <a:solidFill>
                                        <a:schemeClr val="bg1"/>
                                      </a:solidFill>
                                      <a:latin typeface="Cambria Math" panose="02040503050406030204" pitchFamily="18" charset="0"/>
                                    </a:rPr>
                                    <m:t>𝑦</m:t>
                                  </m:r>
                                  <m:r>
                                    <a:rPr lang="fr-CA" sz="2600" i="1" baseline="-25000">
                                      <a:solidFill>
                                        <a:schemeClr val="bg1"/>
                                      </a:solidFill>
                                      <a:latin typeface="Cambria Math" panose="02040503050406030204" pitchFamily="18" charset="0"/>
                                    </a:rPr>
                                    <m:t>𝑡</m:t>
                                  </m:r>
                                  <m:r>
                                    <a:rPr lang="en-US" sz="2600">
                                      <a:solidFill>
                                        <a:schemeClr val="bg1"/>
                                      </a:solidFill>
                                      <a:latin typeface="Cambria Math" panose="02040503050406030204" pitchFamily="18" charset="0"/>
                                    </a:rPr>
                                    <m:t>)</m:t>
                                  </m:r>
                                </m:e>
                              </m:mr>
                            </m:m>
                          </m:e>
                        </m:d>
                      </m:oMath>
                    </m:oMathPara>
                  </a14:m>
                  <a:endParaRPr lang="en-CA" sz="2600" dirty="0"/>
                </a:p>
              </p:txBody>
            </p:sp>
          </mc:Choice>
          <mc:Fallback xmlns="">
            <p:sp>
              <p:nvSpPr>
                <p:cNvPr id="19" name="TextBox 18">
                  <a:extLst>
                    <a:ext uri="{FF2B5EF4-FFF2-40B4-BE49-F238E27FC236}">
                      <a16:creationId xmlns:a16="http://schemas.microsoft.com/office/drawing/2014/main" id="{4EEC2061-ACB8-C671-FDCF-12B428217BE6}"/>
                    </a:ext>
                  </a:extLst>
                </p:cNvPr>
                <p:cNvSpPr txBox="1">
                  <a:spLocks noRot="1" noChangeAspect="1" noMove="1" noResize="1" noEditPoints="1" noAdjustHandles="1" noChangeArrowheads="1" noChangeShapeType="1" noTextEdit="1"/>
                </p:cNvSpPr>
                <p:nvPr/>
              </p:nvSpPr>
              <p:spPr>
                <a:xfrm>
                  <a:off x="676384" y="2516015"/>
                  <a:ext cx="5529206" cy="1508811"/>
                </a:xfrm>
                <a:prstGeom prst="rect">
                  <a:avLst/>
                </a:prstGeom>
                <a:blipFill>
                  <a:blip r:embed="rId8"/>
                  <a:stretch>
                    <a:fillRect l="-459" b="-5882"/>
                  </a:stretch>
                </a:blipFill>
              </p:spPr>
              <p:txBody>
                <a:bodyPr/>
                <a:lstStyle/>
                <a:p>
                  <a:r>
                    <a:rPr lang="en-US">
                      <a:noFill/>
                    </a:rPr>
                    <a:t> </a:t>
                  </a:r>
                </a:p>
              </p:txBody>
            </p:sp>
          </mc:Fallback>
        </mc:AlternateContent>
      </p:grpSp>
      <p:sp>
        <p:nvSpPr>
          <p:cNvPr id="32" name="Rounded Rectangle 31">
            <a:extLst>
              <a:ext uri="{FF2B5EF4-FFF2-40B4-BE49-F238E27FC236}">
                <a16:creationId xmlns:a16="http://schemas.microsoft.com/office/drawing/2014/main" id="{295C17C3-AEB5-7472-48DC-04F8A602E9E3}"/>
              </a:ext>
            </a:extLst>
          </p:cNvPr>
          <p:cNvSpPr/>
          <p:nvPr/>
        </p:nvSpPr>
        <p:spPr>
          <a:xfrm>
            <a:off x="7215522" y="2143162"/>
            <a:ext cx="1128377" cy="463784"/>
          </a:xfrm>
          <a:prstGeom prst="roundRect">
            <a:avLst>
              <a:gd name="adj" fmla="val 7702"/>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08627E67-8424-484E-2F99-B2192C50A174}"/>
              </a:ext>
            </a:extLst>
          </p:cNvPr>
          <p:cNvSpPr/>
          <p:nvPr/>
        </p:nvSpPr>
        <p:spPr>
          <a:xfrm>
            <a:off x="5340555" y="2143160"/>
            <a:ext cx="1128377" cy="465911"/>
          </a:xfrm>
          <a:prstGeom prst="roundRect">
            <a:avLst>
              <a:gd name="adj" fmla="val 7731"/>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39">
            <a:extLst>
              <a:ext uri="{FF2B5EF4-FFF2-40B4-BE49-F238E27FC236}">
                <a16:creationId xmlns:a16="http://schemas.microsoft.com/office/drawing/2014/main" id="{61B9E597-7C4C-515D-469E-4D46D35E8845}"/>
              </a:ext>
            </a:extLst>
          </p:cNvPr>
          <p:cNvSpPr/>
          <p:nvPr/>
        </p:nvSpPr>
        <p:spPr>
          <a:xfrm>
            <a:off x="8378777" y="2147616"/>
            <a:ext cx="428339" cy="463784"/>
          </a:xfrm>
          <a:prstGeom prst="roundRect">
            <a:avLst>
              <a:gd name="adj" fmla="val 7702"/>
            </a:avLst>
          </a:prstGeom>
          <a:solidFill>
            <a:srgbClr val="FFFF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9B8EFE-EA1A-C75C-D9D4-F0AD9EC47E8C}"/>
                  </a:ext>
                </a:extLst>
              </p:cNvPr>
              <p:cNvSpPr txBox="1"/>
              <p:nvPr/>
            </p:nvSpPr>
            <p:spPr>
              <a:xfrm>
                <a:off x="2635030" y="2025921"/>
                <a:ext cx="630794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smtClean="0">
                          <a:latin typeface="Cambria Math" panose="02040503050406030204" pitchFamily="18" charset="0"/>
                        </a:rPr>
                        <m:t>ℒ</m:t>
                      </m:r>
                      <m:r>
                        <a:rPr lang="en-US" sz="3600" smtClean="0">
                          <a:latin typeface="Cambria Math" panose="02040503050406030204" pitchFamily="18" charset="0"/>
                        </a:rPr>
                        <m:t>=</m:t>
                      </m:r>
                      <m:r>
                        <a:rPr lang="en-US" sz="3600" smtClean="0">
                          <a:latin typeface="Cambria Math" panose="02040503050406030204" pitchFamily="18" charset="0"/>
                        </a:rPr>
                        <m:t>𝜹</m:t>
                      </m:r>
                      <m:r>
                        <a:rPr lang="en-US" sz="3600" smtClean="0">
                          <a:latin typeface="Cambria Math" panose="02040503050406030204" pitchFamily="18" charset="0"/>
                        </a:rPr>
                        <m:t>𝐏</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fr-CA" sz="3600" b="0" i="1" smtClean="0">
                                  <a:latin typeface="Cambria Math" panose="02040503050406030204" pitchFamily="18" charset="0"/>
                                </a:rPr>
                                <m:t>𝑦</m:t>
                              </m:r>
                            </m:e>
                            <m:sub>
                              <m:r>
                                <a:rPr lang="en-US" sz="3600" smtClean="0">
                                  <a:latin typeface="Cambria Math" panose="02040503050406030204" pitchFamily="18" charset="0"/>
                                </a:rPr>
                                <m:t>1</m:t>
                              </m:r>
                            </m:sub>
                          </m:sSub>
                        </m:e>
                      </m:d>
                      <m:r>
                        <a:rPr lang="en-US" sz="3600">
                          <a:latin typeface="Cambria Math" panose="02040503050406030204" pitchFamily="18" charset="0"/>
                        </a:rPr>
                        <m:t>𝚪</m:t>
                      </m:r>
                      <m:r>
                        <a:rPr lang="en-US" sz="3600">
                          <a:latin typeface="Cambria Math" panose="02040503050406030204" pitchFamily="18" charset="0"/>
                        </a:rPr>
                        <m:t>𝐏</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fr-CA" sz="3600" b="0" i="1" smtClean="0">
                                  <a:latin typeface="Cambria Math" panose="02040503050406030204" pitchFamily="18" charset="0"/>
                                </a:rPr>
                                <m:t>𝑦</m:t>
                              </m:r>
                            </m:e>
                            <m:sub>
                              <m:r>
                                <a:rPr lang="en-US" sz="3600">
                                  <a:latin typeface="Cambria Math" panose="02040503050406030204" pitchFamily="18" charset="0"/>
                                </a:rPr>
                                <m:t>2</m:t>
                              </m:r>
                            </m:sub>
                          </m:sSub>
                        </m:e>
                      </m:d>
                      <m:r>
                        <a:rPr lang="en-US" sz="3600">
                          <a:latin typeface="Cambria Math" panose="02040503050406030204" pitchFamily="18" charset="0"/>
                        </a:rPr>
                        <m:t>…</m:t>
                      </m:r>
                      <m:r>
                        <a:rPr lang="en-US" sz="3600">
                          <a:latin typeface="Cambria Math" panose="02040503050406030204" pitchFamily="18" charset="0"/>
                        </a:rPr>
                        <m:t>𝚪</m:t>
                      </m:r>
                      <m:r>
                        <a:rPr lang="en-US" sz="3600">
                          <a:latin typeface="Cambria Math" panose="02040503050406030204" pitchFamily="18" charset="0"/>
                        </a:rPr>
                        <m:t>𝐏</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fr-CA" sz="3600" b="0" i="1" smtClean="0">
                                  <a:latin typeface="Cambria Math" panose="02040503050406030204" pitchFamily="18" charset="0"/>
                                </a:rPr>
                                <m:t>𝑦</m:t>
                              </m:r>
                            </m:e>
                            <m:sub>
                              <m:r>
                                <a:rPr lang="en-CA" sz="3600" i="1">
                                  <a:latin typeface="Cambria Math" panose="02040503050406030204" pitchFamily="18" charset="0"/>
                                </a:rPr>
                                <m:t>𝑇</m:t>
                              </m:r>
                            </m:sub>
                          </m:sSub>
                        </m:e>
                      </m:d>
                      <m:sSup>
                        <m:sSupPr>
                          <m:ctrlPr>
                            <a:rPr lang="en-US" sz="3600" i="1">
                              <a:latin typeface="Cambria Math" panose="02040503050406030204" pitchFamily="18" charset="0"/>
                            </a:rPr>
                          </m:ctrlPr>
                        </m:sSupPr>
                        <m:e>
                          <m:r>
                            <a:rPr lang="en-US" sz="3600">
                              <a:latin typeface="Cambria Math" panose="02040503050406030204" pitchFamily="18" charset="0"/>
                            </a:rPr>
                            <m:t>𝟏</m:t>
                          </m:r>
                        </m:e>
                        <m:sup>
                          <m:r>
                            <a:rPr lang="en-US" sz="3600">
                              <a:latin typeface="Cambria Math" panose="02040503050406030204" pitchFamily="18" charset="0"/>
                            </a:rPr>
                            <m:t>′</m:t>
                          </m:r>
                        </m:sup>
                      </m:sSup>
                    </m:oMath>
                  </m:oMathPara>
                </a14:m>
                <a:endParaRPr lang="en-US" sz="3600" dirty="0"/>
              </a:p>
            </p:txBody>
          </p:sp>
        </mc:Choice>
        <mc:Fallback xmlns="">
          <p:sp>
            <p:nvSpPr>
              <p:cNvPr id="22" name="TextBox 21">
                <a:extLst>
                  <a:ext uri="{FF2B5EF4-FFF2-40B4-BE49-F238E27FC236}">
                    <a16:creationId xmlns:a16="http://schemas.microsoft.com/office/drawing/2014/main" id="{349B8EFE-EA1A-C75C-D9D4-F0AD9EC47E8C}"/>
                  </a:ext>
                </a:extLst>
              </p:cNvPr>
              <p:cNvSpPr txBox="1">
                <a:spLocks noRot="1" noChangeAspect="1" noMove="1" noResize="1" noEditPoints="1" noAdjustHandles="1" noChangeArrowheads="1" noChangeShapeType="1" noTextEdit="1"/>
              </p:cNvSpPr>
              <p:nvPr/>
            </p:nvSpPr>
            <p:spPr>
              <a:xfrm>
                <a:off x="2635030" y="2025921"/>
                <a:ext cx="6307945" cy="646331"/>
              </a:xfrm>
              <a:prstGeom prst="rect">
                <a:avLst/>
              </a:prstGeom>
              <a:blipFill>
                <a:blip r:embed="rId9"/>
                <a:stretch>
                  <a:fillRect b="-13462"/>
                </a:stretch>
              </a:blipFill>
            </p:spPr>
            <p:txBody>
              <a:bodyPr/>
              <a:lstStyle/>
              <a:p>
                <a:r>
                  <a:rPr lang="en-US">
                    <a:noFill/>
                  </a:rPr>
                  <a:t> </a:t>
                </a:r>
              </a:p>
            </p:txBody>
          </p:sp>
        </mc:Fallback>
      </mc:AlternateContent>
    </p:spTree>
    <p:extLst>
      <p:ext uri="{BB962C8B-B14F-4D97-AF65-F5344CB8AC3E}">
        <p14:creationId xmlns:p14="http://schemas.microsoft.com/office/powerpoint/2010/main" val="47910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28" grpId="0" animBg="1"/>
      <p:bldP spid="32" grpId="0" animBg="1"/>
      <p:bldP spid="33"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ce sheet">
            <a:extLst>
              <a:ext uri="{FF2B5EF4-FFF2-40B4-BE49-F238E27FC236}">
                <a16:creationId xmlns:a16="http://schemas.microsoft.com/office/drawing/2014/main" id="{1F1B4B82-898E-4A5B-80C1-D8D23FA2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3858" y="1702170"/>
            <a:ext cx="8729012" cy="4493368"/>
          </a:xfrm>
          <a:prstGeom prst="rect">
            <a:avLst/>
          </a:prstGeom>
        </p:spPr>
      </p:pic>
      <p:pic>
        <p:nvPicPr>
          <p:cNvPr id="6" name="Seal"/>
          <p:cNvPicPr>
            <a:picLocks noChangeAspect="1"/>
          </p:cNvPicPr>
          <p:nvPr/>
        </p:nvPicPr>
        <p:blipFill>
          <a:blip r:embed="rId4" cstate="print">
            <a:grayscl/>
            <a:lum bright="5000"/>
            <a:extLst>
              <a:ext uri="{28A0092B-C50C-407E-A947-70E740481C1C}">
                <a14:useLocalDpi xmlns:a14="http://schemas.microsoft.com/office/drawing/2010/main" val="0"/>
              </a:ext>
            </a:extLst>
          </a:blip>
          <a:stretch>
            <a:fillRect/>
          </a:stretch>
        </p:blipFill>
        <p:spPr>
          <a:xfrm>
            <a:off x="7579225" y="3677188"/>
            <a:ext cx="307011" cy="191028"/>
          </a:xfrm>
          <a:prstGeom prst="rect">
            <a:avLst/>
          </a:prstGeom>
        </p:spPr>
      </p:pic>
      <p:grpSp>
        <p:nvGrpSpPr>
          <p:cNvPr id="281" name="ice mask">
            <a:extLst>
              <a:ext uri="{FF2B5EF4-FFF2-40B4-BE49-F238E27FC236}">
                <a16:creationId xmlns:a16="http://schemas.microsoft.com/office/drawing/2014/main" id="{FB52C0B9-6D5D-4AE9-9ADD-30E4B87A9E7D}"/>
              </a:ext>
            </a:extLst>
          </p:cNvPr>
          <p:cNvGrpSpPr>
            <a:grpSpLocks noChangeAspect="1"/>
          </p:cNvGrpSpPr>
          <p:nvPr/>
        </p:nvGrpSpPr>
        <p:grpSpPr bwMode="auto">
          <a:xfrm>
            <a:off x="6542089" y="3884208"/>
            <a:ext cx="3138487" cy="819151"/>
            <a:chOff x="3161" y="2286"/>
            <a:chExt cx="1977" cy="516"/>
          </a:xfrm>
        </p:grpSpPr>
        <p:sp>
          <p:nvSpPr>
            <p:cNvPr id="282" name="AutoShape 221">
              <a:extLst>
                <a:ext uri="{FF2B5EF4-FFF2-40B4-BE49-F238E27FC236}">
                  <a16:creationId xmlns:a16="http://schemas.microsoft.com/office/drawing/2014/main" id="{E5068096-0A5F-4B24-A972-F1BC7468A4AF}"/>
                </a:ext>
              </a:extLst>
            </p:cNvPr>
            <p:cNvSpPr>
              <a:spLocks noChangeAspect="1" noChangeArrowheads="1" noTextEdit="1"/>
            </p:cNvSpPr>
            <p:nvPr/>
          </p:nvSpPr>
          <p:spPr bwMode="auto">
            <a:xfrm>
              <a:off x="3161" y="2286"/>
              <a:ext cx="1977"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283" name="Freeform 223">
              <a:extLst>
                <a:ext uri="{FF2B5EF4-FFF2-40B4-BE49-F238E27FC236}">
                  <a16:creationId xmlns:a16="http://schemas.microsoft.com/office/drawing/2014/main" id="{F4554C49-84A6-4967-A61B-9218CAA48A4A}"/>
                </a:ext>
              </a:extLst>
            </p:cNvPr>
            <p:cNvSpPr>
              <a:spLocks/>
            </p:cNvSpPr>
            <p:nvPr/>
          </p:nvSpPr>
          <p:spPr bwMode="auto">
            <a:xfrm>
              <a:off x="4977" y="2348"/>
              <a:ext cx="158" cy="51"/>
            </a:xfrm>
            <a:custGeom>
              <a:avLst/>
              <a:gdLst>
                <a:gd name="T0" fmla="*/ 0 w 158"/>
                <a:gd name="T1" fmla="*/ 0 h 51"/>
                <a:gd name="T2" fmla="*/ 158 w 158"/>
                <a:gd name="T3" fmla="*/ 20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0"/>
                  </a:lnTo>
                  <a:lnTo>
                    <a:pt x="57" y="51"/>
                  </a:lnTo>
                  <a:lnTo>
                    <a:pt x="57" y="51"/>
                  </a:lnTo>
                  <a:lnTo>
                    <a:pt x="0" y="0"/>
                  </a:lnTo>
                  <a:lnTo>
                    <a:pt x="0" y="0"/>
                  </a:lnTo>
                  <a:close/>
                </a:path>
              </a:pathLst>
            </a:custGeom>
            <a:solidFill>
              <a:srgbClr val="94D2F2"/>
            </a:solidFill>
            <a:ln w="0" cap="sq">
              <a:solidFill>
                <a:srgbClr val="94D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4" name="Freeform 224">
              <a:extLst>
                <a:ext uri="{FF2B5EF4-FFF2-40B4-BE49-F238E27FC236}">
                  <a16:creationId xmlns:a16="http://schemas.microsoft.com/office/drawing/2014/main" id="{DD69800A-DC47-4B59-B8EC-72ACB6A43186}"/>
                </a:ext>
              </a:extLst>
            </p:cNvPr>
            <p:cNvSpPr>
              <a:spLocks/>
            </p:cNvSpPr>
            <p:nvPr/>
          </p:nvSpPr>
          <p:spPr bwMode="auto">
            <a:xfrm>
              <a:off x="4977" y="2317"/>
              <a:ext cx="158" cy="51"/>
            </a:xfrm>
            <a:custGeom>
              <a:avLst/>
              <a:gdLst>
                <a:gd name="T0" fmla="*/ 101 w 158"/>
                <a:gd name="T1" fmla="*/ 0 h 51"/>
                <a:gd name="T2" fmla="*/ 158 w 158"/>
                <a:gd name="T3" fmla="*/ 51 h 51"/>
                <a:gd name="T4" fmla="*/ 0 w 158"/>
                <a:gd name="T5" fmla="*/ 31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31"/>
                  </a:lnTo>
                  <a:lnTo>
                    <a:pt x="101" y="0"/>
                  </a:lnTo>
                  <a:lnTo>
                    <a:pt x="10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5" name="Freeform 225">
              <a:extLst>
                <a:ext uri="{FF2B5EF4-FFF2-40B4-BE49-F238E27FC236}">
                  <a16:creationId xmlns:a16="http://schemas.microsoft.com/office/drawing/2014/main" id="{5F3E8D20-0F6B-47E1-B335-1015F67C98D1}"/>
                </a:ext>
              </a:extLst>
            </p:cNvPr>
            <p:cNvSpPr>
              <a:spLocks/>
            </p:cNvSpPr>
            <p:nvPr/>
          </p:nvSpPr>
          <p:spPr bwMode="auto">
            <a:xfrm>
              <a:off x="4910" y="2289"/>
              <a:ext cx="168" cy="59"/>
            </a:xfrm>
            <a:custGeom>
              <a:avLst/>
              <a:gdLst>
                <a:gd name="T0" fmla="*/ 0 w 168"/>
                <a:gd name="T1" fmla="*/ 0 h 59"/>
                <a:gd name="T2" fmla="*/ 168 w 168"/>
                <a:gd name="T3" fmla="*/ 28 h 59"/>
                <a:gd name="T4" fmla="*/ 67 w 168"/>
                <a:gd name="T5" fmla="*/ 59 h 59"/>
                <a:gd name="T6" fmla="*/ 67 w 168"/>
                <a:gd name="T7" fmla="*/ 59 h 59"/>
                <a:gd name="T8" fmla="*/ 0 w 168"/>
                <a:gd name="T9" fmla="*/ 0 h 59"/>
                <a:gd name="T10" fmla="*/ 0 w 168"/>
                <a:gd name="T11" fmla="*/ 0 h 59"/>
              </a:gdLst>
              <a:ahLst/>
              <a:cxnLst>
                <a:cxn ang="0">
                  <a:pos x="T0" y="T1"/>
                </a:cxn>
                <a:cxn ang="0">
                  <a:pos x="T2" y="T3"/>
                </a:cxn>
                <a:cxn ang="0">
                  <a:pos x="T4" y="T5"/>
                </a:cxn>
                <a:cxn ang="0">
                  <a:pos x="T6" y="T7"/>
                </a:cxn>
                <a:cxn ang="0">
                  <a:pos x="T8" y="T9"/>
                </a:cxn>
                <a:cxn ang="0">
                  <a:pos x="T10" y="T11"/>
                </a:cxn>
              </a:cxnLst>
              <a:rect l="0" t="0" r="r" b="b"/>
              <a:pathLst>
                <a:path w="168" h="59">
                  <a:moveTo>
                    <a:pt x="0" y="0"/>
                  </a:moveTo>
                  <a:lnTo>
                    <a:pt x="168" y="28"/>
                  </a:lnTo>
                  <a:lnTo>
                    <a:pt x="67" y="59"/>
                  </a:lnTo>
                  <a:lnTo>
                    <a:pt x="67" y="59"/>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6" name="Freeform 226">
              <a:extLst>
                <a:ext uri="{FF2B5EF4-FFF2-40B4-BE49-F238E27FC236}">
                  <a16:creationId xmlns:a16="http://schemas.microsoft.com/office/drawing/2014/main" id="{A7EBCAB9-EDEF-4F79-9B80-0CF75D2589FC}"/>
                </a:ext>
              </a:extLst>
            </p:cNvPr>
            <p:cNvSpPr>
              <a:spLocks/>
            </p:cNvSpPr>
            <p:nvPr/>
          </p:nvSpPr>
          <p:spPr bwMode="auto">
            <a:xfrm>
              <a:off x="4873" y="2378"/>
              <a:ext cx="161" cy="52"/>
            </a:xfrm>
            <a:custGeom>
              <a:avLst/>
              <a:gdLst>
                <a:gd name="T0" fmla="*/ 0 w 161"/>
                <a:gd name="T1" fmla="*/ 0 h 52"/>
                <a:gd name="T2" fmla="*/ 161 w 161"/>
                <a:gd name="T3" fmla="*/ 21 h 52"/>
                <a:gd name="T4" fmla="*/ 53 w 161"/>
                <a:gd name="T5" fmla="*/ 52 h 52"/>
                <a:gd name="T6" fmla="*/ 53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3" y="52"/>
                  </a:lnTo>
                  <a:lnTo>
                    <a:pt x="53" y="52"/>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7" name="Freeform 227">
              <a:extLst>
                <a:ext uri="{FF2B5EF4-FFF2-40B4-BE49-F238E27FC236}">
                  <a16:creationId xmlns:a16="http://schemas.microsoft.com/office/drawing/2014/main" id="{50BB3282-0C2C-476D-A544-8C392107DAC5}"/>
                </a:ext>
              </a:extLst>
            </p:cNvPr>
            <p:cNvSpPr>
              <a:spLocks/>
            </p:cNvSpPr>
            <p:nvPr/>
          </p:nvSpPr>
          <p:spPr bwMode="auto">
            <a:xfrm>
              <a:off x="4873" y="2348"/>
              <a:ext cx="161" cy="51"/>
            </a:xfrm>
            <a:custGeom>
              <a:avLst/>
              <a:gdLst>
                <a:gd name="T0" fmla="*/ 104 w 161"/>
                <a:gd name="T1" fmla="*/ 0 h 51"/>
                <a:gd name="T2" fmla="*/ 104 w 161"/>
                <a:gd name="T3" fmla="*/ 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04" y="0"/>
                  </a:lnTo>
                  <a:lnTo>
                    <a:pt x="161" y="51"/>
                  </a:lnTo>
                  <a:lnTo>
                    <a:pt x="0" y="30"/>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8" name="Freeform 228">
              <a:extLst>
                <a:ext uri="{FF2B5EF4-FFF2-40B4-BE49-F238E27FC236}">
                  <a16:creationId xmlns:a16="http://schemas.microsoft.com/office/drawing/2014/main" id="{7DC7E1DB-84D4-4627-A266-7ED1E92873ED}"/>
                </a:ext>
              </a:extLst>
            </p:cNvPr>
            <p:cNvSpPr>
              <a:spLocks/>
            </p:cNvSpPr>
            <p:nvPr/>
          </p:nvSpPr>
          <p:spPr bwMode="auto">
            <a:xfrm>
              <a:off x="4805" y="2320"/>
              <a:ext cx="172" cy="58"/>
            </a:xfrm>
            <a:custGeom>
              <a:avLst/>
              <a:gdLst>
                <a:gd name="T0" fmla="*/ 0 w 172"/>
                <a:gd name="T1" fmla="*/ 0 h 58"/>
                <a:gd name="T2" fmla="*/ 172 w 172"/>
                <a:gd name="T3" fmla="*/ 28 h 58"/>
                <a:gd name="T4" fmla="*/ 68 w 172"/>
                <a:gd name="T5" fmla="*/ 58 h 58"/>
                <a:gd name="T6" fmla="*/ 68 w 172"/>
                <a:gd name="T7" fmla="*/ 58 h 58"/>
                <a:gd name="T8" fmla="*/ 0 w 172"/>
                <a:gd name="T9" fmla="*/ 0 h 58"/>
                <a:gd name="T10" fmla="*/ 0 w 172"/>
                <a:gd name="T11" fmla="*/ 0 h 58"/>
              </a:gdLst>
              <a:ahLst/>
              <a:cxnLst>
                <a:cxn ang="0">
                  <a:pos x="T0" y="T1"/>
                </a:cxn>
                <a:cxn ang="0">
                  <a:pos x="T2" y="T3"/>
                </a:cxn>
                <a:cxn ang="0">
                  <a:pos x="T4" y="T5"/>
                </a:cxn>
                <a:cxn ang="0">
                  <a:pos x="T6" y="T7"/>
                </a:cxn>
                <a:cxn ang="0">
                  <a:pos x="T8" y="T9"/>
                </a:cxn>
                <a:cxn ang="0">
                  <a:pos x="T10" y="T11"/>
                </a:cxn>
              </a:cxnLst>
              <a:rect l="0" t="0" r="r" b="b"/>
              <a:pathLst>
                <a:path w="172" h="58">
                  <a:moveTo>
                    <a:pt x="0" y="0"/>
                  </a:moveTo>
                  <a:lnTo>
                    <a:pt x="172" y="28"/>
                  </a:lnTo>
                  <a:lnTo>
                    <a:pt x="68" y="58"/>
                  </a:lnTo>
                  <a:lnTo>
                    <a:pt x="68" y="58"/>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9" name="Freeform 229">
              <a:extLst>
                <a:ext uri="{FF2B5EF4-FFF2-40B4-BE49-F238E27FC236}">
                  <a16:creationId xmlns:a16="http://schemas.microsoft.com/office/drawing/2014/main" id="{C2E9FE0E-0109-4417-898C-10C055D0EACC}"/>
                </a:ext>
              </a:extLst>
            </p:cNvPr>
            <p:cNvSpPr>
              <a:spLocks/>
            </p:cNvSpPr>
            <p:nvPr/>
          </p:nvSpPr>
          <p:spPr bwMode="auto">
            <a:xfrm>
              <a:off x="4762" y="2413"/>
              <a:ext cx="164" cy="51"/>
            </a:xfrm>
            <a:custGeom>
              <a:avLst/>
              <a:gdLst>
                <a:gd name="T0" fmla="*/ 0 w 164"/>
                <a:gd name="T1" fmla="*/ 0 h 51"/>
                <a:gd name="T2" fmla="*/ 164 w 164"/>
                <a:gd name="T3" fmla="*/ 17 h 51"/>
                <a:gd name="T4" fmla="*/ 57 w 164"/>
                <a:gd name="T5" fmla="*/ 51 h 51"/>
                <a:gd name="T6" fmla="*/ 0 w 164"/>
                <a:gd name="T7" fmla="*/ 0 h 51"/>
                <a:gd name="T8" fmla="*/ 0 w 164"/>
                <a:gd name="T9" fmla="*/ 0 h 51"/>
              </a:gdLst>
              <a:ahLst/>
              <a:cxnLst>
                <a:cxn ang="0">
                  <a:pos x="T0" y="T1"/>
                </a:cxn>
                <a:cxn ang="0">
                  <a:pos x="T2" y="T3"/>
                </a:cxn>
                <a:cxn ang="0">
                  <a:pos x="T4" y="T5"/>
                </a:cxn>
                <a:cxn ang="0">
                  <a:pos x="T6" y="T7"/>
                </a:cxn>
                <a:cxn ang="0">
                  <a:pos x="T8" y="T9"/>
                </a:cxn>
              </a:cxnLst>
              <a:rect l="0" t="0" r="r" b="b"/>
              <a:pathLst>
                <a:path w="164" h="51">
                  <a:moveTo>
                    <a:pt x="0" y="0"/>
                  </a:moveTo>
                  <a:lnTo>
                    <a:pt x="164" y="17"/>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0" name="Freeform 230">
              <a:extLst>
                <a:ext uri="{FF2B5EF4-FFF2-40B4-BE49-F238E27FC236}">
                  <a16:creationId xmlns:a16="http://schemas.microsoft.com/office/drawing/2014/main" id="{DA4E28DE-314B-4605-B10F-3848AE2E7AC3}"/>
                </a:ext>
              </a:extLst>
            </p:cNvPr>
            <p:cNvSpPr>
              <a:spLocks/>
            </p:cNvSpPr>
            <p:nvPr/>
          </p:nvSpPr>
          <p:spPr bwMode="auto">
            <a:xfrm>
              <a:off x="4762" y="2378"/>
              <a:ext cx="164" cy="52"/>
            </a:xfrm>
            <a:custGeom>
              <a:avLst/>
              <a:gdLst>
                <a:gd name="T0" fmla="*/ 111 w 164"/>
                <a:gd name="T1" fmla="*/ 0 h 52"/>
                <a:gd name="T2" fmla="*/ 111 w 164"/>
                <a:gd name="T3" fmla="*/ 0 h 52"/>
                <a:gd name="T4" fmla="*/ 164 w 164"/>
                <a:gd name="T5" fmla="*/ 52 h 52"/>
                <a:gd name="T6" fmla="*/ 0 w 164"/>
                <a:gd name="T7" fmla="*/ 35 h 52"/>
                <a:gd name="T8" fmla="*/ 111 w 164"/>
                <a:gd name="T9" fmla="*/ 0 h 52"/>
                <a:gd name="T10" fmla="*/ 111 w 164"/>
                <a:gd name="T11" fmla="*/ 0 h 52"/>
              </a:gdLst>
              <a:ahLst/>
              <a:cxnLst>
                <a:cxn ang="0">
                  <a:pos x="T0" y="T1"/>
                </a:cxn>
                <a:cxn ang="0">
                  <a:pos x="T2" y="T3"/>
                </a:cxn>
                <a:cxn ang="0">
                  <a:pos x="T4" y="T5"/>
                </a:cxn>
                <a:cxn ang="0">
                  <a:pos x="T6" y="T7"/>
                </a:cxn>
                <a:cxn ang="0">
                  <a:pos x="T8" y="T9"/>
                </a:cxn>
                <a:cxn ang="0">
                  <a:pos x="T10" y="T11"/>
                </a:cxn>
              </a:cxnLst>
              <a:rect l="0" t="0" r="r" b="b"/>
              <a:pathLst>
                <a:path w="164" h="52">
                  <a:moveTo>
                    <a:pt x="111" y="0"/>
                  </a:moveTo>
                  <a:lnTo>
                    <a:pt x="111" y="0"/>
                  </a:lnTo>
                  <a:lnTo>
                    <a:pt x="164" y="52"/>
                  </a:lnTo>
                  <a:lnTo>
                    <a:pt x="0" y="35"/>
                  </a:lnTo>
                  <a:lnTo>
                    <a:pt x="111" y="0"/>
                  </a:lnTo>
                  <a:lnTo>
                    <a:pt x="11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1" name="Freeform 231">
              <a:extLst>
                <a:ext uri="{FF2B5EF4-FFF2-40B4-BE49-F238E27FC236}">
                  <a16:creationId xmlns:a16="http://schemas.microsoft.com/office/drawing/2014/main" id="{CE7B1CDD-9A69-4787-9137-880A89C03199}"/>
                </a:ext>
              </a:extLst>
            </p:cNvPr>
            <p:cNvSpPr>
              <a:spLocks/>
            </p:cNvSpPr>
            <p:nvPr/>
          </p:nvSpPr>
          <p:spPr bwMode="auto">
            <a:xfrm>
              <a:off x="4698" y="2354"/>
              <a:ext cx="175" cy="59"/>
            </a:xfrm>
            <a:custGeom>
              <a:avLst/>
              <a:gdLst>
                <a:gd name="T0" fmla="*/ 0 w 175"/>
                <a:gd name="T1" fmla="*/ 0 h 59"/>
                <a:gd name="T2" fmla="*/ 175 w 175"/>
                <a:gd name="T3" fmla="*/ 24 h 59"/>
                <a:gd name="T4" fmla="*/ 64 w 175"/>
                <a:gd name="T5" fmla="*/ 59 h 59"/>
                <a:gd name="T6" fmla="*/ 0 w 175"/>
                <a:gd name="T7" fmla="*/ 0 h 59"/>
                <a:gd name="T8" fmla="*/ 0 w 175"/>
                <a:gd name="T9" fmla="*/ 0 h 59"/>
              </a:gdLst>
              <a:ahLst/>
              <a:cxnLst>
                <a:cxn ang="0">
                  <a:pos x="T0" y="T1"/>
                </a:cxn>
                <a:cxn ang="0">
                  <a:pos x="T2" y="T3"/>
                </a:cxn>
                <a:cxn ang="0">
                  <a:pos x="T4" y="T5"/>
                </a:cxn>
                <a:cxn ang="0">
                  <a:pos x="T6" y="T7"/>
                </a:cxn>
                <a:cxn ang="0">
                  <a:pos x="T8" y="T9"/>
                </a:cxn>
              </a:cxnLst>
              <a:rect l="0" t="0" r="r" b="b"/>
              <a:pathLst>
                <a:path w="175" h="59">
                  <a:moveTo>
                    <a:pt x="0" y="0"/>
                  </a:moveTo>
                  <a:lnTo>
                    <a:pt x="175" y="24"/>
                  </a:lnTo>
                  <a:lnTo>
                    <a:pt x="64" y="59"/>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2" name="Freeform 232">
              <a:extLst>
                <a:ext uri="{FF2B5EF4-FFF2-40B4-BE49-F238E27FC236}">
                  <a16:creationId xmlns:a16="http://schemas.microsoft.com/office/drawing/2014/main" id="{EE1DD6C7-0AFE-4B26-8C31-0AD01855CE0A}"/>
                </a:ext>
              </a:extLst>
            </p:cNvPr>
            <p:cNvSpPr>
              <a:spLocks/>
            </p:cNvSpPr>
            <p:nvPr/>
          </p:nvSpPr>
          <p:spPr bwMode="auto">
            <a:xfrm>
              <a:off x="4661" y="2413"/>
              <a:ext cx="158" cy="51"/>
            </a:xfrm>
            <a:custGeom>
              <a:avLst/>
              <a:gdLst>
                <a:gd name="T0" fmla="*/ 101 w 158"/>
                <a:gd name="T1" fmla="*/ 0 h 51"/>
                <a:gd name="T2" fmla="*/ 158 w 158"/>
                <a:gd name="T3" fmla="*/ 51 h 51"/>
                <a:gd name="T4" fmla="*/ 0 w 158"/>
                <a:gd name="T5" fmla="*/ 27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27"/>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3" name="Freeform 233">
              <a:extLst>
                <a:ext uri="{FF2B5EF4-FFF2-40B4-BE49-F238E27FC236}">
                  <a16:creationId xmlns:a16="http://schemas.microsoft.com/office/drawing/2014/main" id="{16E758AB-28DB-479D-AF7E-31311F033FDE}"/>
                </a:ext>
              </a:extLst>
            </p:cNvPr>
            <p:cNvSpPr>
              <a:spLocks/>
            </p:cNvSpPr>
            <p:nvPr/>
          </p:nvSpPr>
          <p:spPr bwMode="auto">
            <a:xfrm>
              <a:off x="4805" y="2289"/>
              <a:ext cx="172" cy="59"/>
            </a:xfrm>
            <a:custGeom>
              <a:avLst/>
              <a:gdLst>
                <a:gd name="T0" fmla="*/ 105 w 172"/>
                <a:gd name="T1" fmla="*/ 0 h 59"/>
                <a:gd name="T2" fmla="*/ 172 w 172"/>
                <a:gd name="T3" fmla="*/ 59 h 59"/>
                <a:gd name="T4" fmla="*/ 0 w 172"/>
                <a:gd name="T5" fmla="*/ 31 h 59"/>
                <a:gd name="T6" fmla="*/ 0 w 172"/>
                <a:gd name="T7" fmla="*/ 31 h 59"/>
                <a:gd name="T8" fmla="*/ 0 w 172"/>
                <a:gd name="T9" fmla="*/ 31 h 59"/>
                <a:gd name="T10" fmla="*/ 105 w 172"/>
                <a:gd name="T11" fmla="*/ 0 h 59"/>
                <a:gd name="T12" fmla="*/ 105 w 17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72" h="59">
                  <a:moveTo>
                    <a:pt x="105" y="0"/>
                  </a:moveTo>
                  <a:lnTo>
                    <a:pt x="172" y="59"/>
                  </a:lnTo>
                  <a:lnTo>
                    <a:pt x="0" y="31"/>
                  </a:lnTo>
                  <a:lnTo>
                    <a:pt x="0" y="31"/>
                  </a:lnTo>
                  <a:lnTo>
                    <a:pt x="0" y="31"/>
                  </a:lnTo>
                  <a:lnTo>
                    <a:pt x="105" y="0"/>
                  </a:lnTo>
                  <a:lnTo>
                    <a:pt x="105"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4" name="Freeform 234">
              <a:extLst>
                <a:ext uri="{FF2B5EF4-FFF2-40B4-BE49-F238E27FC236}">
                  <a16:creationId xmlns:a16="http://schemas.microsoft.com/office/drawing/2014/main" id="{753ED835-5FF8-4E62-A3A1-989072E5F0DC}"/>
                </a:ext>
              </a:extLst>
            </p:cNvPr>
            <p:cNvSpPr>
              <a:spLocks/>
            </p:cNvSpPr>
            <p:nvPr/>
          </p:nvSpPr>
          <p:spPr bwMode="auto">
            <a:xfrm>
              <a:off x="4698" y="2320"/>
              <a:ext cx="175" cy="58"/>
            </a:xfrm>
            <a:custGeom>
              <a:avLst/>
              <a:gdLst>
                <a:gd name="T0" fmla="*/ 107 w 175"/>
                <a:gd name="T1" fmla="*/ 0 h 58"/>
                <a:gd name="T2" fmla="*/ 107 w 175"/>
                <a:gd name="T3" fmla="*/ 0 h 58"/>
                <a:gd name="T4" fmla="*/ 175 w 175"/>
                <a:gd name="T5" fmla="*/ 58 h 58"/>
                <a:gd name="T6" fmla="*/ 0 w 175"/>
                <a:gd name="T7" fmla="*/ 34 h 58"/>
                <a:gd name="T8" fmla="*/ 107 w 175"/>
                <a:gd name="T9" fmla="*/ 0 h 58"/>
                <a:gd name="T10" fmla="*/ 107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107" y="0"/>
                  </a:moveTo>
                  <a:lnTo>
                    <a:pt x="107" y="0"/>
                  </a:lnTo>
                  <a:lnTo>
                    <a:pt x="175" y="58"/>
                  </a:lnTo>
                  <a:lnTo>
                    <a:pt x="0" y="34"/>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5" name="Freeform 235">
              <a:extLst>
                <a:ext uri="{FF2B5EF4-FFF2-40B4-BE49-F238E27FC236}">
                  <a16:creationId xmlns:a16="http://schemas.microsoft.com/office/drawing/2014/main" id="{A52B4770-EA84-4237-A128-A8922203129E}"/>
                </a:ext>
              </a:extLst>
            </p:cNvPr>
            <p:cNvSpPr>
              <a:spLocks/>
            </p:cNvSpPr>
            <p:nvPr/>
          </p:nvSpPr>
          <p:spPr bwMode="auto">
            <a:xfrm>
              <a:off x="4593" y="2385"/>
              <a:ext cx="169" cy="55"/>
            </a:xfrm>
            <a:custGeom>
              <a:avLst/>
              <a:gdLst>
                <a:gd name="T0" fmla="*/ 0 w 169"/>
                <a:gd name="T1" fmla="*/ 0 h 55"/>
                <a:gd name="T2" fmla="*/ 169 w 169"/>
                <a:gd name="T3" fmla="*/ 28 h 55"/>
                <a:gd name="T4" fmla="*/ 68 w 169"/>
                <a:gd name="T5" fmla="*/ 55 h 55"/>
                <a:gd name="T6" fmla="*/ 0 w 169"/>
                <a:gd name="T7" fmla="*/ 0 h 55"/>
                <a:gd name="T8" fmla="*/ 0 w 169"/>
                <a:gd name="T9" fmla="*/ 0 h 55"/>
              </a:gdLst>
              <a:ahLst/>
              <a:cxnLst>
                <a:cxn ang="0">
                  <a:pos x="T0" y="T1"/>
                </a:cxn>
                <a:cxn ang="0">
                  <a:pos x="T2" y="T3"/>
                </a:cxn>
                <a:cxn ang="0">
                  <a:pos x="T4" y="T5"/>
                </a:cxn>
                <a:cxn ang="0">
                  <a:pos x="T6" y="T7"/>
                </a:cxn>
                <a:cxn ang="0">
                  <a:pos x="T8" y="T9"/>
                </a:cxn>
              </a:cxnLst>
              <a:rect l="0" t="0" r="r" b="b"/>
              <a:pathLst>
                <a:path w="169" h="55">
                  <a:moveTo>
                    <a:pt x="0" y="0"/>
                  </a:moveTo>
                  <a:lnTo>
                    <a:pt x="169" y="28"/>
                  </a:lnTo>
                  <a:lnTo>
                    <a:pt x="68"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6" name="Freeform 236">
              <a:extLst>
                <a:ext uri="{FF2B5EF4-FFF2-40B4-BE49-F238E27FC236}">
                  <a16:creationId xmlns:a16="http://schemas.microsoft.com/office/drawing/2014/main" id="{332F4FBB-FA04-4C16-84CD-4E4FF0483340}"/>
                </a:ext>
              </a:extLst>
            </p:cNvPr>
            <p:cNvSpPr>
              <a:spLocks/>
            </p:cNvSpPr>
            <p:nvPr/>
          </p:nvSpPr>
          <p:spPr bwMode="auto">
            <a:xfrm>
              <a:off x="4661" y="2440"/>
              <a:ext cx="158" cy="51"/>
            </a:xfrm>
            <a:custGeom>
              <a:avLst/>
              <a:gdLst>
                <a:gd name="T0" fmla="*/ 0 w 158"/>
                <a:gd name="T1" fmla="*/ 0 h 51"/>
                <a:gd name="T2" fmla="*/ 158 w 158"/>
                <a:gd name="T3" fmla="*/ 24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4"/>
                  </a:lnTo>
                  <a:lnTo>
                    <a:pt x="57" y="51"/>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7" name="Freeform 237">
              <a:extLst>
                <a:ext uri="{FF2B5EF4-FFF2-40B4-BE49-F238E27FC236}">
                  <a16:creationId xmlns:a16="http://schemas.microsoft.com/office/drawing/2014/main" id="{AF01B8D4-A7D1-4A2A-9036-56417EA566AC}"/>
                </a:ext>
              </a:extLst>
            </p:cNvPr>
            <p:cNvSpPr>
              <a:spLocks/>
            </p:cNvSpPr>
            <p:nvPr/>
          </p:nvSpPr>
          <p:spPr bwMode="auto">
            <a:xfrm>
              <a:off x="4553" y="2440"/>
              <a:ext cx="165" cy="51"/>
            </a:xfrm>
            <a:custGeom>
              <a:avLst/>
              <a:gdLst>
                <a:gd name="T0" fmla="*/ 108 w 165"/>
                <a:gd name="T1" fmla="*/ 0 h 51"/>
                <a:gd name="T2" fmla="*/ 165 w 165"/>
                <a:gd name="T3" fmla="*/ 51 h 51"/>
                <a:gd name="T4" fmla="*/ 0 w 165"/>
                <a:gd name="T5" fmla="*/ 34 h 51"/>
                <a:gd name="T6" fmla="*/ 108 w 165"/>
                <a:gd name="T7" fmla="*/ 0 h 51"/>
                <a:gd name="T8" fmla="*/ 108 w 165"/>
                <a:gd name="T9" fmla="*/ 0 h 51"/>
              </a:gdLst>
              <a:ahLst/>
              <a:cxnLst>
                <a:cxn ang="0">
                  <a:pos x="T0" y="T1"/>
                </a:cxn>
                <a:cxn ang="0">
                  <a:pos x="T2" y="T3"/>
                </a:cxn>
                <a:cxn ang="0">
                  <a:pos x="T4" y="T5"/>
                </a:cxn>
                <a:cxn ang="0">
                  <a:pos x="T6" y="T7"/>
                </a:cxn>
                <a:cxn ang="0">
                  <a:pos x="T8" y="T9"/>
                </a:cxn>
              </a:cxnLst>
              <a:rect l="0" t="0" r="r" b="b"/>
              <a:pathLst>
                <a:path w="165" h="51">
                  <a:moveTo>
                    <a:pt x="108" y="0"/>
                  </a:moveTo>
                  <a:lnTo>
                    <a:pt x="165" y="51"/>
                  </a:lnTo>
                  <a:lnTo>
                    <a:pt x="0" y="34"/>
                  </a:lnTo>
                  <a:lnTo>
                    <a:pt x="108" y="0"/>
                  </a:lnTo>
                  <a:lnTo>
                    <a:pt x="108"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8" name="Freeform 238">
              <a:extLst>
                <a:ext uri="{FF2B5EF4-FFF2-40B4-BE49-F238E27FC236}">
                  <a16:creationId xmlns:a16="http://schemas.microsoft.com/office/drawing/2014/main" id="{A3D2BBE8-2F70-40B0-BB15-DA2EB319D62F}"/>
                </a:ext>
              </a:extLst>
            </p:cNvPr>
            <p:cNvSpPr>
              <a:spLocks/>
            </p:cNvSpPr>
            <p:nvPr/>
          </p:nvSpPr>
          <p:spPr bwMode="auto">
            <a:xfrm>
              <a:off x="4553" y="2474"/>
              <a:ext cx="165" cy="48"/>
            </a:xfrm>
            <a:custGeom>
              <a:avLst/>
              <a:gdLst>
                <a:gd name="T0" fmla="*/ 0 w 165"/>
                <a:gd name="T1" fmla="*/ 0 h 48"/>
                <a:gd name="T2" fmla="*/ 165 w 165"/>
                <a:gd name="T3" fmla="*/ 17 h 48"/>
                <a:gd name="T4" fmla="*/ 57 w 165"/>
                <a:gd name="T5" fmla="*/ 48 h 48"/>
                <a:gd name="T6" fmla="*/ 0 w 165"/>
                <a:gd name="T7" fmla="*/ 0 h 48"/>
                <a:gd name="T8" fmla="*/ 0 w 165"/>
                <a:gd name="T9" fmla="*/ 0 h 48"/>
              </a:gdLst>
              <a:ahLst/>
              <a:cxnLst>
                <a:cxn ang="0">
                  <a:pos x="T0" y="T1"/>
                </a:cxn>
                <a:cxn ang="0">
                  <a:pos x="T2" y="T3"/>
                </a:cxn>
                <a:cxn ang="0">
                  <a:pos x="T4" y="T5"/>
                </a:cxn>
                <a:cxn ang="0">
                  <a:pos x="T6" y="T7"/>
                </a:cxn>
                <a:cxn ang="0">
                  <a:pos x="T8" y="T9"/>
                </a:cxn>
              </a:cxnLst>
              <a:rect l="0" t="0" r="r" b="b"/>
              <a:pathLst>
                <a:path w="165" h="48">
                  <a:moveTo>
                    <a:pt x="0" y="0"/>
                  </a:moveTo>
                  <a:lnTo>
                    <a:pt x="165"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9" name="Freeform 239">
              <a:extLst>
                <a:ext uri="{FF2B5EF4-FFF2-40B4-BE49-F238E27FC236}">
                  <a16:creationId xmlns:a16="http://schemas.microsoft.com/office/drawing/2014/main" id="{0D05E951-93D3-46E6-8956-D0746E6F4421}"/>
                </a:ext>
              </a:extLst>
            </p:cNvPr>
            <p:cNvSpPr>
              <a:spLocks/>
            </p:cNvSpPr>
            <p:nvPr/>
          </p:nvSpPr>
          <p:spPr bwMode="auto">
            <a:xfrm>
              <a:off x="4489" y="2416"/>
              <a:ext cx="172" cy="58"/>
            </a:xfrm>
            <a:custGeom>
              <a:avLst/>
              <a:gdLst>
                <a:gd name="T0" fmla="*/ 0 w 172"/>
                <a:gd name="T1" fmla="*/ 0 h 58"/>
                <a:gd name="T2" fmla="*/ 172 w 172"/>
                <a:gd name="T3" fmla="*/ 24 h 58"/>
                <a:gd name="T4" fmla="*/ 64 w 172"/>
                <a:gd name="T5" fmla="*/ 58 h 58"/>
                <a:gd name="T6" fmla="*/ 64 w 172"/>
                <a:gd name="T7" fmla="*/ 58 h 58"/>
                <a:gd name="T8" fmla="*/ 64 w 172"/>
                <a:gd name="T9" fmla="*/ 58 h 58"/>
                <a:gd name="T10" fmla="*/ 0 w 172"/>
                <a:gd name="T11" fmla="*/ 0 h 58"/>
                <a:gd name="T12" fmla="*/ 0 w 17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2" h="58">
                  <a:moveTo>
                    <a:pt x="0" y="0"/>
                  </a:moveTo>
                  <a:lnTo>
                    <a:pt x="172" y="24"/>
                  </a:lnTo>
                  <a:lnTo>
                    <a:pt x="64" y="58"/>
                  </a:lnTo>
                  <a:lnTo>
                    <a:pt x="64" y="58"/>
                  </a:lnTo>
                  <a:lnTo>
                    <a:pt x="64" y="58"/>
                  </a:lnTo>
                  <a:lnTo>
                    <a:pt x="0" y="0"/>
                  </a:lnTo>
                  <a:lnTo>
                    <a:pt x="0"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0" name="Freeform 240">
              <a:extLst>
                <a:ext uri="{FF2B5EF4-FFF2-40B4-BE49-F238E27FC236}">
                  <a16:creationId xmlns:a16="http://schemas.microsoft.com/office/drawing/2014/main" id="{301F4604-C12B-4B06-A96C-D01DB3E9B1CA}"/>
                </a:ext>
              </a:extLst>
            </p:cNvPr>
            <p:cNvSpPr>
              <a:spLocks/>
            </p:cNvSpPr>
            <p:nvPr/>
          </p:nvSpPr>
          <p:spPr bwMode="auto">
            <a:xfrm>
              <a:off x="4489" y="2385"/>
              <a:ext cx="172" cy="55"/>
            </a:xfrm>
            <a:custGeom>
              <a:avLst/>
              <a:gdLst>
                <a:gd name="T0" fmla="*/ 104 w 172"/>
                <a:gd name="T1" fmla="*/ 0 h 55"/>
                <a:gd name="T2" fmla="*/ 172 w 172"/>
                <a:gd name="T3" fmla="*/ 55 h 55"/>
                <a:gd name="T4" fmla="*/ 0 w 172"/>
                <a:gd name="T5" fmla="*/ 31 h 55"/>
                <a:gd name="T6" fmla="*/ 24 w 172"/>
                <a:gd name="T7" fmla="*/ 24 h 55"/>
                <a:gd name="T8" fmla="*/ 104 w 172"/>
                <a:gd name="T9" fmla="*/ 0 h 55"/>
                <a:gd name="T10" fmla="*/ 104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4" y="0"/>
                  </a:moveTo>
                  <a:lnTo>
                    <a:pt x="172" y="55"/>
                  </a:lnTo>
                  <a:lnTo>
                    <a:pt x="0" y="31"/>
                  </a:lnTo>
                  <a:lnTo>
                    <a:pt x="24" y="24"/>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1" name="Freeform 241">
              <a:extLst>
                <a:ext uri="{FF2B5EF4-FFF2-40B4-BE49-F238E27FC236}">
                  <a16:creationId xmlns:a16="http://schemas.microsoft.com/office/drawing/2014/main" id="{E413044F-880E-406D-A50A-6CAA61535F10}"/>
                </a:ext>
              </a:extLst>
            </p:cNvPr>
            <p:cNvSpPr>
              <a:spLocks/>
            </p:cNvSpPr>
            <p:nvPr/>
          </p:nvSpPr>
          <p:spPr bwMode="auto">
            <a:xfrm>
              <a:off x="4446" y="2505"/>
              <a:ext cx="164" cy="48"/>
            </a:xfrm>
            <a:custGeom>
              <a:avLst/>
              <a:gdLst>
                <a:gd name="T0" fmla="*/ 0 w 164"/>
                <a:gd name="T1" fmla="*/ 0 h 48"/>
                <a:gd name="T2" fmla="*/ 164 w 164"/>
                <a:gd name="T3" fmla="*/ 17 h 48"/>
                <a:gd name="T4" fmla="*/ 57 w 164"/>
                <a:gd name="T5" fmla="*/ 48 h 48"/>
                <a:gd name="T6" fmla="*/ 0 w 164"/>
                <a:gd name="T7" fmla="*/ 0 h 48"/>
                <a:gd name="T8" fmla="*/ 0 w 164"/>
                <a:gd name="T9" fmla="*/ 0 h 48"/>
              </a:gdLst>
              <a:ahLst/>
              <a:cxnLst>
                <a:cxn ang="0">
                  <a:pos x="T0" y="T1"/>
                </a:cxn>
                <a:cxn ang="0">
                  <a:pos x="T2" y="T3"/>
                </a:cxn>
                <a:cxn ang="0">
                  <a:pos x="T4" y="T5"/>
                </a:cxn>
                <a:cxn ang="0">
                  <a:pos x="T6" y="T7"/>
                </a:cxn>
                <a:cxn ang="0">
                  <a:pos x="T8" y="T9"/>
                </a:cxn>
              </a:cxnLst>
              <a:rect l="0" t="0" r="r" b="b"/>
              <a:pathLst>
                <a:path w="164" h="48">
                  <a:moveTo>
                    <a:pt x="0" y="0"/>
                  </a:moveTo>
                  <a:lnTo>
                    <a:pt x="164"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2" name="Freeform 242">
              <a:extLst>
                <a:ext uri="{FF2B5EF4-FFF2-40B4-BE49-F238E27FC236}">
                  <a16:creationId xmlns:a16="http://schemas.microsoft.com/office/drawing/2014/main" id="{7F029FC9-DEC3-4C25-BCF9-4139457CC64D}"/>
                </a:ext>
              </a:extLst>
            </p:cNvPr>
            <p:cNvSpPr>
              <a:spLocks/>
            </p:cNvSpPr>
            <p:nvPr/>
          </p:nvSpPr>
          <p:spPr bwMode="auto">
            <a:xfrm>
              <a:off x="4593" y="2354"/>
              <a:ext cx="169" cy="59"/>
            </a:xfrm>
            <a:custGeom>
              <a:avLst/>
              <a:gdLst>
                <a:gd name="T0" fmla="*/ 105 w 169"/>
                <a:gd name="T1" fmla="*/ 0 h 59"/>
                <a:gd name="T2" fmla="*/ 169 w 169"/>
                <a:gd name="T3" fmla="*/ 59 h 59"/>
                <a:gd name="T4" fmla="*/ 0 w 169"/>
                <a:gd name="T5" fmla="*/ 31 h 59"/>
                <a:gd name="T6" fmla="*/ 7 w 169"/>
                <a:gd name="T7" fmla="*/ 28 h 59"/>
                <a:gd name="T8" fmla="*/ 31 w 169"/>
                <a:gd name="T9" fmla="*/ 21 h 59"/>
                <a:gd name="T10" fmla="*/ 44 w 169"/>
                <a:gd name="T11" fmla="*/ 17 h 59"/>
                <a:gd name="T12" fmla="*/ 105 w 169"/>
                <a:gd name="T13" fmla="*/ 0 h 59"/>
                <a:gd name="T14" fmla="*/ 105 w 169"/>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9">
                  <a:moveTo>
                    <a:pt x="105" y="0"/>
                  </a:moveTo>
                  <a:lnTo>
                    <a:pt x="169" y="59"/>
                  </a:lnTo>
                  <a:lnTo>
                    <a:pt x="0" y="31"/>
                  </a:lnTo>
                  <a:lnTo>
                    <a:pt x="7" y="28"/>
                  </a:lnTo>
                  <a:lnTo>
                    <a:pt x="31" y="21"/>
                  </a:lnTo>
                  <a:lnTo>
                    <a:pt x="44" y="17"/>
                  </a:lnTo>
                  <a:lnTo>
                    <a:pt x="105" y="0"/>
                  </a:lnTo>
                  <a:lnTo>
                    <a:pt x="105"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3" name="Freeform 243">
              <a:extLst>
                <a:ext uri="{FF2B5EF4-FFF2-40B4-BE49-F238E27FC236}">
                  <a16:creationId xmlns:a16="http://schemas.microsoft.com/office/drawing/2014/main" id="{240063DC-8375-4604-A418-1B900C689D41}"/>
                </a:ext>
              </a:extLst>
            </p:cNvPr>
            <p:cNvSpPr>
              <a:spLocks/>
            </p:cNvSpPr>
            <p:nvPr/>
          </p:nvSpPr>
          <p:spPr bwMode="auto">
            <a:xfrm>
              <a:off x="4446" y="2474"/>
              <a:ext cx="164" cy="48"/>
            </a:xfrm>
            <a:custGeom>
              <a:avLst/>
              <a:gdLst>
                <a:gd name="T0" fmla="*/ 107 w 164"/>
                <a:gd name="T1" fmla="*/ 0 h 48"/>
                <a:gd name="T2" fmla="*/ 107 w 164"/>
                <a:gd name="T3" fmla="*/ 0 h 48"/>
                <a:gd name="T4" fmla="*/ 164 w 164"/>
                <a:gd name="T5" fmla="*/ 48 h 48"/>
                <a:gd name="T6" fmla="*/ 0 w 164"/>
                <a:gd name="T7" fmla="*/ 31 h 48"/>
                <a:gd name="T8" fmla="*/ 107 w 164"/>
                <a:gd name="T9" fmla="*/ 0 h 48"/>
                <a:gd name="T10" fmla="*/ 107 w 164"/>
                <a:gd name="T11" fmla="*/ 0 h 48"/>
              </a:gdLst>
              <a:ahLst/>
              <a:cxnLst>
                <a:cxn ang="0">
                  <a:pos x="T0" y="T1"/>
                </a:cxn>
                <a:cxn ang="0">
                  <a:pos x="T2" y="T3"/>
                </a:cxn>
                <a:cxn ang="0">
                  <a:pos x="T4" y="T5"/>
                </a:cxn>
                <a:cxn ang="0">
                  <a:pos x="T6" y="T7"/>
                </a:cxn>
                <a:cxn ang="0">
                  <a:pos x="T8" y="T9"/>
                </a:cxn>
                <a:cxn ang="0">
                  <a:pos x="T10" y="T11"/>
                </a:cxn>
              </a:cxnLst>
              <a:rect l="0" t="0" r="r" b="b"/>
              <a:pathLst>
                <a:path w="164" h="48">
                  <a:moveTo>
                    <a:pt x="107" y="0"/>
                  </a:moveTo>
                  <a:lnTo>
                    <a:pt x="107" y="0"/>
                  </a:lnTo>
                  <a:lnTo>
                    <a:pt x="164" y="48"/>
                  </a:lnTo>
                  <a:lnTo>
                    <a:pt x="0" y="31"/>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4" name="Freeform 244">
              <a:extLst>
                <a:ext uri="{FF2B5EF4-FFF2-40B4-BE49-F238E27FC236}">
                  <a16:creationId xmlns:a16="http://schemas.microsoft.com/office/drawing/2014/main" id="{A7167836-C486-4E5D-9CB3-AFD67FDD6A65}"/>
                </a:ext>
              </a:extLst>
            </p:cNvPr>
            <p:cNvSpPr>
              <a:spLocks/>
            </p:cNvSpPr>
            <p:nvPr/>
          </p:nvSpPr>
          <p:spPr bwMode="auto">
            <a:xfrm>
              <a:off x="4378" y="2447"/>
              <a:ext cx="175" cy="58"/>
            </a:xfrm>
            <a:custGeom>
              <a:avLst/>
              <a:gdLst>
                <a:gd name="T0" fmla="*/ 0 w 175"/>
                <a:gd name="T1" fmla="*/ 0 h 58"/>
                <a:gd name="T2" fmla="*/ 175 w 175"/>
                <a:gd name="T3" fmla="*/ 27 h 58"/>
                <a:gd name="T4" fmla="*/ 175 w 175"/>
                <a:gd name="T5" fmla="*/ 27 h 58"/>
                <a:gd name="T6" fmla="*/ 68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7"/>
                  </a:lnTo>
                  <a:lnTo>
                    <a:pt x="175" y="27"/>
                  </a:lnTo>
                  <a:lnTo>
                    <a:pt x="68" y="5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5" name="Freeform 245">
              <a:extLst>
                <a:ext uri="{FF2B5EF4-FFF2-40B4-BE49-F238E27FC236}">
                  <a16:creationId xmlns:a16="http://schemas.microsoft.com/office/drawing/2014/main" id="{DE130170-5E51-4CC7-A1B3-62D1AE8C0B08}"/>
                </a:ext>
              </a:extLst>
            </p:cNvPr>
            <p:cNvSpPr>
              <a:spLocks/>
            </p:cNvSpPr>
            <p:nvPr/>
          </p:nvSpPr>
          <p:spPr bwMode="auto">
            <a:xfrm>
              <a:off x="4341" y="2532"/>
              <a:ext cx="162" cy="51"/>
            </a:xfrm>
            <a:custGeom>
              <a:avLst/>
              <a:gdLst>
                <a:gd name="T0" fmla="*/ 0 w 162"/>
                <a:gd name="T1" fmla="*/ 0 h 51"/>
                <a:gd name="T2" fmla="*/ 162 w 162"/>
                <a:gd name="T3" fmla="*/ 21 h 51"/>
                <a:gd name="T4" fmla="*/ 61 w 162"/>
                <a:gd name="T5" fmla="*/ 51 h 51"/>
                <a:gd name="T6" fmla="*/ 61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1"/>
                  </a:lnTo>
                  <a:lnTo>
                    <a:pt x="61" y="51"/>
                  </a:lnTo>
                  <a:lnTo>
                    <a:pt x="61" y="51"/>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6" name="Freeform 246">
              <a:extLst>
                <a:ext uri="{FF2B5EF4-FFF2-40B4-BE49-F238E27FC236}">
                  <a16:creationId xmlns:a16="http://schemas.microsoft.com/office/drawing/2014/main" id="{37C6F615-5927-4DF9-A302-2267FE73F229}"/>
                </a:ext>
              </a:extLst>
            </p:cNvPr>
            <p:cNvSpPr>
              <a:spLocks/>
            </p:cNvSpPr>
            <p:nvPr/>
          </p:nvSpPr>
          <p:spPr bwMode="auto">
            <a:xfrm>
              <a:off x="4341" y="2505"/>
              <a:ext cx="162" cy="48"/>
            </a:xfrm>
            <a:custGeom>
              <a:avLst/>
              <a:gdLst>
                <a:gd name="T0" fmla="*/ 105 w 162"/>
                <a:gd name="T1" fmla="*/ 0 h 48"/>
                <a:gd name="T2" fmla="*/ 162 w 162"/>
                <a:gd name="T3" fmla="*/ 48 h 48"/>
                <a:gd name="T4" fmla="*/ 0 w 162"/>
                <a:gd name="T5" fmla="*/ 27 h 48"/>
                <a:gd name="T6" fmla="*/ 105 w 162"/>
                <a:gd name="T7" fmla="*/ 0 h 48"/>
                <a:gd name="T8" fmla="*/ 105 w 162"/>
                <a:gd name="T9" fmla="*/ 0 h 48"/>
              </a:gdLst>
              <a:ahLst/>
              <a:cxnLst>
                <a:cxn ang="0">
                  <a:pos x="T0" y="T1"/>
                </a:cxn>
                <a:cxn ang="0">
                  <a:pos x="T2" y="T3"/>
                </a:cxn>
                <a:cxn ang="0">
                  <a:pos x="T4" y="T5"/>
                </a:cxn>
                <a:cxn ang="0">
                  <a:pos x="T6" y="T7"/>
                </a:cxn>
                <a:cxn ang="0">
                  <a:pos x="T8" y="T9"/>
                </a:cxn>
              </a:cxnLst>
              <a:rect l="0" t="0" r="r" b="b"/>
              <a:pathLst>
                <a:path w="162" h="48">
                  <a:moveTo>
                    <a:pt x="105" y="0"/>
                  </a:moveTo>
                  <a:lnTo>
                    <a:pt x="162" y="48"/>
                  </a:lnTo>
                  <a:lnTo>
                    <a:pt x="0" y="27"/>
                  </a:lnTo>
                  <a:lnTo>
                    <a:pt x="105" y="0"/>
                  </a:lnTo>
                  <a:lnTo>
                    <a:pt x="105"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7" name="Freeform 247">
              <a:extLst>
                <a:ext uri="{FF2B5EF4-FFF2-40B4-BE49-F238E27FC236}">
                  <a16:creationId xmlns:a16="http://schemas.microsoft.com/office/drawing/2014/main" id="{2D485ADB-7D33-4055-A5AD-BB35225925A0}"/>
                </a:ext>
              </a:extLst>
            </p:cNvPr>
            <p:cNvSpPr>
              <a:spLocks/>
            </p:cNvSpPr>
            <p:nvPr/>
          </p:nvSpPr>
          <p:spPr bwMode="auto">
            <a:xfrm>
              <a:off x="4271" y="2481"/>
              <a:ext cx="175" cy="51"/>
            </a:xfrm>
            <a:custGeom>
              <a:avLst/>
              <a:gdLst>
                <a:gd name="T0" fmla="*/ 0 w 175"/>
                <a:gd name="T1" fmla="*/ 0 h 51"/>
                <a:gd name="T2" fmla="*/ 175 w 175"/>
                <a:gd name="T3" fmla="*/ 24 h 51"/>
                <a:gd name="T4" fmla="*/ 70 w 175"/>
                <a:gd name="T5" fmla="*/ 51 h 51"/>
                <a:gd name="T6" fmla="*/ 0 w 175"/>
                <a:gd name="T7" fmla="*/ 0 h 51"/>
                <a:gd name="T8" fmla="*/ 0 w 175"/>
                <a:gd name="T9" fmla="*/ 0 h 51"/>
              </a:gdLst>
              <a:ahLst/>
              <a:cxnLst>
                <a:cxn ang="0">
                  <a:pos x="T0" y="T1"/>
                </a:cxn>
                <a:cxn ang="0">
                  <a:pos x="T2" y="T3"/>
                </a:cxn>
                <a:cxn ang="0">
                  <a:pos x="T4" y="T5"/>
                </a:cxn>
                <a:cxn ang="0">
                  <a:pos x="T6" y="T7"/>
                </a:cxn>
                <a:cxn ang="0">
                  <a:pos x="T8" y="T9"/>
                </a:cxn>
              </a:cxnLst>
              <a:rect l="0" t="0" r="r" b="b"/>
              <a:pathLst>
                <a:path w="175" h="51">
                  <a:moveTo>
                    <a:pt x="0" y="0"/>
                  </a:moveTo>
                  <a:lnTo>
                    <a:pt x="175" y="24"/>
                  </a:lnTo>
                  <a:lnTo>
                    <a:pt x="70"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8" name="Freeform 248">
              <a:extLst>
                <a:ext uri="{FF2B5EF4-FFF2-40B4-BE49-F238E27FC236}">
                  <a16:creationId xmlns:a16="http://schemas.microsoft.com/office/drawing/2014/main" id="{D3AFFF70-EF0B-4006-8085-FEECC0664EEC}"/>
                </a:ext>
              </a:extLst>
            </p:cNvPr>
            <p:cNvSpPr>
              <a:spLocks/>
            </p:cNvSpPr>
            <p:nvPr/>
          </p:nvSpPr>
          <p:spPr bwMode="auto">
            <a:xfrm>
              <a:off x="4237" y="2566"/>
              <a:ext cx="165" cy="52"/>
            </a:xfrm>
            <a:custGeom>
              <a:avLst/>
              <a:gdLst>
                <a:gd name="T0" fmla="*/ 0 w 165"/>
                <a:gd name="T1" fmla="*/ 0 h 52"/>
                <a:gd name="T2" fmla="*/ 165 w 165"/>
                <a:gd name="T3" fmla="*/ 17 h 52"/>
                <a:gd name="T4" fmla="*/ 57 w 165"/>
                <a:gd name="T5" fmla="*/ 52 h 52"/>
                <a:gd name="T6" fmla="*/ 57 w 165"/>
                <a:gd name="T7" fmla="*/ 52 h 52"/>
                <a:gd name="T8" fmla="*/ 0 w 165"/>
                <a:gd name="T9" fmla="*/ 0 h 52"/>
                <a:gd name="T10" fmla="*/ 0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0" y="0"/>
                  </a:moveTo>
                  <a:lnTo>
                    <a:pt x="165" y="17"/>
                  </a:lnTo>
                  <a:lnTo>
                    <a:pt x="57" y="52"/>
                  </a:lnTo>
                  <a:lnTo>
                    <a:pt x="57" y="52"/>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9" name="Freeform 249">
              <a:extLst>
                <a:ext uri="{FF2B5EF4-FFF2-40B4-BE49-F238E27FC236}">
                  <a16:creationId xmlns:a16="http://schemas.microsoft.com/office/drawing/2014/main" id="{B4146163-30EF-4431-9645-17260305D560}"/>
                </a:ext>
              </a:extLst>
            </p:cNvPr>
            <p:cNvSpPr>
              <a:spLocks/>
            </p:cNvSpPr>
            <p:nvPr/>
          </p:nvSpPr>
          <p:spPr bwMode="auto">
            <a:xfrm>
              <a:off x="4237" y="2532"/>
              <a:ext cx="165" cy="51"/>
            </a:xfrm>
            <a:custGeom>
              <a:avLst/>
              <a:gdLst>
                <a:gd name="T0" fmla="*/ 104 w 165"/>
                <a:gd name="T1" fmla="*/ 0 h 51"/>
                <a:gd name="T2" fmla="*/ 165 w 165"/>
                <a:gd name="T3" fmla="*/ 51 h 51"/>
                <a:gd name="T4" fmla="*/ 0 w 165"/>
                <a:gd name="T5" fmla="*/ 34 h 51"/>
                <a:gd name="T6" fmla="*/ 104 w 165"/>
                <a:gd name="T7" fmla="*/ 0 h 51"/>
                <a:gd name="T8" fmla="*/ 104 w 165"/>
                <a:gd name="T9" fmla="*/ 0 h 51"/>
              </a:gdLst>
              <a:ahLst/>
              <a:cxnLst>
                <a:cxn ang="0">
                  <a:pos x="T0" y="T1"/>
                </a:cxn>
                <a:cxn ang="0">
                  <a:pos x="T2" y="T3"/>
                </a:cxn>
                <a:cxn ang="0">
                  <a:pos x="T4" y="T5"/>
                </a:cxn>
                <a:cxn ang="0">
                  <a:pos x="T6" y="T7"/>
                </a:cxn>
                <a:cxn ang="0">
                  <a:pos x="T8" y="T9"/>
                </a:cxn>
              </a:cxnLst>
              <a:rect l="0" t="0" r="r" b="b"/>
              <a:pathLst>
                <a:path w="165" h="51">
                  <a:moveTo>
                    <a:pt x="104" y="0"/>
                  </a:moveTo>
                  <a:lnTo>
                    <a:pt x="165" y="51"/>
                  </a:lnTo>
                  <a:lnTo>
                    <a:pt x="0" y="34"/>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0" name="Freeform 250">
              <a:extLst>
                <a:ext uri="{FF2B5EF4-FFF2-40B4-BE49-F238E27FC236}">
                  <a16:creationId xmlns:a16="http://schemas.microsoft.com/office/drawing/2014/main" id="{2FD361F2-C8E6-4488-909A-FF7BAE9AE7AF}"/>
                </a:ext>
              </a:extLst>
            </p:cNvPr>
            <p:cNvSpPr>
              <a:spLocks/>
            </p:cNvSpPr>
            <p:nvPr/>
          </p:nvSpPr>
          <p:spPr bwMode="auto">
            <a:xfrm>
              <a:off x="4378" y="2416"/>
              <a:ext cx="175" cy="58"/>
            </a:xfrm>
            <a:custGeom>
              <a:avLst/>
              <a:gdLst>
                <a:gd name="T0" fmla="*/ 111 w 175"/>
                <a:gd name="T1" fmla="*/ 0 h 58"/>
                <a:gd name="T2" fmla="*/ 175 w 175"/>
                <a:gd name="T3" fmla="*/ 58 h 58"/>
                <a:gd name="T4" fmla="*/ 0 w 175"/>
                <a:gd name="T5" fmla="*/ 31 h 58"/>
                <a:gd name="T6" fmla="*/ 14 w 175"/>
                <a:gd name="T7" fmla="*/ 27 h 58"/>
                <a:gd name="T8" fmla="*/ 108 w 175"/>
                <a:gd name="T9" fmla="*/ 0 h 58"/>
                <a:gd name="T10" fmla="*/ 111 w 175"/>
                <a:gd name="T11" fmla="*/ 0 h 58"/>
                <a:gd name="T12" fmla="*/ 111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11" y="0"/>
                  </a:moveTo>
                  <a:lnTo>
                    <a:pt x="175" y="58"/>
                  </a:lnTo>
                  <a:lnTo>
                    <a:pt x="0" y="31"/>
                  </a:lnTo>
                  <a:lnTo>
                    <a:pt x="14" y="27"/>
                  </a:lnTo>
                  <a:lnTo>
                    <a:pt x="108" y="0"/>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1" name="Freeform 251">
              <a:extLst>
                <a:ext uri="{FF2B5EF4-FFF2-40B4-BE49-F238E27FC236}">
                  <a16:creationId xmlns:a16="http://schemas.microsoft.com/office/drawing/2014/main" id="{3F762DCD-F5DB-4EF0-961C-71142F452485}"/>
                </a:ext>
              </a:extLst>
            </p:cNvPr>
            <p:cNvSpPr>
              <a:spLocks/>
            </p:cNvSpPr>
            <p:nvPr/>
          </p:nvSpPr>
          <p:spPr bwMode="auto">
            <a:xfrm>
              <a:off x="4271" y="2447"/>
              <a:ext cx="175" cy="58"/>
            </a:xfrm>
            <a:custGeom>
              <a:avLst/>
              <a:gdLst>
                <a:gd name="T0" fmla="*/ 107 w 175"/>
                <a:gd name="T1" fmla="*/ 0 h 58"/>
                <a:gd name="T2" fmla="*/ 175 w 175"/>
                <a:gd name="T3" fmla="*/ 58 h 58"/>
                <a:gd name="T4" fmla="*/ 0 w 175"/>
                <a:gd name="T5" fmla="*/ 34 h 58"/>
                <a:gd name="T6" fmla="*/ 3 w 175"/>
                <a:gd name="T7" fmla="*/ 30 h 58"/>
                <a:gd name="T8" fmla="*/ 80 w 175"/>
                <a:gd name="T9" fmla="*/ 10 h 58"/>
                <a:gd name="T10" fmla="*/ 107 w 175"/>
                <a:gd name="T11" fmla="*/ 0 h 58"/>
                <a:gd name="T12" fmla="*/ 107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07" y="0"/>
                  </a:moveTo>
                  <a:lnTo>
                    <a:pt x="175" y="58"/>
                  </a:lnTo>
                  <a:lnTo>
                    <a:pt x="0" y="34"/>
                  </a:lnTo>
                  <a:lnTo>
                    <a:pt x="3" y="30"/>
                  </a:lnTo>
                  <a:lnTo>
                    <a:pt x="80" y="10"/>
                  </a:lnTo>
                  <a:lnTo>
                    <a:pt x="107" y="0"/>
                  </a:lnTo>
                  <a:lnTo>
                    <a:pt x="107"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2" name="Freeform 252">
              <a:extLst>
                <a:ext uri="{FF2B5EF4-FFF2-40B4-BE49-F238E27FC236}">
                  <a16:creationId xmlns:a16="http://schemas.microsoft.com/office/drawing/2014/main" id="{D4B7525C-D634-4017-A2C5-3DA202CA2032}"/>
                </a:ext>
              </a:extLst>
            </p:cNvPr>
            <p:cNvSpPr>
              <a:spLocks/>
            </p:cNvSpPr>
            <p:nvPr/>
          </p:nvSpPr>
          <p:spPr bwMode="auto">
            <a:xfrm>
              <a:off x="4166" y="2508"/>
              <a:ext cx="175" cy="58"/>
            </a:xfrm>
            <a:custGeom>
              <a:avLst/>
              <a:gdLst>
                <a:gd name="T0" fmla="*/ 0 w 175"/>
                <a:gd name="T1" fmla="*/ 0 h 58"/>
                <a:gd name="T2" fmla="*/ 175 w 175"/>
                <a:gd name="T3" fmla="*/ 24 h 58"/>
                <a:gd name="T4" fmla="*/ 71 w 175"/>
                <a:gd name="T5" fmla="*/ 58 h 58"/>
                <a:gd name="T6" fmla="*/ 71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4"/>
                  </a:lnTo>
                  <a:lnTo>
                    <a:pt x="71" y="58"/>
                  </a:lnTo>
                  <a:lnTo>
                    <a:pt x="71"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3" name="Freeform 253">
              <a:extLst>
                <a:ext uri="{FF2B5EF4-FFF2-40B4-BE49-F238E27FC236}">
                  <a16:creationId xmlns:a16="http://schemas.microsoft.com/office/drawing/2014/main" id="{CC059831-FFDD-4CD7-8B25-768028C72C59}"/>
                </a:ext>
              </a:extLst>
            </p:cNvPr>
            <p:cNvSpPr>
              <a:spLocks/>
            </p:cNvSpPr>
            <p:nvPr/>
          </p:nvSpPr>
          <p:spPr bwMode="auto">
            <a:xfrm>
              <a:off x="4166" y="2481"/>
              <a:ext cx="175" cy="51"/>
            </a:xfrm>
            <a:custGeom>
              <a:avLst/>
              <a:gdLst>
                <a:gd name="T0" fmla="*/ 105 w 175"/>
                <a:gd name="T1" fmla="*/ 0 h 51"/>
                <a:gd name="T2" fmla="*/ 175 w 175"/>
                <a:gd name="T3" fmla="*/ 51 h 51"/>
                <a:gd name="T4" fmla="*/ 0 w 175"/>
                <a:gd name="T5" fmla="*/ 27 h 51"/>
                <a:gd name="T6" fmla="*/ 64 w 175"/>
                <a:gd name="T7" fmla="*/ 7 h 51"/>
                <a:gd name="T8" fmla="*/ 105 w 175"/>
                <a:gd name="T9" fmla="*/ 0 h 51"/>
                <a:gd name="T10" fmla="*/ 105 w 175"/>
                <a:gd name="T11" fmla="*/ 0 h 51"/>
              </a:gdLst>
              <a:ahLst/>
              <a:cxnLst>
                <a:cxn ang="0">
                  <a:pos x="T0" y="T1"/>
                </a:cxn>
                <a:cxn ang="0">
                  <a:pos x="T2" y="T3"/>
                </a:cxn>
                <a:cxn ang="0">
                  <a:pos x="T4" y="T5"/>
                </a:cxn>
                <a:cxn ang="0">
                  <a:pos x="T6" y="T7"/>
                </a:cxn>
                <a:cxn ang="0">
                  <a:pos x="T8" y="T9"/>
                </a:cxn>
                <a:cxn ang="0">
                  <a:pos x="T10" y="T11"/>
                </a:cxn>
              </a:cxnLst>
              <a:rect l="0" t="0" r="r" b="b"/>
              <a:pathLst>
                <a:path w="175" h="51">
                  <a:moveTo>
                    <a:pt x="105" y="0"/>
                  </a:moveTo>
                  <a:lnTo>
                    <a:pt x="175" y="51"/>
                  </a:lnTo>
                  <a:lnTo>
                    <a:pt x="0" y="27"/>
                  </a:lnTo>
                  <a:lnTo>
                    <a:pt x="64" y="7"/>
                  </a:lnTo>
                  <a:lnTo>
                    <a:pt x="105" y="0"/>
                  </a:lnTo>
                  <a:lnTo>
                    <a:pt x="105"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4" name="Freeform 254">
              <a:extLst>
                <a:ext uri="{FF2B5EF4-FFF2-40B4-BE49-F238E27FC236}">
                  <a16:creationId xmlns:a16="http://schemas.microsoft.com/office/drawing/2014/main" id="{A911DB0F-8A54-4080-917D-AF85673447F1}"/>
                </a:ext>
              </a:extLst>
            </p:cNvPr>
            <p:cNvSpPr>
              <a:spLocks/>
            </p:cNvSpPr>
            <p:nvPr/>
          </p:nvSpPr>
          <p:spPr bwMode="auto">
            <a:xfrm>
              <a:off x="4129" y="2597"/>
              <a:ext cx="165" cy="51"/>
            </a:xfrm>
            <a:custGeom>
              <a:avLst/>
              <a:gdLst>
                <a:gd name="T0" fmla="*/ 0 w 165"/>
                <a:gd name="T1" fmla="*/ 0 h 51"/>
                <a:gd name="T2" fmla="*/ 165 w 165"/>
                <a:gd name="T3" fmla="*/ 21 h 51"/>
                <a:gd name="T4" fmla="*/ 58 w 165"/>
                <a:gd name="T5" fmla="*/ 51 h 51"/>
                <a:gd name="T6" fmla="*/ 58 w 165"/>
                <a:gd name="T7" fmla="*/ 51 h 51"/>
                <a:gd name="T8" fmla="*/ 0 w 165"/>
                <a:gd name="T9" fmla="*/ 0 h 51"/>
                <a:gd name="T10" fmla="*/ 0 w 165"/>
                <a:gd name="T11" fmla="*/ 0 h 51"/>
              </a:gdLst>
              <a:ahLst/>
              <a:cxnLst>
                <a:cxn ang="0">
                  <a:pos x="T0" y="T1"/>
                </a:cxn>
                <a:cxn ang="0">
                  <a:pos x="T2" y="T3"/>
                </a:cxn>
                <a:cxn ang="0">
                  <a:pos x="T4" y="T5"/>
                </a:cxn>
                <a:cxn ang="0">
                  <a:pos x="T6" y="T7"/>
                </a:cxn>
                <a:cxn ang="0">
                  <a:pos x="T8" y="T9"/>
                </a:cxn>
                <a:cxn ang="0">
                  <a:pos x="T10" y="T11"/>
                </a:cxn>
              </a:cxnLst>
              <a:rect l="0" t="0" r="r" b="b"/>
              <a:pathLst>
                <a:path w="165" h="51">
                  <a:moveTo>
                    <a:pt x="0" y="0"/>
                  </a:moveTo>
                  <a:lnTo>
                    <a:pt x="165" y="21"/>
                  </a:lnTo>
                  <a:lnTo>
                    <a:pt x="58" y="51"/>
                  </a:lnTo>
                  <a:lnTo>
                    <a:pt x="58"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5" name="Freeform 255">
              <a:extLst>
                <a:ext uri="{FF2B5EF4-FFF2-40B4-BE49-F238E27FC236}">
                  <a16:creationId xmlns:a16="http://schemas.microsoft.com/office/drawing/2014/main" id="{CB614010-1612-4253-9347-4A27A2EC433B}"/>
                </a:ext>
              </a:extLst>
            </p:cNvPr>
            <p:cNvSpPr>
              <a:spLocks/>
            </p:cNvSpPr>
            <p:nvPr/>
          </p:nvSpPr>
          <p:spPr bwMode="auto">
            <a:xfrm>
              <a:off x="4129" y="2566"/>
              <a:ext cx="165" cy="52"/>
            </a:xfrm>
            <a:custGeom>
              <a:avLst/>
              <a:gdLst>
                <a:gd name="T0" fmla="*/ 108 w 165"/>
                <a:gd name="T1" fmla="*/ 0 h 52"/>
                <a:gd name="T2" fmla="*/ 108 w 165"/>
                <a:gd name="T3" fmla="*/ 0 h 52"/>
                <a:gd name="T4" fmla="*/ 165 w 165"/>
                <a:gd name="T5" fmla="*/ 52 h 52"/>
                <a:gd name="T6" fmla="*/ 0 w 165"/>
                <a:gd name="T7" fmla="*/ 31 h 52"/>
                <a:gd name="T8" fmla="*/ 108 w 165"/>
                <a:gd name="T9" fmla="*/ 0 h 52"/>
                <a:gd name="T10" fmla="*/ 108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108" y="0"/>
                  </a:moveTo>
                  <a:lnTo>
                    <a:pt x="108" y="0"/>
                  </a:lnTo>
                  <a:lnTo>
                    <a:pt x="165" y="52"/>
                  </a:lnTo>
                  <a:lnTo>
                    <a:pt x="0" y="31"/>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6" name="Freeform 256">
              <a:extLst>
                <a:ext uri="{FF2B5EF4-FFF2-40B4-BE49-F238E27FC236}">
                  <a16:creationId xmlns:a16="http://schemas.microsoft.com/office/drawing/2014/main" id="{B9161E49-BB1E-4F97-A236-47B70F31D334}"/>
                </a:ext>
              </a:extLst>
            </p:cNvPr>
            <p:cNvSpPr>
              <a:spLocks/>
            </p:cNvSpPr>
            <p:nvPr/>
          </p:nvSpPr>
          <p:spPr bwMode="auto">
            <a:xfrm>
              <a:off x="4055" y="2542"/>
              <a:ext cx="182" cy="55"/>
            </a:xfrm>
            <a:custGeom>
              <a:avLst/>
              <a:gdLst>
                <a:gd name="T0" fmla="*/ 0 w 182"/>
                <a:gd name="T1" fmla="*/ 0 h 55"/>
                <a:gd name="T2" fmla="*/ 182 w 182"/>
                <a:gd name="T3" fmla="*/ 24 h 55"/>
                <a:gd name="T4" fmla="*/ 74 w 182"/>
                <a:gd name="T5" fmla="*/ 55 h 55"/>
                <a:gd name="T6" fmla="*/ 0 w 182"/>
                <a:gd name="T7" fmla="*/ 0 h 55"/>
                <a:gd name="T8" fmla="*/ 0 w 182"/>
                <a:gd name="T9" fmla="*/ 0 h 55"/>
              </a:gdLst>
              <a:ahLst/>
              <a:cxnLst>
                <a:cxn ang="0">
                  <a:pos x="T0" y="T1"/>
                </a:cxn>
                <a:cxn ang="0">
                  <a:pos x="T2" y="T3"/>
                </a:cxn>
                <a:cxn ang="0">
                  <a:pos x="T4" y="T5"/>
                </a:cxn>
                <a:cxn ang="0">
                  <a:pos x="T6" y="T7"/>
                </a:cxn>
                <a:cxn ang="0">
                  <a:pos x="T8" y="T9"/>
                </a:cxn>
              </a:cxnLst>
              <a:rect l="0" t="0" r="r" b="b"/>
              <a:pathLst>
                <a:path w="182" h="55">
                  <a:moveTo>
                    <a:pt x="0" y="0"/>
                  </a:moveTo>
                  <a:lnTo>
                    <a:pt x="182" y="24"/>
                  </a:lnTo>
                  <a:lnTo>
                    <a:pt x="74" y="55"/>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7" name="Freeform 257">
              <a:extLst>
                <a:ext uri="{FF2B5EF4-FFF2-40B4-BE49-F238E27FC236}">
                  <a16:creationId xmlns:a16="http://schemas.microsoft.com/office/drawing/2014/main" id="{646ADEF6-ADE4-4F3D-834C-3A107E7B88DF}"/>
                </a:ext>
              </a:extLst>
            </p:cNvPr>
            <p:cNvSpPr>
              <a:spLocks/>
            </p:cNvSpPr>
            <p:nvPr/>
          </p:nvSpPr>
          <p:spPr bwMode="auto">
            <a:xfrm>
              <a:off x="4025" y="2597"/>
              <a:ext cx="162" cy="51"/>
            </a:xfrm>
            <a:custGeom>
              <a:avLst/>
              <a:gdLst>
                <a:gd name="T0" fmla="*/ 104 w 162"/>
                <a:gd name="T1" fmla="*/ 0 h 51"/>
                <a:gd name="T2" fmla="*/ 162 w 162"/>
                <a:gd name="T3" fmla="*/ 51 h 51"/>
                <a:gd name="T4" fmla="*/ 0 w 162"/>
                <a:gd name="T5" fmla="*/ 31 h 51"/>
                <a:gd name="T6" fmla="*/ 104 w 162"/>
                <a:gd name="T7" fmla="*/ 0 h 51"/>
                <a:gd name="T8" fmla="*/ 104 w 162"/>
                <a:gd name="T9" fmla="*/ 0 h 51"/>
              </a:gdLst>
              <a:ahLst/>
              <a:cxnLst>
                <a:cxn ang="0">
                  <a:pos x="T0" y="T1"/>
                </a:cxn>
                <a:cxn ang="0">
                  <a:pos x="T2" y="T3"/>
                </a:cxn>
                <a:cxn ang="0">
                  <a:pos x="T4" y="T5"/>
                </a:cxn>
                <a:cxn ang="0">
                  <a:pos x="T6" y="T7"/>
                </a:cxn>
                <a:cxn ang="0">
                  <a:pos x="T8" y="T9"/>
                </a:cxn>
              </a:cxnLst>
              <a:rect l="0" t="0" r="r" b="b"/>
              <a:pathLst>
                <a:path w="162" h="51">
                  <a:moveTo>
                    <a:pt x="104" y="0"/>
                  </a:moveTo>
                  <a:lnTo>
                    <a:pt x="162"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8" name="Freeform 258">
              <a:extLst>
                <a:ext uri="{FF2B5EF4-FFF2-40B4-BE49-F238E27FC236}">
                  <a16:creationId xmlns:a16="http://schemas.microsoft.com/office/drawing/2014/main" id="{5EA8072B-CD3A-412B-8CBB-DE1A62625018}"/>
                </a:ext>
              </a:extLst>
            </p:cNvPr>
            <p:cNvSpPr>
              <a:spLocks/>
            </p:cNvSpPr>
            <p:nvPr/>
          </p:nvSpPr>
          <p:spPr bwMode="auto">
            <a:xfrm>
              <a:off x="4025" y="2628"/>
              <a:ext cx="162" cy="51"/>
            </a:xfrm>
            <a:custGeom>
              <a:avLst/>
              <a:gdLst>
                <a:gd name="T0" fmla="*/ 0 w 162"/>
                <a:gd name="T1" fmla="*/ 0 h 51"/>
                <a:gd name="T2" fmla="*/ 162 w 162"/>
                <a:gd name="T3" fmla="*/ 20 h 51"/>
                <a:gd name="T4" fmla="*/ 57 w 162"/>
                <a:gd name="T5" fmla="*/ 51 h 51"/>
                <a:gd name="T6" fmla="*/ 57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0"/>
                  </a:lnTo>
                  <a:lnTo>
                    <a:pt x="57" y="51"/>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9" name="Freeform 259">
              <a:extLst>
                <a:ext uri="{FF2B5EF4-FFF2-40B4-BE49-F238E27FC236}">
                  <a16:creationId xmlns:a16="http://schemas.microsoft.com/office/drawing/2014/main" id="{DAF56361-0905-4C0F-A92C-C5E773457A17}"/>
                </a:ext>
              </a:extLst>
            </p:cNvPr>
            <p:cNvSpPr>
              <a:spLocks/>
            </p:cNvSpPr>
            <p:nvPr/>
          </p:nvSpPr>
          <p:spPr bwMode="auto">
            <a:xfrm>
              <a:off x="3951" y="2573"/>
              <a:ext cx="178" cy="55"/>
            </a:xfrm>
            <a:custGeom>
              <a:avLst/>
              <a:gdLst>
                <a:gd name="T0" fmla="*/ 0 w 178"/>
                <a:gd name="T1" fmla="*/ 0 h 55"/>
                <a:gd name="T2" fmla="*/ 178 w 178"/>
                <a:gd name="T3" fmla="*/ 24 h 55"/>
                <a:gd name="T4" fmla="*/ 74 w 178"/>
                <a:gd name="T5" fmla="*/ 55 h 55"/>
                <a:gd name="T6" fmla="*/ 0 w 178"/>
                <a:gd name="T7" fmla="*/ 0 h 55"/>
                <a:gd name="T8" fmla="*/ 0 w 178"/>
                <a:gd name="T9" fmla="*/ 0 h 55"/>
              </a:gdLst>
              <a:ahLst/>
              <a:cxnLst>
                <a:cxn ang="0">
                  <a:pos x="T0" y="T1"/>
                </a:cxn>
                <a:cxn ang="0">
                  <a:pos x="T2" y="T3"/>
                </a:cxn>
                <a:cxn ang="0">
                  <a:pos x="T4" y="T5"/>
                </a:cxn>
                <a:cxn ang="0">
                  <a:pos x="T6" y="T7"/>
                </a:cxn>
                <a:cxn ang="0">
                  <a:pos x="T8" y="T9"/>
                </a:cxn>
              </a:cxnLst>
              <a:rect l="0" t="0" r="r" b="b"/>
              <a:pathLst>
                <a:path w="178" h="55">
                  <a:moveTo>
                    <a:pt x="0" y="0"/>
                  </a:moveTo>
                  <a:lnTo>
                    <a:pt x="178" y="24"/>
                  </a:lnTo>
                  <a:lnTo>
                    <a:pt x="74" y="55"/>
                  </a:lnTo>
                  <a:lnTo>
                    <a:pt x="0" y="0"/>
                  </a:lnTo>
                  <a:lnTo>
                    <a:pt x="0"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0" name="Freeform 260">
              <a:extLst>
                <a:ext uri="{FF2B5EF4-FFF2-40B4-BE49-F238E27FC236}">
                  <a16:creationId xmlns:a16="http://schemas.microsoft.com/office/drawing/2014/main" id="{83268BF5-A400-490D-8ABB-59BD1C16AE1B}"/>
                </a:ext>
              </a:extLst>
            </p:cNvPr>
            <p:cNvSpPr>
              <a:spLocks/>
            </p:cNvSpPr>
            <p:nvPr/>
          </p:nvSpPr>
          <p:spPr bwMode="auto">
            <a:xfrm>
              <a:off x="4055" y="2508"/>
              <a:ext cx="182" cy="58"/>
            </a:xfrm>
            <a:custGeom>
              <a:avLst/>
              <a:gdLst>
                <a:gd name="T0" fmla="*/ 111 w 182"/>
                <a:gd name="T1" fmla="*/ 0 h 58"/>
                <a:gd name="T2" fmla="*/ 182 w 182"/>
                <a:gd name="T3" fmla="*/ 58 h 58"/>
                <a:gd name="T4" fmla="*/ 0 w 182"/>
                <a:gd name="T5" fmla="*/ 34 h 58"/>
                <a:gd name="T6" fmla="*/ 54 w 182"/>
                <a:gd name="T7" fmla="*/ 17 h 58"/>
                <a:gd name="T8" fmla="*/ 98 w 182"/>
                <a:gd name="T9" fmla="*/ 4 h 58"/>
                <a:gd name="T10" fmla="*/ 111 w 182"/>
                <a:gd name="T11" fmla="*/ 0 h 58"/>
                <a:gd name="T12" fmla="*/ 111 w 18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2" h="58">
                  <a:moveTo>
                    <a:pt x="111" y="0"/>
                  </a:moveTo>
                  <a:lnTo>
                    <a:pt x="182" y="58"/>
                  </a:lnTo>
                  <a:lnTo>
                    <a:pt x="0" y="34"/>
                  </a:lnTo>
                  <a:lnTo>
                    <a:pt x="54" y="17"/>
                  </a:lnTo>
                  <a:lnTo>
                    <a:pt x="98" y="4"/>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1" name="Freeform 261">
              <a:extLst>
                <a:ext uri="{FF2B5EF4-FFF2-40B4-BE49-F238E27FC236}">
                  <a16:creationId xmlns:a16="http://schemas.microsoft.com/office/drawing/2014/main" id="{1782FA89-7D38-4AD2-ADFD-5B80F1431E54}"/>
                </a:ext>
              </a:extLst>
            </p:cNvPr>
            <p:cNvSpPr>
              <a:spLocks/>
            </p:cNvSpPr>
            <p:nvPr/>
          </p:nvSpPr>
          <p:spPr bwMode="auto">
            <a:xfrm>
              <a:off x="3921" y="2659"/>
              <a:ext cx="161" cy="51"/>
            </a:xfrm>
            <a:custGeom>
              <a:avLst/>
              <a:gdLst>
                <a:gd name="T0" fmla="*/ 0 w 161"/>
                <a:gd name="T1" fmla="*/ 0 h 51"/>
                <a:gd name="T2" fmla="*/ 161 w 161"/>
                <a:gd name="T3" fmla="*/ 20 h 51"/>
                <a:gd name="T4" fmla="*/ 57 w 161"/>
                <a:gd name="T5" fmla="*/ 51 h 51"/>
                <a:gd name="T6" fmla="*/ 0 w 161"/>
                <a:gd name="T7" fmla="*/ 0 h 51"/>
                <a:gd name="T8" fmla="*/ 0 w 161"/>
                <a:gd name="T9" fmla="*/ 0 h 51"/>
              </a:gdLst>
              <a:ahLst/>
              <a:cxnLst>
                <a:cxn ang="0">
                  <a:pos x="T0" y="T1"/>
                </a:cxn>
                <a:cxn ang="0">
                  <a:pos x="T2" y="T3"/>
                </a:cxn>
                <a:cxn ang="0">
                  <a:pos x="T4" y="T5"/>
                </a:cxn>
                <a:cxn ang="0">
                  <a:pos x="T6" y="T7"/>
                </a:cxn>
                <a:cxn ang="0">
                  <a:pos x="T8" y="T9"/>
                </a:cxn>
              </a:cxnLst>
              <a:rect l="0" t="0" r="r" b="b"/>
              <a:pathLst>
                <a:path w="161" h="51">
                  <a:moveTo>
                    <a:pt x="0" y="0"/>
                  </a:moveTo>
                  <a:lnTo>
                    <a:pt x="161" y="20"/>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2" name="Freeform 262">
              <a:extLst>
                <a:ext uri="{FF2B5EF4-FFF2-40B4-BE49-F238E27FC236}">
                  <a16:creationId xmlns:a16="http://schemas.microsoft.com/office/drawing/2014/main" id="{2854A3A9-EBCD-49FE-BB75-0A1A6D34B169}"/>
                </a:ext>
              </a:extLst>
            </p:cNvPr>
            <p:cNvSpPr>
              <a:spLocks/>
            </p:cNvSpPr>
            <p:nvPr/>
          </p:nvSpPr>
          <p:spPr bwMode="auto">
            <a:xfrm>
              <a:off x="3951" y="2542"/>
              <a:ext cx="178" cy="55"/>
            </a:xfrm>
            <a:custGeom>
              <a:avLst/>
              <a:gdLst>
                <a:gd name="T0" fmla="*/ 104 w 178"/>
                <a:gd name="T1" fmla="*/ 0 h 55"/>
                <a:gd name="T2" fmla="*/ 178 w 178"/>
                <a:gd name="T3" fmla="*/ 55 h 55"/>
                <a:gd name="T4" fmla="*/ 0 w 178"/>
                <a:gd name="T5" fmla="*/ 31 h 55"/>
                <a:gd name="T6" fmla="*/ 44 w 178"/>
                <a:gd name="T7" fmla="*/ 18 h 55"/>
                <a:gd name="T8" fmla="*/ 84 w 178"/>
                <a:gd name="T9" fmla="*/ 7 h 55"/>
                <a:gd name="T10" fmla="*/ 104 w 178"/>
                <a:gd name="T11" fmla="*/ 0 h 55"/>
                <a:gd name="T12" fmla="*/ 104 w 17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78" h="55">
                  <a:moveTo>
                    <a:pt x="104" y="0"/>
                  </a:moveTo>
                  <a:lnTo>
                    <a:pt x="178" y="55"/>
                  </a:lnTo>
                  <a:lnTo>
                    <a:pt x="0" y="31"/>
                  </a:lnTo>
                  <a:lnTo>
                    <a:pt x="44" y="18"/>
                  </a:lnTo>
                  <a:lnTo>
                    <a:pt x="84" y="7"/>
                  </a:lnTo>
                  <a:lnTo>
                    <a:pt x="104" y="0"/>
                  </a:lnTo>
                  <a:lnTo>
                    <a:pt x="104"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3" name="Freeform 263">
              <a:extLst>
                <a:ext uri="{FF2B5EF4-FFF2-40B4-BE49-F238E27FC236}">
                  <a16:creationId xmlns:a16="http://schemas.microsoft.com/office/drawing/2014/main" id="{5C74C64B-8D10-45B3-B742-DC28D58F4C78}"/>
                </a:ext>
              </a:extLst>
            </p:cNvPr>
            <p:cNvSpPr>
              <a:spLocks/>
            </p:cNvSpPr>
            <p:nvPr/>
          </p:nvSpPr>
          <p:spPr bwMode="auto">
            <a:xfrm>
              <a:off x="3854" y="2601"/>
              <a:ext cx="171" cy="58"/>
            </a:xfrm>
            <a:custGeom>
              <a:avLst/>
              <a:gdLst>
                <a:gd name="T0" fmla="*/ 0 w 171"/>
                <a:gd name="T1" fmla="*/ 0 h 58"/>
                <a:gd name="T2" fmla="*/ 171 w 171"/>
                <a:gd name="T3" fmla="*/ 27 h 58"/>
                <a:gd name="T4" fmla="*/ 64 w 171"/>
                <a:gd name="T5" fmla="*/ 58 h 58"/>
                <a:gd name="T6" fmla="*/ 0 w 171"/>
                <a:gd name="T7" fmla="*/ 0 h 58"/>
                <a:gd name="T8" fmla="*/ 0 w 171"/>
                <a:gd name="T9" fmla="*/ 0 h 58"/>
              </a:gdLst>
              <a:ahLst/>
              <a:cxnLst>
                <a:cxn ang="0">
                  <a:pos x="T0" y="T1"/>
                </a:cxn>
                <a:cxn ang="0">
                  <a:pos x="T2" y="T3"/>
                </a:cxn>
                <a:cxn ang="0">
                  <a:pos x="T4" y="T5"/>
                </a:cxn>
                <a:cxn ang="0">
                  <a:pos x="T6" y="T7"/>
                </a:cxn>
                <a:cxn ang="0">
                  <a:pos x="T8" y="T9"/>
                </a:cxn>
              </a:cxnLst>
              <a:rect l="0" t="0" r="r" b="b"/>
              <a:pathLst>
                <a:path w="171" h="58">
                  <a:moveTo>
                    <a:pt x="0" y="0"/>
                  </a:moveTo>
                  <a:lnTo>
                    <a:pt x="171" y="27"/>
                  </a:lnTo>
                  <a:lnTo>
                    <a:pt x="64"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4" name="Freeform 264">
              <a:extLst>
                <a:ext uri="{FF2B5EF4-FFF2-40B4-BE49-F238E27FC236}">
                  <a16:creationId xmlns:a16="http://schemas.microsoft.com/office/drawing/2014/main" id="{BE0FEDD5-CB80-4CF3-B654-8DCB218CD0E2}"/>
                </a:ext>
              </a:extLst>
            </p:cNvPr>
            <p:cNvSpPr>
              <a:spLocks/>
            </p:cNvSpPr>
            <p:nvPr/>
          </p:nvSpPr>
          <p:spPr bwMode="auto">
            <a:xfrm>
              <a:off x="3810" y="2693"/>
              <a:ext cx="168" cy="48"/>
            </a:xfrm>
            <a:custGeom>
              <a:avLst/>
              <a:gdLst>
                <a:gd name="T0" fmla="*/ 0 w 168"/>
                <a:gd name="T1" fmla="*/ 0 h 48"/>
                <a:gd name="T2" fmla="*/ 168 w 168"/>
                <a:gd name="T3" fmla="*/ 17 h 48"/>
                <a:gd name="T4" fmla="*/ 57 w 168"/>
                <a:gd name="T5" fmla="*/ 48 h 48"/>
                <a:gd name="T6" fmla="*/ 57 w 168"/>
                <a:gd name="T7" fmla="*/ 48 h 48"/>
                <a:gd name="T8" fmla="*/ 0 w 168"/>
                <a:gd name="T9" fmla="*/ 0 h 48"/>
                <a:gd name="T10" fmla="*/ 0 w 168"/>
                <a:gd name="T11" fmla="*/ 0 h 48"/>
              </a:gdLst>
              <a:ahLst/>
              <a:cxnLst>
                <a:cxn ang="0">
                  <a:pos x="T0" y="T1"/>
                </a:cxn>
                <a:cxn ang="0">
                  <a:pos x="T2" y="T3"/>
                </a:cxn>
                <a:cxn ang="0">
                  <a:pos x="T4" y="T5"/>
                </a:cxn>
                <a:cxn ang="0">
                  <a:pos x="T6" y="T7"/>
                </a:cxn>
                <a:cxn ang="0">
                  <a:pos x="T8" y="T9"/>
                </a:cxn>
                <a:cxn ang="0">
                  <a:pos x="T10" y="T11"/>
                </a:cxn>
              </a:cxnLst>
              <a:rect l="0" t="0" r="r" b="b"/>
              <a:pathLst>
                <a:path w="168" h="48">
                  <a:moveTo>
                    <a:pt x="0" y="0"/>
                  </a:moveTo>
                  <a:lnTo>
                    <a:pt x="168" y="17"/>
                  </a:lnTo>
                  <a:lnTo>
                    <a:pt x="57" y="48"/>
                  </a:lnTo>
                  <a:lnTo>
                    <a:pt x="57" y="4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5" name="Freeform 265">
              <a:extLst>
                <a:ext uri="{FF2B5EF4-FFF2-40B4-BE49-F238E27FC236}">
                  <a16:creationId xmlns:a16="http://schemas.microsoft.com/office/drawing/2014/main" id="{ED9ECF8E-B0DC-4870-9801-DF83785D7468}"/>
                </a:ext>
              </a:extLst>
            </p:cNvPr>
            <p:cNvSpPr>
              <a:spLocks/>
            </p:cNvSpPr>
            <p:nvPr/>
          </p:nvSpPr>
          <p:spPr bwMode="auto">
            <a:xfrm>
              <a:off x="3810" y="2659"/>
              <a:ext cx="168" cy="51"/>
            </a:xfrm>
            <a:custGeom>
              <a:avLst/>
              <a:gdLst>
                <a:gd name="T0" fmla="*/ 108 w 168"/>
                <a:gd name="T1" fmla="*/ 0 h 51"/>
                <a:gd name="T2" fmla="*/ 168 w 168"/>
                <a:gd name="T3" fmla="*/ 51 h 51"/>
                <a:gd name="T4" fmla="*/ 0 w 168"/>
                <a:gd name="T5" fmla="*/ 34 h 51"/>
                <a:gd name="T6" fmla="*/ 108 w 168"/>
                <a:gd name="T7" fmla="*/ 0 h 51"/>
                <a:gd name="T8" fmla="*/ 108 w 168"/>
                <a:gd name="T9" fmla="*/ 0 h 51"/>
              </a:gdLst>
              <a:ahLst/>
              <a:cxnLst>
                <a:cxn ang="0">
                  <a:pos x="T0" y="T1"/>
                </a:cxn>
                <a:cxn ang="0">
                  <a:pos x="T2" y="T3"/>
                </a:cxn>
                <a:cxn ang="0">
                  <a:pos x="T4" y="T5"/>
                </a:cxn>
                <a:cxn ang="0">
                  <a:pos x="T6" y="T7"/>
                </a:cxn>
                <a:cxn ang="0">
                  <a:pos x="T8" y="T9"/>
                </a:cxn>
              </a:cxnLst>
              <a:rect l="0" t="0" r="r" b="b"/>
              <a:pathLst>
                <a:path w="168" h="51">
                  <a:moveTo>
                    <a:pt x="108" y="0"/>
                  </a:moveTo>
                  <a:lnTo>
                    <a:pt x="168" y="51"/>
                  </a:lnTo>
                  <a:lnTo>
                    <a:pt x="0" y="34"/>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6" name="Freeform 266">
              <a:extLst>
                <a:ext uri="{FF2B5EF4-FFF2-40B4-BE49-F238E27FC236}">
                  <a16:creationId xmlns:a16="http://schemas.microsoft.com/office/drawing/2014/main" id="{B8F9D2DC-5AD9-47AD-B61D-A4B2286BCD46}"/>
                </a:ext>
              </a:extLst>
            </p:cNvPr>
            <p:cNvSpPr>
              <a:spLocks/>
            </p:cNvSpPr>
            <p:nvPr/>
          </p:nvSpPr>
          <p:spPr bwMode="auto">
            <a:xfrm>
              <a:off x="3918" y="2628"/>
              <a:ext cx="164" cy="51"/>
            </a:xfrm>
            <a:custGeom>
              <a:avLst/>
              <a:gdLst>
                <a:gd name="T0" fmla="*/ 107 w 164"/>
                <a:gd name="T1" fmla="*/ 0 h 51"/>
                <a:gd name="T2" fmla="*/ 164 w 164"/>
                <a:gd name="T3" fmla="*/ 51 h 51"/>
                <a:gd name="T4" fmla="*/ 3 w 164"/>
                <a:gd name="T5" fmla="*/ 31 h 51"/>
                <a:gd name="T6" fmla="*/ 0 w 164"/>
                <a:gd name="T7" fmla="*/ 31 h 51"/>
                <a:gd name="T8" fmla="*/ 107 w 164"/>
                <a:gd name="T9" fmla="*/ 0 h 51"/>
                <a:gd name="T10" fmla="*/ 107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107" y="0"/>
                  </a:moveTo>
                  <a:lnTo>
                    <a:pt x="164" y="51"/>
                  </a:lnTo>
                  <a:lnTo>
                    <a:pt x="3" y="31"/>
                  </a:lnTo>
                  <a:lnTo>
                    <a:pt x="0" y="31"/>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7" name="Freeform 267">
              <a:extLst>
                <a:ext uri="{FF2B5EF4-FFF2-40B4-BE49-F238E27FC236}">
                  <a16:creationId xmlns:a16="http://schemas.microsoft.com/office/drawing/2014/main" id="{8AC85F96-6B14-4421-A611-4304C55DBE61}"/>
                </a:ext>
              </a:extLst>
            </p:cNvPr>
            <p:cNvSpPr>
              <a:spLocks/>
            </p:cNvSpPr>
            <p:nvPr/>
          </p:nvSpPr>
          <p:spPr bwMode="auto">
            <a:xfrm>
              <a:off x="3746" y="2635"/>
              <a:ext cx="172" cy="58"/>
            </a:xfrm>
            <a:custGeom>
              <a:avLst/>
              <a:gdLst>
                <a:gd name="T0" fmla="*/ 0 w 172"/>
                <a:gd name="T1" fmla="*/ 0 h 58"/>
                <a:gd name="T2" fmla="*/ 172 w 172"/>
                <a:gd name="T3" fmla="*/ 24 h 58"/>
                <a:gd name="T4" fmla="*/ 64 w 172"/>
                <a:gd name="T5" fmla="*/ 58 h 58"/>
                <a:gd name="T6" fmla="*/ 0 w 172"/>
                <a:gd name="T7" fmla="*/ 0 h 58"/>
                <a:gd name="T8" fmla="*/ 0 w 172"/>
                <a:gd name="T9" fmla="*/ 0 h 58"/>
              </a:gdLst>
              <a:ahLst/>
              <a:cxnLst>
                <a:cxn ang="0">
                  <a:pos x="T0" y="T1"/>
                </a:cxn>
                <a:cxn ang="0">
                  <a:pos x="T2" y="T3"/>
                </a:cxn>
                <a:cxn ang="0">
                  <a:pos x="T4" y="T5"/>
                </a:cxn>
                <a:cxn ang="0">
                  <a:pos x="T6" y="T7"/>
                </a:cxn>
                <a:cxn ang="0">
                  <a:pos x="T8" y="T9"/>
                </a:cxn>
              </a:cxnLst>
              <a:rect l="0" t="0" r="r" b="b"/>
              <a:pathLst>
                <a:path w="172" h="58">
                  <a:moveTo>
                    <a:pt x="0" y="0"/>
                  </a:moveTo>
                  <a:lnTo>
                    <a:pt x="172" y="24"/>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8" name="Freeform 268">
              <a:extLst>
                <a:ext uri="{FF2B5EF4-FFF2-40B4-BE49-F238E27FC236}">
                  <a16:creationId xmlns:a16="http://schemas.microsoft.com/office/drawing/2014/main" id="{0B0D27D5-E9B8-4FBD-B326-194D32C584D4}"/>
                </a:ext>
              </a:extLst>
            </p:cNvPr>
            <p:cNvSpPr>
              <a:spLocks/>
            </p:cNvSpPr>
            <p:nvPr/>
          </p:nvSpPr>
          <p:spPr bwMode="auto">
            <a:xfrm>
              <a:off x="3706" y="2720"/>
              <a:ext cx="161" cy="51"/>
            </a:xfrm>
            <a:custGeom>
              <a:avLst/>
              <a:gdLst>
                <a:gd name="T0" fmla="*/ 0 w 161"/>
                <a:gd name="T1" fmla="*/ 0 h 51"/>
                <a:gd name="T2" fmla="*/ 161 w 161"/>
                <a:gd name="T3" fmla="*/ 21 h 51"/>
                <a:gd name="T4" fmla="*/ 60 w 161"/>
                <a:gd name="T5" fmla="*/ 51 h 51"/>
                <a:gd name="T6" fmla="*/ 60 w 161"/>
                <a:gd name="T7" fmla="*/ 51 h 51"/>
                <a:gd name="T8" fmla="*/ 0 w 161"/>
                <a:gd name="T9" fmla="*/ 0 h 51"/>
                <a:gd name="T10" fmla="*/ 0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0" y="0"/>
                  </a:moveTo>
                  <a:lnTo>
                    <a:pt x="161" y="21"/>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9" name="Freeform 269">
              <a:extLst>
                <a:ext uri="{FF2B5EF4-FFF2-40B4-BE49-F238E27FC236}">
                  <a16:creationId xmlns:a16="http://schemas.microsoft.com/office/drawing/2014/main" id="{D60B0231-152B-4C41-BB3F-793C4D83E420}"/>
                </a:ext>
              </a:extLst>
            </p:cNvPr>
            <p:cNvSpPr>
              <a:spLocks/>
            </p:cNvSpPr>
            <p:nvPr/>
          </p:nvSpPr>
          <p:spPr bwMode="auto">
            <a:xfrm>
              <a:off x="3706" y="2693"/>
              <a:ext cx="161" cy="48"/>
            </a:xfrm>
            <a:custGeom>
              <a:avLst/>
              <a:gdLst>
                <a:gd name="T0" fmla="*/ 104 w 161"/>
                <a:gd name="T1" fmla="*/ 0 h 48"/>
                <a:gd name="T2" fmla="*/ 161 w 161"/>
                <a:gd name="T3" fmla="*/ 48 h 48"/>
                <a:gd name="T4" fmla="*/ 0 w 161"/>
                <a:gd name="T5" fmla="*/ 27 h 48"/>
                <a:gd name="T6" fmla="*/ 104 w 161"/>
                <a:gd name="T7" fmla="*/ 0 h 48"/>
                <a:gd name="T8" fmla="*/ 104 w 161"/>
                <a:gd name="T9" fmla="*/ 0 h 48"/>
              </a:gdLst>
              <a:ahLst/>
              <a:cxnLst>
                <a:cxn ang="0">
                  <a:pos x="T0" y="T1"/>
                </a:cxn>
                <a:cxn ang="0">
                  <a:pos x="T2" y="T3"/>
                </a:cxn>
                <a:cxn ang="0">
                  <a:pos x="T4" y="T5"/>
                </a:cxn>
                <a:cxn ang="0">
                  <a:pos x="T6" y="T7"/>
                </a:cxn>
                <a:cxn ang="0">
                  <a:pos x="T8" y="T9"/>
                </a:cxn>
              </a:cxnLst>
              <a:rect l="0" t="0" r="r" b="b"/>
              <a:pathLst>
                <a:path w="161" h="48">
                  <a:moveTo>
                    <a:pt x="104" y="0"/>
                  </a:moveTo>
                  <a:lnTo>
                    <a:pt x="161" y="48"/>
                  </a:lnTo>
                  <a:lnTo>
                    <a:pt x="0" y="27"/>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0" name="Freeform 270">
              <a:extLst>
                <a:ext uri="{FF2B5EF4-FFF2-40B4-BE49-F238E27FC236}">
                  <a16:creationId xmlns:a16="http://schemas.microsoft.com/office/drawing/2014/main" id="{7467C530-022D-4F79-8960-3D55048046C8}"/>
                </a:ext>
              </a:extLst>
            </p:cNvPr>
            <p:cNvSpPr>
              <a:spLocks/>
            </p:cNvSpPr>
            <p:nvPr/>
          </p:nvSpPr>
          <p:spPr bwMode="auto">
            <a:xfrm>
              <a:off x="3854" y="2573"/>
              <a:ext cx="171" cy="55"/>
            </a:xfrm>
            <a:custGeom>
              <a:avLst/>
              <a:gdLst>
                <a:gd name="T0" fmla="*/ 97 w 171"/>
                <a:gd name="T1" fmla="*/ 0 h 55"/>
                <a:gd name="T2" fmla="*/ 171 w 171"/>
                <a:gd name="T3" fmla="*/ 55 h 55"/>
                <a:gd name="T4" fmla="*/ 0 w 171"/>
                <a:gd name="T5" fmla="*/ 28 h 55"/>
                <a:gd name="T6" fmla="*/ 3 w 171"/>
                <a:gd name="T7" fmla="*/ 28 h 55"/>
                <a:gd name="T8" fmla="*/ 6 w 171"/>
                <a:gd name="T9" fmla="*/ 28 h 55"/>
                <a:gd name="T10" fmla="*/ 13 w 171"/>
                <a:gd name="T11" fmla="*/ 24 h 55"/>
                <a:gd name="T12" fmla="*/ 17 w 171"/>
                <a:gd name="T13" fmla="*/ 24 h 55"/>
                <a:gd name="T14" fmla="*/ 20 w 171"/>
                <a:gd name="T15" fmla="*/ 24 h 55"/>
                <a:gd name="T16" fmla="*/ 20 w 171"/>
                <a:gd name="T17" fmla="*/ 24 h 55"/>
                <a:gd name="T18" fmla="*/ 37 w 171"/>
                <a:gd name="T19" fmla="*/ 17 h 55"/>
                <a:gd name="T20" fmla="*/ 57 w 171"/>
                <a:gd name="T21" fmla="*/ 10 h 55"/>
                <a:gd name="T22" fmla="*/ 74 w 171"/>
                <a:gd name="T23" fmla="*/ 7 h 55"/>
                <a:gd name="T24" fmla="*/ 87 w 171"/>
                <a:gd name="T25" fmla="*/ 4 h 55"/>
                <a:gd name="T26" fmla="*/ 94 w 171"/>
                <a:gd name="T27" fmla="*/ 0 h 55"/>
                <a:gd name="T28" fmla="*/ 97 w 171"/>
                <a:gd name="T29" fmla="*/ 0 h 55"/>
                <a:gd name="T30" fmla="*/ 97 w 171"/>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55">
                  <a:moveTo>
                    <a:pt x="97" y="0"/>
                  </a:moveTo>
                  <a:lnTo>
                    <a:pt x="171" y="55"/>
                  </a:lnTo>
                  <a:lnTo>
                    <a:pt x="0" y="28"/>
                  </a:lnTo>
                  <a:lnTo>
                    <a:pt x="3" y="28"/>
                  </a:lnTo>
                  <a:lnTo>
                    <a:pt x="6" y="28"/>
                  </a:lnTo>
                  <a:lnTo>
                    <a:pt x="13" y="24"/>
                  </a:lnTo>
                  <a:lnTo>
                    <a:pt x="17" y="24"/>
                  </a:lnTo>
                  <a:lnTo>
                    <a:pt x="20" y="24"/>
                  </a:lnTo>
                  <a:lnTo>
                    <a:pt x="20" y="24"/>
                  </a:lnTo>
                  <a:lnTo>
                    <a:pt x="37" y="17"/>
                  </a:lnTo>
                  <a:lnTo>
                    <a:pt x="57" y="10"/>
                  </a:lnTo>
                  <a:lnTo>
                    <a:pt x="74" y="7"/>
                  </a:lnTo>
                  <a:lnTo>
                    <a:pt x="87" y="4"/>
                  </a:lnTo>
                  <a:lnTo>
                    <a:pt x="94" y="0"/>
                  </a:lnTo>
                  <a:lnTo>
                    <a:pt x="97" y="0"/>
                  </a:lnTo>
                  <a:lnTo>
                    <a:pt x="97"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1" name="Freeform 271">
              <a:extLst>
                <a:ext uri="{FF2B5EF4-FFF2-40B4-BE49-F238E27FC236}">
                  <a16:creationId xmlns:a16="http://schemas.microsoft.com/office/drawing/2014/main" id="{A5507955-CBC6-49D9-B2DA-4A87D376155F}"/>
                </a:ext>
              </a:extLst>
            </p:cNvPr>
            <p:cNvSpPr>
              <a:spLocks/>
            </p:cNvSpPr>
            <p:nvPr/>
          </p:nvSpPr>
          <p:spPr bwMode="auto">
            <a:xfrm>
              <a:off x="3642" y="2662"/>
              <a:ext cx="168" cy="58"/>
            </a:xfrm>
            <a:custGeom>
              <a:avLst/>
              <a:gdLst>
                <a:gd name="T0" fmla="*/ 0 w 168"/>
                <a:gd name="T1" fmla="*/ 0 h 58"/>
                <a:gd name="T2" fmla="*/ 168 w 168"/>
                <a:gd name="T3" fmla="*/ 31 h 58"/>
                <a:gd name="T4" fmla="*/ 64 w 168"/>
                <a:gd name="T5" fmla="*/ 58 h 58"/>
                <a:gd name="T6" fmla="*/ 0 w 168"/>
                <a:gd name="T7" fmla="*/ 0 h 58"/>
                <a:gd name="T8" fmla="*/ 0 w 168"/>
                <a:gd name="T9" fmla="*/ 0 h 58"/>
              </a:gdLst>
              <a:ahLst/>
              <a:cxnLst>
                <a:cxn ang="0">
                  <a:pos x="T0" y="T1"/>
                </a:cxn>
                <a:cxn ang="0">
                  <a:pos x="T2" y="T3"/>
                </a:cxn>
                <a:cxn ang="0">
                  <a:pos x="T4" y="T5"/>
                </a:cxn>
                <a:cxn ang="0">
                  <a:pos x="T6" y="T7"/>
                </a:cxn>
                <a:cxn ang="0">
                  <a:pos x="T8" y="T9"/>
                </a:cxn>
              </a:cxnLst>
              <a:rect l="0" t="0" r="r" b="b"/>
              <a:pathLst>
                <a:path w="168" h="58">
                  <a:moveTo>
                    <a:pt x="0" y="0"/>
                  </a:moveTo>
                  <a:lnTo>
                    <a:pt x="168" y="31"/>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2" name="Freeform 272">
              <a:extLst>
                <a:ext uri="{FF2B5EF4-FFF2-40B4-BE49-F238E27FC236}">
                  <a16:creationId xmlns:a16="http://schemas.microsoft.com/office/drawing/2014/main" id="{59BF0DD1-738B-4CB5-BAD7-B77D939778CA}"/>
                </a:ext>
              </a:extLst>
            </p:cNvPr>
            <p:cNvSpPr>
              <a:spLocks/>
            </p:cNvSpPr>
            <p:nvPr/>
          </p:nvSpPr>
          <p:spPr bwMode="auto">
            <a:xfrm>
              <a:off x="3602" y="2751"/>
              <a:ext cx="164" cy="51"/>
            </a:xfrm>
            <a:custGeom>
              <a:avLst/>
              <a:gdLst>
                <a:gd name="T0" fmla="*/ 0 w 164"/>
                <a:gd name="T1" fmla="*/ 0 h 51"/>
                <a:gd name="T2" fmla="*/ 164 w 164"/>
                <a:gd name="T3" fmla="*/ 20 h 51"/>
                <a:gd name="T4" fmla="*/ 60 w 164"/>
                <a:gd name="T5" fmla="*/ 51 h 51"/>
                <a:gd name="T6" fmla="*/ 60 w 164"/>
                <a:gd name="T7" fmla="*/ 51 h 51"/>
                <a:gd name="T8" fmla="*/ 0 w 164"/>
                <a:gd name="T9" fmla="*/ 0 h 51"/>
                <a:gd name="T10" fmla="*/ 0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0" y="0"/>
                  </a:moveTo>
                  <a:lnTo>
                    <a:pt x="164" y="20"/>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3" name="Freeform 273">
              <a:extLst>
                <a:ext uri="{FF2B5EF4-FFF2-40B4-BE49-F238E27FC236}">
                  <a16:creationId xmlns:a16="http://schemas.microsoft.com/office/drawing/2014/main" id="{857E3AC1-61A5-4EBA-ADE5-2B32CE6F1E68}"/>
                </a:ext>
              </a:extLst>
            </p:cNvPr>
            <p:cNvSpPr>
              <a:spLocks/>
            </p:cNvSpPr>
            <p:nvPr/>
          </p:nvSpPr>
          <p:spPr bwMode="auto">
            <a:xfrm>
              <a:off x="3602" y="2720"/>
              <a:ext cx="164" cy="51"/>
            </a:xfrm>
            <a:custGeom>
              <a:avLst/>
              <a:gdLst>
                <a:gd name="T0" fmla="*/ 104 w 164"/>
                <a:gd name="T1" fmla="*/ 0 h 51"/>
                <a:gd name="T2" fmla="*/ 164 w 164"/>
                <a:gd name="T3" fmla="*/ 51 h 51"/>
                <a:gd name="T4" fmla="*/ 0 w 164"/>
                <a:gd name="T5" fmla="*/ 31 h 51"/>
                <a:gd name="T6" fmla="*/ 104 w 164"/>
                <a:gd name="T7" fmla="*/ 0 h 51"/>
                <a:gd name="T8" fmla="*/ 104 w 164"/>
                <a:gd name="T9" fmla="*/ 0 h 51"/>
              </a:gdLst>
              <a:ahLst/>
              <a:cxnLst>
                <a:cxn ang="0">
                  <a:pos x="T0" y="T1"/>
                </a:cxn>
                <a:cxn ang="0">
                  <a:pos x="T2" y="T3"/>
                </a:cxn>
                <a:cxn ang="0">
                  <a:pos x="T4" y="T5"/>
                </a:cxn>
                <a:cxn ang="0">
                  <a:pos x="T6" y="T7"/>
                </a:cxn>
                <a:cxn ang="0">
                  <a:pos x="T8" y="T9"/>
                </a:cxn>
              </a:cxnLst>
              <a:rect l="0" t="0" r="r" b="b"/>
              <a:pathLst>
                <a:path w="164" h="51">
                  <a:moveTo>
                    <a:pt x="104" y="0"/>
                  </a:moveTo>
                  <a:lnTo>
                    <a:pt x="164" y="51"/>
                  </a:lnTo>
                  <a:lnTo>
                    <a:pt x="0" y="31"/>
                  </a:lnTo>
                  <a:lnTo>
                    <a:pt x="104" y="0"/>
                  </a:lnTo>
                  <a:lnTo>
                    <a:pt x="10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4" name="Freeform 274">
              <a:extLst>
                <a:ext uri="{FF2B5EF4-FFF2-40B4-BE49-F238E27FC236}">
                  <a16:creationId xmlns:a16="http://schemas.microsoft.com/office/drawing/2014/main" id="{8E44212F-6AF6-4A1D-8ACE-E32170A49FA0}"/>
                </a:ext>
              </a:extLst>
            </p:cNvPr>
            <p:cNvSpPr>
              <a:spLocks/>
            </p:cNvSpPr>
            <p:nvPr/>
          </p:nvSpPr>
          <p:spPr bwMode="auto">
            <a:xfrm>
              <a:off x="3746" y="2601"/>
              <a:ext cx="172" cy="58"/>
            </a:xfrm>
            <a:custGeom>
              <a:avLst/>
              <a:gdLst>
                <a:gd name="T0" fmla="*/ 108 w 172"/>
                <a:gd name="T1" fmla="*/ 0 h 58"/>
                <a:gd name="T2" fmla="*/ 172 w 172"/>
                <a:gd name="T3" fmla="*/ 58 h 58"/>
                <a:gd name="T4" fmla="*/ 0 w 172"/>
                <a:gd name="T5" fmla="*/ 34 h 58"/>
                <a:gd name="T6" fmla="*/ 4 w 172"/>
                <a:gd name="T7" fmla="*/ 30 h 58"/>
                <a:gd name="T8" fmla="*/ 4 w 172"/>
                <a:gd name="T9" fmla="*/ 30 h 58"/>
                <a:gd name="T10" fmla="*/ 47 w 172"/>
                <a:gd name="T11" fmla="*/ 17 h 58"/>
                <a:gd name="T12" fmla="*/ 108 w 172"/>
                <a:gd name="T13" fmla="*/ 0 h 58"/>
                <a:gd name="T14" fmla="*/ 108 w 17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8">
                  <a:moveTo>
                    <a:pt x="108" y="0"/>
                  </a:moveTo>
                  <a:lnTo>
                    <a:pt x="172" y="58"/>
                  </a:lnTo>
                  <a:lnTo>
                    <a:pt x="0" y="34"/>
                  </a:lnTo>
                  <a:lnTo>
                    <a:pt x="4" y="30"/>
                  </a:lnTo>
                  <a:lnTo>
                    <a:pt x="4" y="30"/>
                  </a:lnTo>
                  <a:lnTo>
                    <a:pt x="47" y="17"/>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5" name="Freeform 275">
              <a:extLst>
                <a:ext uri="{FF2B5EF4-FFF2-40B4-BE49-F238E27FC236}">
                  <a16:creationId xmlns:a16="http://schemas.microsoft.com/office/drawing/2014/main" id="{53D69542-C891-40DB-87B2-D49504C4742D}"/>
                </a:ext>
              </a:extLst>
            </p:cNvPr>
            <p:cNvSpPr>
              <a:spLocks/>
            </p:cNvSpPr>
            <p:nvPr/>
          </p:nvSpPr>
          <p:spPr bwMode="auto">
            <a:xfrm>
              <a:off x="3538" y="2696"/>
              <a:ext cx="168" cy="55"/>
            </a:xfrm>
            <a:custGeom>
              <a:avLst/>
              <a:gdLst>
                <a:gd name="T0" fmla="*/ 0 w 168"/>
                <a:gd name="T1" fmla="*/ 0 h 55"/>
                <a:gd name="T2" fmla="*/ 168 w 168"/>
                <a:gd name="T3" fmla="*/ 24 h 55"/>
                <a:gd name="T4" fmla="*/ 64 w 168"/>
                <a:gd name="T5" fmla="*/ 55 h 55"/>
                <a:gd name="T6" fmla="*/ 64 w 168"/>
                <a:gd name="T7" fmla="*/ 55 h 55"/>
                <a:gd name="T8" fmla="*/ 0 w 168"/>
                <a:gd name="T9" fmla="*/ 0 h 55"/>
                <a:gd name="T10" fmla="*/ 0 w 168"/>
                <a:gd name="T11" fmla="*/ 0 h 55"/>
              </a:gdLst>
              <a:ahLst/>
              <a:cxnLst>
                <a:cxn ang="0">
                  <a:pos x="T0" y="T1"/>
                </a:cxn>
                <a:cxn ang="0">
                  <a:pos x="T2" y="T3"/>
                </a:cxn>
                <a:cxn ang="0">
                  <a:pos x="T4" y="T5"/>
                </a:cxn>
                <a:cxn ang="0">
                  <a:pos x="T6" y="T7"/>
                </a:cxn>
                <a:cxn ang="0">
                  <a:pos x="T8" y="T9"/>
                </a:cxn>
                <a:cxn ang="0">
                  <a:pos x="T10" y="T11"/>
                </a:cxn>
              </a:cxnLst>
              <a:rect l="0" t="0" r="r" b="b"/>
              <a:pathLst>
                <a:path w="168" h="55">
                  <a:moveTo>
                    <a:pt x="0" y="0"/>
                  </a:moveTo>
                  <a:lnTo>
                    <a:pt x="168" y="24"/>
                  </a:lnTo>
                  <a:lnTo>
                    <a:pt x="64" y="55"/>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6" name="Freeform 276">
              <a:extLst>
                <a:ext uri="{FF2B5EF4-FFF2-40B4-BE49-F238E27FC236}">
                  <a16:creationId xmlns:a16="http://schemas.microsoft.com/office/drawing/2014/main" id="{52ABF97C-3786-4027-ADBC-40BAD152FF55}"/>
                </a:ext>
              </a:extLst>
            </p:cNvPr>
            <p:cNvSpPr>
              <a:spLocks/>
            </p:cNvSpPr>
            <p:nvPr/>
          </p:nvSpPr>
          <p:spPr bwMode="auto">
            <a:xfrm>
              <a:off x="3642" y="2635"/>
              <a:ext cx="168" cy="58"/>
            </a:xfrm>
            <a:custGeom>
              <a:avLst/>
              <a:gdLst>
                <a:gd name="T0" fmla="*/ 104 w 168"/>
                <a:gd name="T1" fmla="*/ 0 h 58"/>
                <a:gd name="T2" fmla="*/ 168 w 168"/>
                <a:gd name="T3" fmla="*/ 58 h 58"/>
                <a:gd name="T4" fmla="*/ 0 w 168"/>
                <a:gd name="T5" fmla="*/ 27 h 58"/>
                <a:gd name="T6" fmla="*/ 34 w 168"/>
                <a:gd name="T7" fmla="*/ 20 h 58"/>
                <a:gd name="T8" fmla="*/ 104 w 168"/>
                <a:gd name="T9" fmla="*/ 0 h 58"/>
                <a:gd name="T10" fmla="*/ 104 w 168"/>
                <a:gd name="T11" fmla="*/ 0 h 58"/>
              </a:gdLst>
              <a:ahLst/>
              <a:cxnLst>
                <a:cxn ang="0">
                  <a:pos x="T0" y="T1"/>
                </a:cxn>
                <a:cxn ang="0">
                  <a:pos x="T2" y="T3"/>
                </a:cxn>
                <a:cxn ang="0">
                  <a:pos x="T4" y="T5"/>
                </a:cxn>
                <a:cxn ang="0">
                  <a:pos x="T6" y="T7"/>
                </a:cxn>
                <a:cxn ang="0">
                  <a:pos x="T8" y="T9"/>
                </a:cxn>
                <a:cxn ang="0">
                  <a:pos x="T10" y="T11"/>
                </a:cxn>
              </a:cxnLst>
              <a:rect l="0" t="0" r="r" b="b"/>
              <a:pathLst>
                <a:path w="168" h="58">
                  <a:moveTo>
                    <a:pt x="104" y="0"/>
                  </a:moveTo>
                  <a:lnTo>
                    <a:pt x="168" y="58"/>
                  </a:lnTo>
                  <a:lnTo>
                    <a:pt x="0" y="27"/>
                  </a:lnTo>
                  <a:lnTo>
                    <a:pt x="34" y="20"/>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7" name="Freeform 277">
              <a:extLst>
                <a:ext uri="{FF2B5EF4-FFF2-40B4-BE49-F238E27FC236}">
                  <a16:creationId xmlns:a16="http://schemas.microsoft.com/office/drawing/2014/main" id="{3B07AD4E-0F84-4146-9FF0-46D0DD159B85}"/>
                </a:ext>
              </a:extLst>
            </p:cNvPr>
            <p:cNvSpPr>
              <a:spLocks/>
            </p:cNvSpPr>
            <p:nvPr/>
          </p:nvSpPr>
          <p:spPr bwMode="auto">
            <a:xfrm>
              <a:off x="3477" y="2642"/>
              <a:ext cx="165" cy="54"/>
            </a:xfrm>
            <a:custGeom>
              <a:avLst/>
              <a:gdLst>
                <a:gd name="T0" fmla="*/ 0 w 165"/>
                <a:gd name="T1" fmla="*/ 0 h 54"/>
                <a:gd name="T2" fmla="*/ 165 w 165"/>
                <a:gd name="T3" fmla="*/ 20 h 54"/>
                <a:gd name="T4" fmla="*/ 61 w 165"/>
                <a:gd name="T5" fmla="*/ 54 h 54"/>
                <a:gd name="T6" fmla="*/ 61 w 165"/>
                <a:gd name="T7" fmla="*/ 54 h 54"/>
                <a:gd name="T8" fmla="*/ 0 w 165"/>
                <a:gd name="T9" fmla="*/ 0 h 54"/>
                <a:gd name="T10" fmla="*/ 0 w 165"/>
                <a:gd name="T11" fmla="*/ 0 h 54"/>
              </a:gdLst>
              <a:ahLst/>
              <a:cxnLst>
                <a:cxn ang="0">
                  <a:pos x="T0" y="T1"/>
                </a:cxn>
                <a:cxn ang="0">
                  <a:pos x="T2" y="T3"/>
                </a:cxn>
                <a:cxn ang="0">
                  <a:pos x="T4" y="T5"/>
                </a:cxn>
                <a:cxn ang="0">
                  <a:pos x="T6" y="T7"/>
                </a:cxn>
                <a:cxn ang="0">
                  <a:pos x="T8" y="T9"/>
                </a:cxn>
                <a:cxn ang="0">
                  <a:pos x="T10" y="T11"/>
                </a:cxn>
              </a:cxnLst>
              <a:rect l="0" t="0" r="r" b="b"/>
              <a:pathLst>
                <a:path w="165" h="54">
                  <a:moveTo>
                    <a:pt x="0" y="0"/>
                  </a:moveTo>
                  <a:lnTo>
                    <a:pt x="165" y="20"/>
                  </a:lnTo>
                  <a:lnTo>
                    <a:pt x="61" y="54"/>
                  </a:lnTo>
                  <a:lnTo>
                    <a:pt x="61" y="54"/>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8" name="Freeform 278">
              <a:extLst>
                <a:ext uri="{FF2B5EF4-FFF2-40B4-BE49-F238E27FC236}">
                  <a16:creationId xmlns:a16="http://schemas.microsoft.com/office/drawing/2014/main" id="{F6644443-699E-4D8E-85FD-6F1CF9DDF546}"/>
                </a:ext>
              </a:extLst>
            </p:cNvPr>
            <p:cNvSpPr>
              <a:spLocks/>
            </p:cNvSpPr>
            <p:nvPr/>
          </p:nvSpPr>
          <p:spPr bwMode="auto">
            <a:xfrm>
              <a:off x="3494" y="2751"/>
              <a:ext cx="168" cy="51"/>
            </a:xfrm>
            <a:custGeom>
              <a:avLst/>
              <a:gdLst>
                <a:gd name="T0" fmla="*/ 108 w 168"/>
                <a:gd name="T1" fmla="*/ 0 h 51"/>
                <a:gd name="T2" fmla="*/ 108 w 168"/>
                <a:gd name="T3" fmla="*/ 0 h 51"/>
                <a:gd name="T4" fmla="*/ 168 w 168"/>
                <a:gd name="T5" fmla="*/ 51 h 51"/>
                <a:gd name="T6" fmla="*/ 0 w 168"/>
                <a:gd name="T7" fmla="*/ 31 h 51"/>
                <a:gd name="T8" fmla="*/ 108 w 168"/>
                <a:gd name="T9" fmla="*/ 0 h 51"/>
                <a:gd name="T10" fmla="*/ 108 w 168"/>
                <a:gd name="T11" fmla="*/ 0 h 51"/>
              </a:gdLst>
              <a:ahLst/>
              <a:cxnLst>
                <a:cxn ang="0">
                  <a:pos x="T0" y="T1"/>
                </a:cxn>
                <a:cxn ang="0">
                  <a:pos x="T2" y="T3"/>
                </a:cxn>
                <a:cxn ang="0">
                  <a:pos x="T4" y="T5"/>
                </a:cxn>
                <a:cxn ang="0">
                  <a:pos x="T6" y="T7"/>
                </a:cxn>
                <a:cxn ang="0">
                  <a:pos x="T8" y="T9"/>
                </a:cxn>
                <a:cxn ang="0">
                  <a:pos x="T10" y="T11"/>
                </a:cxn>
              </a:cxnLst>
              <a:rect l="0" t="0" r="r" b="b"/>
              <a:pathLst>
                <a:path w="168" h="51">
                  <a:moveTo>
                    <a:pt x="108" y="0"/>
                  </a:moveTo>
                  <a:lnTo>
                    <a:pt x="108" y="0"/>
                  </a:lnTo>
                  <a:lnTo>
                    <a:pt x="168" y="51"/>
                  </a:lnTo>
                  <a:lnTo>
                    <a:pt x="0" y="31"/>
                  </a:lnTo>
                  <a:lnTo>
                    <a:pt x="108" y="0"/>
                  </a:lnTo>
                  <a:lnTo>
                    <a:pt x="108"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9" name="Freeform 279">
              <a:extLst>
                <a:ext uri="{FF2B5EF4-FFF2-40B4-BE49-F238E27FC236}">
                  <a16:creationId xmlns:a16="http://schemas.microsoft.com/office/drawing/2014/main" id="{B06AA4A4-372A-4351-981E-84C9A322540E}"/>
                </a:ext>
              </a:extLst>
            </p:cNvPr>
            <p:cNvSpPr>
              <a:spLocks/>
            </p:cNvSpPr>
            <p:nvPr/>
          </p:nvSpPr>
          <p:spPr bwMode="auto">
            <a:xfrm>
              <a:off x="3477" y="2611"/>
              <a:ext cx="165" cy="51"/>
            </a:xfrm>
            <a:custGeom>
              <a:avLst/>
              <a:gdLst>
                <a:gd name="T0" fmla="*/ 104 w 165"/>
                <a:gd name="T1" fmla="*/ 0 h 51"/>
                <a:gd name="T2" fmla="*/ 108 w 165"/>
                <a:gd name="T3" fmla="*/ 3 h 51"/>
                <a:gd name="T4" fmla="*/ 125 w 165"/>
                <a:gd name="T5" fmla="*/ 17 h 51"/>
                <a:gd name="T6" fmla="*/ 165 w 165"/>
                <a:gd name="T7" fmla="*/ 51 h 51"/>
                <a:gd name="T8" fmla="*/ 0 w 165"/>
                <a:gd name="T9" fmla="*/ 31 h 51"/>
                <a:gd name="T10" fmla="*/ 104 w 165"/>
                <a:gd name="T11" fmla="*/ 0 h 51"/>
                <a:gd name="T12" fmla="*/ 104 w 16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65" h="51">
                  <a:moveTo>
                    <a:pt x="104" y="0"/>
                  </a:moveTo>
                  <a:lnTo>
                    <a:pt x="108" y="3"/>
                  </a:lnTo>
                  <a:lnTo>
                    <a:pt x="125" y="17"/>
                  </a:lnTo>
                  <a:lnTo>
                    <a:pt x="165"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0" name="Freeform 280">
              <a:extLst>
                <a:ext uri="{FF2B5EF4-FFF2-40B4-BE49-F238E27FC236}">
                  <a16:creationId xmlns:a16="http://schemas.microsoft.com/office/drawing/2014/main" id="{ED599E22-7A93-4FD4-9EC8-FA747B8ED1F5}"/>
                </a:ext>
              </a:extLst>
            </p:cNvPr>
            <p:cNvSpPr>
              <a:spLocks/>
            </p:cNvSpPr>
            <p:nvPr/>
          </p:nvSpPr>
          <p:spPr bwMode="auto">
            <a:xfrm>
              <a:off x="3430" y="2727"/>
              <a:ext cx="172" cy="55"/>
            </a:xfrm>
            <a:custGeom>
              <a:avLst/>
              <a:gdLst>
                <a:gd name="T0" fmla="*/ 0 w 172"/>
                <a:gd name="T1" fmla="*/ 0 h 55"/>
                <a:gd name="T2" fmla="*/ 172 w 172"/>
                <a:gd name="T3" fmla="*/ 24 h 55"/>
                <a:gd name="T4" fmla="*/ 64 w 172"/>
                <a:gd name="T5" fmla="*/ 55 h 55"/>
                <a:gd name="T6" fmla="*/ 0 w 172"/>
                <a:gd name="T7" fmla="*/ 0 h 55"/>
                <a:gd name="T8" fmla="*/ 0 w 172"/>
                <a:gd name="T9" fmla="*/ 0 h 55"/>
              </a:gdLst>
              <a:ahLst/>
              <a:cxnLst>
                <a:cxn ang="0">
                  <a:pos x="T0" y="T1"/>
                </a:cxn>
                <a:cxn ang="0">
                  <a:pos x="T2" y="T3"/>
                </a:cxn>
                <a:cxn ang="0">
                  <a:pos x="T4" y="T5"/>
                </a:cxn>
                <a:cxn ang="0">
                  <a:pos x="T6" y="T7"/>
                </a:cxn>
                <a:cxn ang="0">
                  <a:pos x="T8" y="T9"/>
                </a:cxn>
              </a:cxnLst>
              <a:rect l="0" t="0" r="r" b="b"/>
              <a:pathLst>
                <a:path w="172" h="55">
                  <a:moveTo>
                    <a:pt x="0" y="0"/>
                  </a:moveTo>
                  <a:lnTo>
                    <a:pt x="172" y="24"/>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1" name="Freeform 281">
              <a:extLst>
                <a:ext uri="{FF2B5EF4-FFF2-40B4-BE49-F238E27FC236}">
                  <a16:creationId xmlns:a16="http://schemas.microsoft.com/office/drawing/2014/main" id="{225F6C35-79F0-4BC5-BD23-9F1E50DF184C}"/>
                </a:ext>
              </a:extLst>
            </p:cNvPr>
            <p:cNvSpPr>
              <a:spLocks/>
            </p:cNvSpPr>
            <p:nvPr/>
          </p:nvSpPr>
          <p:spPr bwMode="auto">
            <a:xfrm>
              <a:off x="3420" y="2590"/>
              <a:ext cx="161" cy="52"/>
            </a:xfrm>
            <a:custGeom>
              <a:avLst/>
              <a:gdLst>
                <a:gd name="T0" fmla="*/ 0 w 161"/>
                <a:gd name="T1" fmla="*/ 0 h 52"/>
                <a:gd name="T2" fmla="*/ 161 w 161"/>
                <a:gd name="T3" fmla="*/ 21 h 52"/>
                <a:gd name="T4" fmla="*/ 57 w 161"/>
                <a:gd name="T5" fmla="*/ 52 h 52"/>
                <a:gd name="T6" fmla="*/ 57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7" y="52"/>
                  </a:lnTo>
                  <a:lnTo>
                    <a:pt x="57" y="52"/>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2" name="Freeform 282">
              <a:extLst>
                <a:ext uri="{FF2B5EF4-FFF2-40B4-BE49-F238E27FC236}">
                  <a16:creationId xmlns:a16="http://schemas.microsoft.com/office/drawing/2014/main" id="{07B24C0E-7AD0-4588-9457-749F6A97D7E8}"/>
                </a:ext>
              </a:extLst>
            </p:cNvPr>
            <p:cNvSpPr>
              <a:spLocks/>
            </p:cNvSpPr>
            <p:nvPr/>
          </p:nvSpPr>
          <p:spPr bwMode="auto">
            <a:xfrm>
              <a:off x="3420" y="2560"/>
              <a:ext cx="161" cy="51"/>
            </a:xfrm>
            <a:custGeom>
              <a:avLst/>
              <a:gdLst>
                <a:gd name="T0" fmla="*/ 104 w 161"/>
                <a:gd name="T1" fmla="*/ 0 h 51"/>
                <a:gd name="T2" fmla="*/ 118 w 161"/>
                <a:gd name="T3" fmla="*/ 1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18" y="10"/>
                  </a:lnTo>
                  <a:lnTo>
                    <a:pt x="161" y="51"/>
                  </a:lnTo>
                  <a:lnTo>
                    <a:pt x="0" y="30"/>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3" name="Freeform 283">
              <a:extLst>
                <a:ext uri="{FF2B5EF4-FFF2-40B4-BE49-F238E27FC236}">
                  <a16:creationId xmlns:a16="http://schemas.microsoft.com/office/drawing/2014/main" id="{F3C5546E-1B44-4FA5-9419-76BEFBB9D99F}"/>
                </a:ext>
              </a:extLst>
            </p:cNvPr>
            <p:cNvSpPr>
              <a:spLocks/>
            </p:cNvSpPr>
            <p:nvPr/>
          </p:nvSpPr>
          <p:spPr bwMode="auto">
            <a:xfrm>
              <a:off x="3538" y="2662"/>
              <a:ext cx="168" cy="58"/>
            </a:xfrm>
            <a:custGeom>
              <a:avLst/>
              <a:gdLst>
                <a:gd name="T0" fmla="*/ 104 w 168"/>
                <a:gd name="T1" fmla="*/ 0 h 58"/>
                <a:gd name="T2" fmla="*/ 168 w 168"/>
                <a:gd name="T3" fmla="*/ 58 h 58"/>
                <a:gd name="T4" fmla="*/ 0 w 168"/>
                <a:gd name="T5" fmla="*/ 34 h 58"/>
                <a:gd name="T6" fmla="*/ 0 w 168"/>
                <a:gd name="T7" fmla="*/ 34 h 58"/>
                <a:gd name="T8" fmla="*/ 0 w 168"/>
                <a:gd name="T9" fmla="*/ 34 h 58"/>
                <a:gd name="T10" fmla="*/ 104 w 168"/>
                <a:gd name="T11" fmla="*/ 0 h 58"/>
                <a:gd name="T12" fmla="*/ 104 w 16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8" h="58">
                  <a:moveTo>
                    <a:pt x="104" y="0"/>
                  </a:moveTo>
                  <a:lnTo>
                    <a:pt x="168" y="58"/>
                  </a:lnTo>
                  <a:lnTo>
                    <a:pt x="0" y="34"/>
                  </a:lnTo>
                  <a:lnTo>
                    <a:pt x="0" y="34"/>
                  </a:lnTo>
                  <a:lnTo>
                    <a:pt x="0" y="34"/>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4" name="Freeform 284">
              <a:extLst>
                <a:ext uri="{FF2B5EF4-FFF2-40B4-BE49-F238E27FC236}">
                  <a16:creationId xmlns:a16="http://schemas.microsoft.com/office/drawing/2014/main" id="{9D0104F7-263E-491A-937F-EA5581D61009}"/>
                </a:ext>
              </a:extLst>
            </p:cNvPr>
            <p:cNvSpPr>
              <a:spLocks/>
            </p:cNvSpPr>
            <p:nvPr/>
          </p:nvSpPr>
          <p:spPr bwMode="auto">
            <a:xfrm>
              <a:off x="3430" y="2696"/>
              <a:ext cx="172" cy="55"/>
            </a:xfrm>
            <a:custGeom>
              <a:avLst/>
              <a:gdLst>
                <a:gd name="T0" fmla="*/ 108 w 172"/>
                <a:gd name="T1" fmla="*/ 0 h 55"/>
                <a:gd name="T2" fmla="*/ 108 w 172"/>
                <a:gd name="T3" fmla="*/ 0 h 55"/>
                <a:gd name="T4" fmla="*/ 172 w 172"/>
                <a:gd name="T5" fmla="*/ 55 h 55"/>
                <a:gd name="T6" fmla="*/ 0 w 172"/>
                <a:gd name="T7" fmla="*/ 31 h 55"/>
                <a:gd name="T8" fmla="*/ 108 w 172"/>
                <a:gd name="T9" fmla="*/ 0 h 55"/>
                <a:gd name="T10" fmla="*/ 108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8" y="0"/>
                  </a:moveTo>
                  <a:lnTo>
                    <a:pt x="108" y="0"/>
                  </a:lnTo>
                  <a:lnTo>
                    <a:pt x="172" y="55"/>
                  </a:lnTo>
                  <a:lnTo>
                    <a:pt x="0" y="31"/>
                  </a:lnTo>
                  <a:lnTo>
                    <a:pt x="108" y="0"/>
                  </a:lnTo>
                  <a:lnTo>
                    <a:pt x="108"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5" name="Freeform 285">
              <a:extLst>
                <a:ext uri="{FF2B5EF4-FFF2-40B4-BE49-F238E27FC236}">
                  <a16:creationId xmlns:a16="http://schemas.microsoft.com/office/drawing/2014/main" id="{7A403ABF-9DA9-4BE5-9A0F-8B382127619F}"/>
                </a:ext>
              </a:extLst>
            </p:cNvPr>
            <p:cNvSpPr>
              <a:spLocks/>
            </p:cNvSpPr>
            <p:nvPr/>
          </p:nvSpPr>
          <p:spPr bwMode="auto">
            <a:xfrm>
              <a:off x="3370" y="2672"/>
              <a:ext cx="168" cy="55"/>
            </a:xfrm>
            <a:custGeom>
              <a:avLst/>
              <a:gdLst>
                <a:gd name="T0" fmla="*/ 0 w 168"/>
                <a:gd name="T1" fmla="*/ 0 h 55"/>
                <a:gd name="T2" fmla="*/ 168 w 168"/>
                <a:gd name="T3" fmla="*/ 24 h 55"/>
                <a:gd name="T4" fmla="*/ 60 w 168"/>
                <a:gd name="T5" fmla="*/ 55 h 55"/>
                <a:gd name="T6" fmla="*/ 0 w 168"/>
                <a:gd name="T7" fmla="*/ 0 h 55"/>
                <a:gd name="T8" fmla="*/ 0 w 168"/>
                <a:gd name="T9" fmla="*/ 0 h 55"/>
              </a:gdLst>
              <a:ahLst/>
              <a:cxnLst>
                <a:cxn ang="0">
                  <a:pos x="T0" y="T1"/>
                </a:cxn>
                <a:cxn ang="0">
                  <a:pos x="T2" y="T3"/>
                </a:cxn>
                <a:cxn ang="0">
                  <a:pos x="T4" y="T5"/>
                </a:cxn>
                <a:cxn ang="0">
                  <a:pos x="T6" y="T7"/>
                </a:cxn>
                <a:cxn ang="0">
                  <a:pos x="T8" y="T9"/>
                </a:cxn>
              </a:cxnLst>
              <a:rect l="0" t="0" r="r" b="b"/>
              <a:pathLst>
                <a:path w="168" h="55">
                  <a:moveTo>
                    <a:pt x="0" y="0"/>
                  </a:moveTo>
                  <a:lnTo>
                    <a:pt x="168" y="24"/>
                  </a:lnTo>
                  <a:lnTo>
                    <a:pt x="60"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6" name="Freeform 286">
              <a:extLst>
                <a:ext uri="{FF2B5EF4-FFF2-40B4-BE49-F238E27FC236}">
                  <a16:creationId xmlns:a16="http://schemas.microsoft.com/office/drawing/2014/main" id="{97D82EFE-179A-43E4-9056-42BA103B9729}"/>
                </a:ext>
              </a:extLst>
            </p:cNvPr>
            <p:cNvSpPr>
              <a:spLocks/>
            </p:cNvSpPr>
            <p:nvPr/>
          </p:nvSpPr>
          <p:spPr bwMode="auto">
            <a:xfrm>
              <a:off x="3370" y="2642"/>
              <a:ext cx="168" cy="54"/>
            </a:xfrm>
            <a:custGeom>
              <a:avLst/>
              <a:gdLst>
                <a:gd name="T0" fmla="*/ 107 w 168"/>
                <a:gd name="T1" fmla="*/ 0 h 54"/>
                <a:gd name="T2" fmla="*/ 107 w 168"/>
                <a:gd name="T3" fmla="*/ 0 h 54"/>
                <a:gd name="T4" fmla="*/ 168 w 168"/>
                <a:gd name="T5" fmla="*/ 54 h 54"/>
                <a:gd name="T6" fmla="*/ 168 w 168"/>
                <a:gd name="T7" fmla="*/ 54 h 54"/>
                <a:gd name="T8" fmla="*/ 0 w 168"/>
                <a:gd name="T9" fmla="*/ 30 h 54"/>
                <a:gd name="T10" fmla="*/ 107 w 168"/>
                <a:gd name="T11" fmla="*/ 0 h 54"/>
                <a:gd name="T12" fmla="*/ 107 w 16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8" h="54">
                  <a:moveTo>
                    <a:pt x="107" y="0"/>
                  </a:moveTo>
                  <a:lnTo>
                    <a:pt x="107" y="0"/>
                  </a:lnTo>
                  <a:lnTo>
                    <a:pt x="168" y="54"/>
                  </a:lnTo>
                  <a:lnTo>
                    <a:pt x="168" y="54"/>
                  </a:lnTo>
                  <a:lnTo>
                    <a:pt x="0" y="30"/>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7" name="Freeform 287">
              <a:extLst>
                <a:ext uri="{FF2B5EF4-FFF2-40B4-BE49-F238E27FC236}">
                  <a16:creationId xmlns:a16="http://schemas.microsoft.com/office/drawing/2014/main" id="{32C3E75B-E427-4664-A637-A6641FDA2F2E}"/>
                </a:ext>
              </a:extLst>
            </p:cNvPr>
            <p:cNvSpPr>
              <a:spLocks/>
            </p:cNvSpPr>
            <p:nvPr/>
          </p:nvSpPr>
          <p:spPr bwMode="auto">
            <a:xfrm>
              <a:off x="3309" y="2621"/>
              <a:ext cx="168" cy="51"/>
            </a:xfrm>
            <a:custGeom>
              <a:avLst/>
              <a:gdLst>
                <a:gd name="T0" fmla="*/ 0 w 168"/>
                <a:gd name="T1" fmla="*/ 0 h 51"/>
                <a:gd name="T2" fmla="*/ 168 w 168"/>
                <a:gd name="T3" fmla="*/ 21 h 51"/>
                <a:gd name="T4" fmla="*/ 61 w 168"/>
                <a:gd name="T5" fmla="*/ 51 h 51"/>
                <a:gd name="T6" fmla="*/ 0 w 168"/>
                <a:gd name="T7" fmla="*/ 0 h 51"/>
                <a:gd name="T8" fmla="*/ 0 w 168"/>
                <a:gd name="T9" fmla="*/ 0 h 51"/>
              </a:gdLst>
              <a:ahLst/>
              <a:cxnLst>
                <a:cxn ang="0">
                  <a:pos x="T0" y="T1"/>
                </a:cxn>
                <a:cxn ang="0">
                  <a:pos x="T2" y="T3"/>
                </a:cxn>
                <a:cxn ang="0">
                  <a:pos x="T4" y="T5"/>
                </a:cxn>
                <a:cxn ang="0">
                  <a:pos x="T6" y="T7"/>
                </a:cxn>
                <a:cxn ang="0">
                  <a:pos x="T8" y="T9"/>
                </a:cxn>
              </a:cxnLst>
              <a:rect l="0" t="0" r="r" b="b"/>
              <a:pathLst>
                <a:path w="168" h="51">
                  <a:moveTo>
                    <a:pt x="0" y="0"/>
                  </a:moveTo>
                  <a:lnTo>
                    <a:pt x="168" y="21"/>
                  </a:lnTo>
                  <a:lnTo>
                    <a:pt x="61"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8" name="Freeform 288">
              <a:extLst>
                <a:ext uri="{FF2B5EF4-FFF2-40B4-BE49-F238E27FC236}">
                  <a16:creationId xmlns:a16="http://schemas.microsoft.com/office/drawing/2014/main" id="{F51D794A-C5A2-4AA4-B592-6B1CE727D093}"/>
                </a:ext>
              </a:extLst>
            </p:cNvPr>
            <p:cNvSpPr>
              <a:spLocks/>
            </p:cNvSpPr>
            <p:nvPr/>
          </p:nvSpPr>
          <p:spPr bwMode="auto">
            <a:xfrm>
              <a:off x="3420" y="2477"/>
              <a:ext cx="104" cy="113"/>
            </a:xfrm>
            <a:custGeom>
              <a:avLst/>
              <a:gdLst>
                <a:gd name="T0" fmla="*/ 24 w 104"/>
                <a:gd name="T1" fmla="*/ 0 h 113"/>
                <a:gd name="T2" fmla="*/ 30 w 104"/>
                <a:gd name="T3" fmla="*/ 7 h 113"/>
                <a:gd name="T4" fmla="*/ 57 w 104"/>
                <a:gd name="T5" fmla="*/ 35 h 113"/>
                <a:gd name="T6" fmla="*/ 101 w 104"/>
                <a:gd name="T7" fmla="*/ 76 h 113"/>
                <a:gd name="T8" fmla="*/ 104 w 104"/>
                <a:gd name="T9" fmla="*/ 83 h 113"/>
                <a:gd name="T10" fmla="*/ 0 w 104"/>
                <a:gd name="T11" fmla="*/ 113 h 113"/>
                <a:gd name="T12" fmla="*/ 0 w 104"/>
                <a:gd name="T13" fmla="*/ 113 h 113"/>
                <a:gd name="T14" fmla="*/ 24 w 104"/>
                <a:gd name="T15" fmla="*/ 0 h 113"/>
                <a:gd name="T16" fmla="*/ 24 w 104"/>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13">
                  <a:moveTo>
                    <a:pt x="24" y="0"/>
                  </a:moveTo>
                  <a:lnTo>
                    <a:pt x="30" y="7"/>
                  </a:lnTo>
                  <a:lnTo>
                    <a:pt x="57" y="35"/>
                  </a:lnTo>
                  <a:lnTo>
                    <a:pt x="101" y="76"/>
                  </a:lnTo>
                  <a:lnTo>
                    <a:pt x="104" y="83"/>
                  </a:lnTo>
                  <a:lnTo>
                    <a:pt x="0" y="113"/>
                  </a:lnTo>
                  <a:lnTo>
                    <a:pt x="0" y="113"/>
                  </a:lnTo>
                  <a:lnTo>
                    <a:pt x="24" y="0"/>
                  </a:lnTo>
                  <a:lnTo>
                    <a:pt x="2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9" name="Freeform 289">
              <a:extLst>
                <a:ext uri="{FF2B5EF4-FFF2-40B4-BE49-F238E27FC236}">
                  <a16:creationId xmlns:a16="http://schemas.microsoft.com/office/drawing/2014/main" id="{9A047FF4-C37A-48CC-9779-247A44854232}"/>
                </a:ext>
              </a:extLst>
            </p:cNvPr>
            <p:cNvSpPr>
              <a:spLocks/>
            </p:cNvSpPr>
            <p:nvPr/>
          </p:nvSpPr>
          <p:spPr bwMode="auto">
            <a:xfrm>
              <a:off x="3343" y="2477"/>
              <a:ext cx="101" cy="113"/>
            </a:xfrm>
            <a:custGeom>
              <a:avLst/>
              <a:gdLst>
                <a:gd name="T0" fmla="*/ 101 w 101"/>
                <a:gd name="T1" fmla="*/ 0 h 113"/>
                <a:gd name="T2" fmla="*/ 77 w 101"/>
                <a:gd name="T3" fmla="*/ 113 h 113"/>
                <a:gd name="T4" fmla="*/ 0 w 101"/>
                <a:gd name="T5" fmla="*/ 24 h 113"/>
                <a:gd name="T6" fmla="*/ 101 w 101"/>
                <a:gd name="T7" fmla="*/ 0 h 113"/>
                <a:gd name="T8" fmla="*/ 101 w 101"/>
                <a:gd name="T9" fmla="*/ 0 h 113"/>
              </a:gdLst>
              <a:ahLst/>
              <a:cxnLst>
                <a:cxn ang="0">
                  <a:pos x="T0" y="T1"/>
                </a:cxn>
                <a:cxn ang="0">
                  <a:pos x="T2" y="T3"/>
                </a:cxn>
                <a:cxn ang="0">
                  <a:pos x="T4" y="T5"/>
                </a:cxn>
                <a:cxn ang="0">
                  <a:pos x="T6" y="T7"/>
                </a:cxn>
                <a:cxn ang="0">
                  <a:pos x="T8" y="T9"/>
                </a:cxn>
              </a:cxnLst>
              <a:rect l="0" t="0" r="r" b="b"/>
              <a:pathLst>
                <a:path w="101" h="113">
                  <a:moveTo>
                    <a:pt x="101" y="0"/>
                  </a:moveTo>
                  <a:lnTo>
                    <a:pt x="77" y="113"/>
                  </a:lnTo>
                  <a:lnTo>
                    <a:pt x="0" y="24"/>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0" name="Freeform 290">
              <a:extLst>
                <a:ext uri="{FF2B5EF4-FFF2-40B4-BE49-F238E27FC236}">
                  <a16:creationId xmlns:a16="http://schemas.microsoft.com/office/drawing/2014/main" id="{84B6AD34-F883-4183-90AF-78B02DB5A7D5}"/>
                </a:ext>
              </a:extLst>
            </p:cNvPr>
            <p:cNvSpPr>
              <a:spLocks/>
            </p:cNvSpPr>
            <p:nvPr/>
          </p:nvSpPr>
          <p:spPr bwMode="auto">
            <a:xfrm>
              <a:off x="3309" y="2590"/>
              <a:ext cx="168" cy="52"/>
            </a:xfrm>
            <a:custGeom>
              <a:avLst/>
              <a:gdLst>
                <a:gd name="T0" fmla="*/ 111 w 168"/>
                <a:gd name="T1" fmla="*/ 0 h 52"/>
                <a:gd name="T2" fmla="*/ 111 w 168"/>
                <a:gd name="T3" fmla="*/ 0 h 52"/>
                <a:gd name="T4" fmla="*/ 168 w 168"/>
                <a:gd name="T5" fmla="*/ 52 h 52"/>
                <a:gd name="T6" fmla="*/ 0 w 168"/>
                <a:gd name="T7" fmla="*/ 31 h 52"/>
                <a:gd name="T8" fmla="*/ 111 w 168"/>
                <a:gd name="T9" fmla="*/ 0 h 52"/>
                <a:gd name="T10" fmla="*/ 111 w 168"/>
                <a:gd name="T11" fmla="*/ 0 h 52"/>
              </a:gdLst>
              <a:ahLst/>
              <a:cxnLst>
                <a:cxn ang="0">
                  <a:pos x="T0" y="T1"/>
                </a:cxn>
                <a:cxn ang="0">
                  <a:pos x="T2" y="T3"/>
                </a:cxn>
                <a:cxn ang="0">
                  <a:pos x="T4" y="T5"/>
                </a:cxn>
                <a:cxn ang="0">
                  <a:pos x="T6" y="T7"/>
                </a:cxn>
                <a:cxn ang="0">
                  <a:pos x="T8" y="T9"/>
                </a:cxn>
                <a:cxn ang="0">
                  <a:pos x="T10" y="T11"/>
                </a:cxn>
              </a:cxnLst>
              <a:rect l="0" t="0" r="r" b="b"/>
              <a:pathLst>
                <a:path w="168" h="52">
                  <a:moveTo>
                    <a:pt x="111" y="0"/>
                  </a:moveTo>
                  <a:lnTo>
                    <a:pt x="111" y="0"/>
                  </a:lnTo>
                  <a:lnTo>
                    <a:pt x="168" y="52"/>
                  </a:lnTo>
                  <a:lnTo>
                    <a:pt x="0" y="31"/>
                  </a:lnTo>
                  <a:lnTo>
                    <a:pt x="111" y="0"/>
                  </a:lnTo>
                  <a:lnTo>
                    <a:pt x="111"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1" name="Freeform 291">
              <a:extLst>
                <a:ext uri="{FF2B5EF4-FFF2-40B4-BE49-F238E27FC236}">
                  <a16:creationId xmlns:a16="http://schemas.microsoft.com/office/drawing/2014/main" id="{F45C361B-CD8E-4BC0-8C6B-DB4147B86B79}"/>
                </a:ext>
              </a:extLst>
            </p:cNvPr>
            <p:cNvSpPr>
              <a:spLocks/>
            </p:cNvSpPr>
            <p:nvPr/>
          </p:nvSpPr>
          <p:spPr bwMode="auto">
            <a:xfrm>
              <a:off x="3309" y="2501"/>
              <a:ext cx="111" cy="120"/>
            </a:xfrm>
            <a:custGeom>
              <a:avLst/>
              <a:gdLst>
                <a:gd name="T0" fmla="*/ 34 w 111"/>
                <a:gd name="T1" fmla="*/ 0 h 120"/>
                <a:gd name="T2" fmla="*/ 111 w 111"/>
                <a:gd name="T3" fmla="*/ 89 h 120"/>
                <a:gd name="T4" fmla="*/ 0 w 111"/>
                <a:gd name="T5" fmla="*/ 120 h 120"/>
                <a:gd name="T6" fmla="*/ 34 w 111"/>
                <a:gd name="T7" fmla="*/ 0 h 120"/>
                <a:gd name="T8" fmla="*/ 34 w 111"/>
                <a:gd name="T9" fmla="*/ 0 h 120"/>
              </a:gdLst>
              <a:ahLst/>
              <a:cxnLst>
                <a:cxn ang="0">
                  <a:pos x="T0" y="T1"/>
                </a:cxn>
                <a:cxn ang="0">
                  <a:pos x="T2" y="T3"/>
                </a:cxn>
                <a:cxn ang="0">
                  <a:pos x="T4" y="T5"/>
                </a:cxn>
                <a:cxn ang="0">
                  <a:pos x="T6" y="T7"/>
                </a:cxn>
                <a:cxn ang="0">
                  <a:pos x="T8" y="T9"/>
                </a:cxn>
              </a:cxnLst>
              <a:rect l="0" t="0" r="r" b="b"/>
              <a:pathLst>
                <a:path w="111" h="120">
                  <a:moveTo>
                    <a:pt x="34" y="0"/>
                  </a:moveTo>
                  <a:lnTo>
                    <a:pt x="111" y="89"/>
                  </a:lnTo>
                  <a:lnTo>
                    <a:pt x="0" y="120"/>
                  </a:lnTo>
                  <a:lnTo>
                    <a:pt x="34" y="0"/>
                  </a:lnTo>
                  <a:lnTo>
                    <a:pt x="3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2" name="Freeform 292">
              <a:extLst>
                <a:ext uri="{FF2B5EF4-FFF2-40B4-BE49-F238E27FC236}">
                  <a16:creationId xmlns:a16="http://schemas.microsoft.com/office/drawing/2014/main" id="{8AFCDF65-3CCB-4ABE-B781-2B97C2B2A9D7}"/>
                </a:ext>
              </a:extLst>
            </p:cNvPr>
            <p:cNvSpPr>
              <a:spLocks/>
            </p:cNvSpPr>
            <p:nvPr/>
          </p:nvSpPr>
          <p:spPr bwMode="auto">
            <a:xfrm>
              <a:off x="3259" y="2405"/>
              <a:ext cx="185" cy="72"/>
            </a:xfrm>
            <a:custGeom>
              <a:avLst/>
              <a:gdLst>
                <a:gd name="T0" fmla="*/ 111 w 185"/>
                <a:gd name="T1" fmla="*/ 0 h 75"/>
                <a:gd name="T2" fmla="*/ 154 w 185"/>
                <a:gd name="T3" fmla="*/ 45 h 75"/>
                <a:gd name="T4" fmla="*/ 185 w 185"/>
                <a:gd name="T5" fmla="*/ 75 h 75"/>
                <a:gd name="T6" fmla="*/ 0 w 185"/>
                <a:gd name="T7" fmla="*/ 48 h 75"/>
                <a:gd name="T8" fmla="*/ 111 w 185"/>
                <a:gd name="T9" fmla="*/ 0 h 75"/>
                <a:gd name="T10" fmla="*/ 111 w 185"/>
                <a:gd name="T11" fmla="*/ 0 h 75"/>
                <a:gd name="connsiteX0" fmla="*/ 5531 w 10000"/>
                <a:gd name="connsiteY0" fmla="*/ 0 h 11157"/>
                <a:gd name="connsiteX1" fmla="*/ 8324 w 10000"/>
                <a:gd name="connsiteY1" fmla="*/ 7157 h 11157"/>
                <a:gd name="connsiteX2" fmla="*/ 10000 w 10000"/>
                <a:gd name="connsiteY2" fmla="*/ 11157 h 11157"/>
                <a:gd name="connsiteX3" fmla="*/ 0 w 10000"/>
                <a:gd name="connsiteY3" fmla="*/ 7557 h 11157"/>
                <a:gd name="connsiteX4" fmla="*/ 6000 w 10000"/>
                <a:gd name="connsiteY4" fmla="*/ 1157 h 11157"/>
                <a:gd name="connsiteX5" fmla="*/ 5531 w 10000"/>
                <a:gd name="connsiteY5" fmla="*/ 0 h 11157"/>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6000 w 10000"/>
                <a:gd name="connsiteY4" fmla="*/ 7840 h 17840"/>
                <a:gd name="connsiteX5" fmla="*/ 6750 w 10000"/>
                <a:gd name="connsiteY5" fmla="*/ 0 h 17840"/>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2718 w 10000"/>
                <a:gd name="connsiteY4" fmla="*/ 8995 h 17840"/>
                <a:gd name="connsiteX5" fmla="*/ 6750 w 10000"/>
                <a:gd name="connsiteY5" fmla="*/ 0 h 17840"/>
                <a:gd name="connsiteX0" fmla="*/ 5062 w 10000"/>
                <a:gd name="connsiteY0" fmla="*/ 0 h 12989"/>
                <a:gd name="connsiteX1" fmla="*/ 8324 w 10000"/>
                <a:gd name="connsiteY1" fmla="*/ 8989 h 12989"/>
                <a:gd name="connsiteX2" fmla="*/ 10000 w 10000"/>
                <a:gd name="connsiteY2" fmla="*/ 12989 h 12989"/>
                <a:gd name="connsiteX3" fmla="*/ 0 w 10000"/>
                <a:gd name="connsiteY3" fmla="*/ 9389 h 12989"/>
                <a:gd name="connsiteX4" fmla="*/ 2718 w 10000"/>
                <a:gd name="connsiteY4" fmla="*/ 4144 h 12989"/>
                <a:gd name="connsiteX5" fmla="*/ 5062 w 10000"/>
                <a:gd name="connsiteY5" fmla="*/ 0 h 12989"/>
                <a:gd name="connsiteX0" fmla="*/ 4968 w 10000"/>
                <a:gd name="connsiteY0" fmla="*/ 1835 h 8845"/>
                <a:gd name="connsiteX1" fmla="*/ 8324 w 10000"/>
                <a:gd name="connsiteY1" fmla="*/ 4845 h 8845"/>
                <a:gd name="connsiteX2" fmla="*/ 10000 w 10000"/>
                <a:gd name="connsiteY2" fmla="*/ 8845 h 8845"/>
                <a:gd name="connsiteX3" fmla="*/ 0 w 10000"/>
                <a:gd name="connsiteY3" fmla="*/ 5245 h 8845"/>
                <a:gd name="connsiteX4" fmla="*/ 2718 w 10000"/>
                <a:gd name="connsiteY4" fmla="*/ 0 h 8845"/>
                <a:gd name="connsiteX5" fmla="*/ 4968 w 10000"/>
                <a:gd name="connsiteY5" fmla="*/ 1835 h 8845"/>
                <a:gd name="connsiteX0" fmla="*/ 5812 w 10000"/>
                <a:gd name="connsiteY0" fmla="*/ 0 h 10773"/>
                <a:gd name="connsiteX1" fmla="*/ 8324 w 10000"/>
                <a:gd name="connsiteY1" fmla="*/ 6251 h 10773"/>
                <a:gd name="connsiteX2" fmla="*/ 10000 w 10000"/>
                <a:gd name="connsiteY2" fmla="*/ 10773 h 10773"/>
                <a:gd name="connsiteX3" fmla="*/ 0 w 10000"/>
                <a:gd name="connsiteY3" fmla="*/ 6703 h 10773"/>
                <a:gd name="connsiteX4" fmla="*/ 2718 w 10000"/>
                <a:gd name="connsiteY4" fmla="*/ 773 h 10773"/>
                <a:gd name="connsiteX5" fmla="*/ 5812 w 10000"/>
                <a:gd name="connsiteY5" fmla="*/ 0 h 10773"/>
                <a:gd name="connsiteX0" fmla="*/ 5812 w 10000"/>
                <a:gd name="connsiteY0" fmla="*/ 6 h 10779"/>
                <a:gd name="connsiteX1" fmla="*/ 8324 w 10000"/>
                <a:gd name="connsiteY1" fmla="*/ 6257 h 10779"/>
                <a:gd name="connsiteX2" fmla="*/ 10000 w 10000"/>
                <a:gd name="connsiteY2" fmla="*/ 10779 h 10779"/>
                <a:gd name="connsiteX3" fmla="*/ 0 w 10000"/>
                <a:gd name="connsiteY3" fmla="*/ 6709 h 10779"/>
                <a:gd name="connsiteX4" fmla="*/ 2343 w 10000"/>
                <a:gd name="connsiteY4" fmla="*/ 0 h 10779"/>
                <a:gd name="connsiteX5" fmla="*/ 5812 w 10000"/>
                <a:gd name="connsiteY5" fmla="*/ 6 h 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779">
                  <a:moveTo>
                    <a:pt x="5812" y="6"/>
                  </a:moveTo>
                  <a:lnTo>
                    <a:pt x="8324" y="6257"/>
                  </a:lnTo>
                  <a:lnTo>
                    <a:pt x="10000" y="10779"/>
                  </a:lnTo>
                  <a:lnTo>
                    <a:pt x="0" y="6709"/>
                  </a:lnTo>
                  <a:lnTo>
                    <a:pt x="2343" y="0"/>
                  </a:lnTo>
                  <a:lnTo>
                    <a:pt x="5812" y="6"/>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3" name="Freeform 293">
              <a:extLst>
                <a:ext uri="{FF2B5EF4-FFF2-40B4-BE49-F238E27FC236}">
                  <a16:creationId xmlns:a16="http://schemas.microsoft.com/office/drawing/2014/main" id="{A43124FA-C978-44EF-A124-91B938E41485}"/>
                </a:ext>
              </a:extLst>
            </p:cNvPr>
            <p:cNvSpPr>
              <a:spLocks/>
            </p:cNvSpPr>
            <p:nvPr/>
          </p:nvSpPr>
          <p:spPr bwMode="auto">
            <a:xfrm>
              <a:off x="3259" y="2450"/>
              <a:ext cx="185" cy="51"/>
            </a:xfrm>
            <a:custGeom>
              <a:avLst/>
              <a:gdLst>
                <a:gd name="T0" fmla="*/ 0 w 185"/>
                <a:gd name="T1" fmla="*/ 0 h 51"/>
                <a:gd name="T2" fmla="*/ 185 w 185"/>
                <a:gd name="T3" fmla="*/ 27 h 51"/>
                <a:gd name="T4" fmla="*/ 84 w 185"/>
                <a:gd name="T5" fmla="*/ 51 h 51"/>
                <a:gd name="T6" fmla="*/ 0 w 185"/>
                <a:gd name="T7" fmla="*/ 0 h 51"/>
                <a:gd name="T8" fmla="*/ 0 w 185"/>
                <a:gd name="T9" fmla="*/ 0 h 51"/>
              </a:gdLst>
              <a:ahLst/>
              <a:cxnLst>
                <a:cxn ang="0">
                  <a:pos x="T0" y="T1"/>
                </a:cxn>
                <a:cxn ang="0">
                  <a:pos x="T2" y="T3"/>
                </a:cxn>
                <a:cxn ang="0">
                  <a:pos x="T4" y="T5"/>
                </a:cxn>
                <a:cxn ang="0">
                  <a:pos x="T6" y="T7"/>
                </a:cxn>
                <a:cxn ang="0">
                  <a:pos x="T8" y="T9"/>
                </a:cxn>
              </a:cxnLst>
              <a:rect l="0" t="0" r="r" b="b"/>
              <a:pathLst>
                <a:path w="185" h="51">
                  <a:moveTo>
                    <a:pt x="0" y="0"/>
                  </a:moveTo>
                  <a:lnTo>
                    <a:pt x="185" y="27"/>
                  </a:lnTo>
                  <a:lnTo>
                    <a:pt x="84"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4" name="Freeform 294">
              <a:extLst>
                <a:ext uri="{FF2B5EF4-FFF2-40B4-BE49-F238E27FC236}">
                  <a16:creationId xmlns:a16="http://schemas.microsoft.com/office/drawing/2014/main" id="{D4F46539-A6F3-41E9-B2CE-C67A5BBB95E2}"/>
                </a:ext>
              </a:extLst>
            </p:cNvPr>
            <p:cNvSpPr>
              <a:spLocks/>
            </p:cNvSpPr>
            <p:nvPr/>
          </p:nvSpPr>
          <p:spPr bwMode="auto">
            <a:xfrm>
              <a:off x="3225" y="2501"/>
              <a:ext cx="118" cy="120"/>
            </a:xfrm>
            <a:custGeom>
              <a:avLst/>
              <a:gdLst>
                <a:gd name="T0" fmla="*/ 118 w 118"/>
                <a:gd name="T1" fmla="*/ 0 h 120"/>
                <a:gd name="T2" fmla="*/ 84 w 118"/>
                <a:gd name="T3" fmla="*/ 120 h 120"/>
                <a:gd name="T4" fmla="*/ 0 w 118"/>
                <a:gd name="T5" fmla="*/ 38 h 120"/>
                <a:gd name="T6" fmla="*/ 118 w 118"/>
                <a:gd name="T7" fmla="*/ 0 h 120"/>
                <a:gd name="T8" fmla="*/ 118 w 118"/>
                <a:gd name="T9" fmla="*/ 0 h 120"/>
              </a:gdLst>
              <a:ahLst/>
              <a:cxnLst>
                <a:cxn ang="0">
                  <a:pos x="T0" y="T1"/>
                </a:cxn>
                <a:cxn ang="0">
                  <a:pos x="T2" y="T3"/>
                </a:cxn>
                <a:cxn ang="0">
                  <a:pos x="T4" y="T5"/>
                </a:cxn>
                <a:cxn ang="0">
                  <a:pos x="T6" y="T7"/>
                </a:cxn>
                <a:cxn ang="0">
                  <a:pos x="T8" y="T9"/>
                </a:cxn>
              </a:cxnLst>
              <a:rect l="0" t="0" r="r" b="b"/>
              <a:pathLst>
                <a:path w="118" h="120">
                  <a:moveTo>
                    <a:pt x="118" y="0"/>
                  </a:moveTo>
                  <a:lnTo>
                    <a:pt x="84" y="120"/>
                  </a:lnTo>
                  <a:lnTo>
                    <a:pt x="0" y="38"/>
                  </a:lnTo>
                  <a:lnTo>
                    <a:pt x="118" y="0"/>
                  </a:lnTo>
                  <a:lnTo>
                    <a:pt x="11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5" name="Freeform 295">
              <a:extLst>
                <a:ext uri="{FF2B5EF4-FFF2-40B4-BE49-F238E27FC236}">
                  <a16:creationId xmlns:a16="http://schemas.microsoft.com/office/drawing/2014/main" id="{6D170981-1A99-4F45-8031-32E1A33DCA05}"/>
                </a:ext>
              </a:extLst>
            </p:cNvPr>
            <p:cNvSpPr>
              <a:spLocks/>
            </p:cNvSpPr>
            <p:nvPr/>
          </p:nvSpPr>
          <p:spPr bwMode="auto">
            <a:xfrm>
              <a:off x="3161" y="2484"/>
              <a:ext cx="182" cy="55"/>
            </a:xfrm>
            <a:custGeom>
              <a:avLst/>
              <a:gdLst>
                <a:gd name="T0" fmla="*/ 0 w 182"/>
                <a:gd name="T1" fmla="*/ 0 h 55"/>
                <a:gd name="T2" fmla="*/ 182 w 182"/>
                <a:gd name="T3" fmla="*/ 17 h 55"/>
                <a:gd name="T4" fmla="*/ 64 w 182"/>
                <a:gd name="T5" fmla="*/ 55 h 55"/>
                <a:gd name="T6" fmla="*/ 61 w 182"/>
                <a:gd name="T7" fmla="*/ 52 h 55"/>
                <a:gd name="T8" fmla="*/ 0 w 182"/>
                <a:gd name="T9" fmla="*/ 0 h 55"/>
                <a:gd name="T10" fmla="*/ 0 w 182"/>
                <a:gd name="T11" fmla="*/ 0 h 55"/>
              </a:gdLst>
              <a:ahLst/>
              <a:cxnLst>
                <a:cxn ang="0">
                  <a:pos x="T0" y="T1"/>
                </a:cxn>
                <a:cxn ang="0">
                  <a:pos x="T2" y="T3"/>
                </a:cxn>
                <a:cxn ang="0">
                  <a:pos x="T4" y="T5"/>
                </a:cxn>
                <a:cxn ang="0">
                  <a:pos x="T6" y="T7"/>
                </a:cxn>
                <a:cxn ang="0">
                  <a:pos x="T8" y="T9"/>
                </a:cxn>
                <a:cxn ang="0">
                  <a:pos x="T10" y="T11"/>
                </a:cxn>
              </a:cxnLst>
              <a:rect l="0" t="0" r="r" b="b"/>
              <a:pathLst>
                <a:path w="182" h="55">
                  <a:moveTo>
                    <a:pt x="0" y="0"/>
                  </a:moveTo>
                  <a:lnTo>
                    <a:pt x="182" y="17"/>
                  </a:lnTo>
                  <a:lnTo>
                    <a:pt x="64" y="55"/>
                  </a:lnTo>
                  <a:lnTo>
                    <a:pt x="61" y="52"/>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6" name="Freeform 296">
              <a:extLst>
                <a:ext uri="{FF2B5EF4-FFF2-40B4-BE49-F238E27FC236}">
                  <a16:creationId xmlns:a16="http://schemas.microsoft.com/office/drawing/2014/main" id="{CFF85AC0-550B-4B16-BAF3-A57B9D9EFB1E}"/>
                </a:ext>
              </a:extLst>
            </p:cNvPr>
            <p:cNvSpPr>
              <a:spLocks/>
            </p:cNvSpPr>
            <p:nvPr/>
          </p:nvSpPr>
          <p:spPr bwMode="auto">
            <a:xfrm>
              <a:off x="3161" y="2450"/>
              <a:ext cx="182" cy="51"/>
            </a:xfrm>
            <a:custGeom>
              <a:avLst/>
              <a:gdLst>
                <a:gd name="T0" fmla="*/ 98 w 182"/>
                <a:gd name="T1" fmla="*/ 0 h 51"/>
                <a:gd name="T2" fmla="*/ 182 w 182"/>
                <a:gd name="T3" fmla="*/ 51 h 51"/>
                <a:gd name="T4" fmla="*/ 0 w 182"/>
                <a:gd name="T5" fmla="*/ 34 h 51"/>
                <a:gd name="T6" fmla="*/ 98 w 182"/>
                <a:gd name="T7" fmla="*/ 0 h 51"/>
                <a:gd name="T8" fmla="*/ 98 w 182"/>
                <a:gd name="T9" fmla="*/ 0 h 51"/>
              </a:gdLst>
              <a:ahLst/>
              <a:cxnLst>
                <a:cxn ang="0">
                  <a:pos x="T0" y="T1"/>
                </a:cxn>
                <a:cxn ang="0">
                  <a:pos x="T2" y="T3"/>
                </a:cxn>
                <a:cxn ang="0">
                  <a:pos x="T4" y="T5"/>
                </a:cxn>
                <a:cxn ang="0">
                  <a:pos x="T6" y="T7"/>
                </a:cxn>
                <a:cxn ang="0">
                  <a:pos x="T8" y="T9"/>
                </a:cxn>
              </a:cxnLst>
              <a:rect l="0" t="0" r="r" b="b"/>
              <a:pathLst>
                <a:path w="182" h="51">
                  <a:moveTo>
                    <a:pt x="98" y="0"/>
                  </a:moveTo>
                  <a:lnTo>
                    <a:pt x="182" y="51"/>
                  </a:lnTo>
                  <a:lnTo>
                    <a:pt x="0" y="34"/>
                  </a:lnTo>
                  <a:lnTo>
                    <a:pt x="98" y="0"/>
                  </a:lnTo>
                  <a:lnTo>
                    <a:pt x="9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grpSp>
      <p:pic>
        <p:nvPicPr>
          <p:cNvPr id="7" name="polar bea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a:off x="2763082" y="3130491"/>
            <a:ext cx="958773" cy="883913"/>
          </a:xfrm>
          <a:prstGeom prst="rect">
            <a:avLst/>
          </a:prstGeom>
        </p:spPr>
      </p:pic>
      <p:pic>
        <p:nvPicPr>
          <p:cNvPr id="502" name="plume shadow">
            <a:extLst>
              <a:ext uri="{FF2B5EF4-FFF2-40B4-BE49-F238E27FC236}">
                <a16:creationId xmlns:a16="http://schemas.microsoft.com/office/drawing/2014/main" id="{4D79C1E7-3F95-464C-8B4B-CC7579B4C13C}"/>
              </a:ext>
            </a:extLst>
          </p:cNvPr>
          <p:cNvPicPr>
            <a:picLocks noChangeAspect="1"/>
          </p:cNvPicPr>
          <p:nvPr/>
        </p:nvPicPr>
        <p:blipFill>
          <a:blip r:embed="rId6">
            <a:biLevel thresh="50000"/>
            <a:alphaModFix/>
            <a:extLst>
              <a:ext uri="{BEBA8EAE-BF5A-486C-A8C5-ECC9F3942E4B}">
                <a14:imgProps xmlns:a14="http://schemas.microsoft.com/office/drawing/2010/main">
                  <a14:imgLayer r:embed="rId7">
                    <a14:imgEffect>
                      <a14:artisticBlur radius="15"/>
                    </a14:imgEffect>
                  </a14:imgLayer>
                </a14:imgProps>
              </a:ext>
            </a:extLst>
          </a:blip>
          <a:stretch>
            <a:fillRect/>
          </a:stretch>
        </p:blipFill>
        <p:spPr>
          <a:xfrm>
            <a:off x="3671141" y="3559444"/>
            <a:ext cx="3660003" cy="2099586"/>
          </a:xfrm>
          <a:prstGeom prst="rect">
            <a:avLst/>
          </a:prstGeom>
          <a:noFill/>
          <a:effectLst>
            <a:outerShdw blurRad="50800" dist="50800" dir="5400000" algn="ctr" rotWithShape="0">
              <a:srgbClr val="000000"/>
            </a:outerShdw>
          </a:effectLst>
        </p:spPr>
      </p:pic>
      <p:sp>
        <p:nvSpPr>
          <p:cNvPr id="11" name="plume" hidden="1"/>
          <p:cNvSpPr/>
          <p:nvPr/>
        </p:nvSpPr>
        <p:spPr>
          <a:xfrm>
            <a:off x="4173917" y="3314801"/>
            <a:ext cx="3426927" cy="1851569"/>
          </a:xfrm>
          <a:prstGeom prst="rect">
            <a:avLst/>
          </a:prstGeom>
          <a:blipFill dpi="0" rotWithShape="1">
            <a:blip r:embed="rId8">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pic>
        <p:nvPicPr>
          <p:cNvPr id="8" name="win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49532" y="2591703"/>
            <a:ext cx="1780632" cy="828351"/>
          </a:xfrm>
          <a:prstGeom prst="rect">
            <a:avLst/>
          </a:prstGeom>
        </p:spPr>
      </p:pic>
      <p:sp>
        <p:nvSpPr>
          <p:cNvPr id="12" name="Title 1">
            <a:extLst>
              <a:ext uri="{FF2B5EF4-FFF2-40B4-BE49-F238E27FC236}">
                <a16:creationId xmlns:a16="http://schemas.microsoft.com/office/drawing/2014/main" id="{8BA846B6-2048-4E16-AA0B-B1161B204F98}"/>
              </a:ext>
            </a:extLst>
          </p:cNvPr>
          <p:cNvSpPr txBox="1">
            <a:spLocks/>
          </p:cNvSpPr>
          <p:nvPr/>
        </p:nvSpPr>
        <p:spPr>
          <a:xfrm>
            <a:off x="1151469" y="347769"/>
            <a:ext cx="10193864"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4000" dirty="0">
              <a:solidFill>
                <a:srgbClr val="084081"/>
              </a:solidFill>
              <a:latin typeface="Raleway" panose="020B0003030101060003" pitchFamily="34" charset="0"/>
            </a:endParaRPr>
          </a:p>
        </p:txBody>
      </p:sp>
      <p:pic>
        <p:nvPicPr>
          <p:cNvPr id="92" name="Picture 91">
            <a:extLst>
              <a:ext uri="{FF2B5EF4-FFF2-40B4-BE49-F238E27FC236}">
                <a16:creationId xmlns:a16="http://schemas.microsoft.com/office/drawing/2014/main" id="{E210AA19-96E0-B949-A6EC-FD0D6F6D85F8}"/>
              </a:ext>
            </a:extLst>
          </p:cNvPr>
          <p:cNvPicPr>
            <a:picLocks noChangeAspect="1"/>
          </p:cNvPicPr>
          <p:nvPr/>
        </p:nvPicPr>
        <p:blipFill rotWithShape="1">
          <a:blip r:embed="rId10"/>
          <a:srcRect l="1598" t="5821" r="25961" b="13663"/>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 name="Down Arrow 1">
            <a:extLst>
              <a:ext uri="{FF2B5EF4-FFF2-40B4-BE49-F238E27FC236}">
                <a16:creationId xmlns:a16="http://schemas.microsoft.com/office/drawing/2014/main" id="{10F00FC3-EDB0-8B4C-B45D-FA77A84E9976}"/>
              </a:ext>
            </a:extLst>
          </p:cNvPr>
          <p:cNvSpPr/>
          <p:nvPr/>
        </p:nvSpPr>
        <p:spPr>
          <a:xfrm rot="18943659">
            <a:off x="4028166" y="3907310"/>
            <a:ext cx="320351" cy="1307302"/>
          </a:xfrm>
          <a:prstGeom prst="downArrow">
            <a:avLst>
              <a:gd name="adj1" fmla="val 59231"/>
              <a:gd name="adj2" fmla="val 60374"/>
            </a:avLst>
          </a:prstGeom>
          <a:solidFill>
            <a:srgbClr val="FF82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C804CEA0-FD74-7B4F-83C2-408CB67953B7}"/>
              </a:ext>
            </a:extLst>
          </p:cNvPr>
          <p:cNvGrpSpPr>
            <a:grpSpLocks noChangeAspect="1"/>
          </p:cNvGrpSpPr>
          <p:nvPr/>
        </p:nvGrpSpPr>
        <p:grpSpPr>
          <a:xfrm>
            <a:off x="9817463" y="-97971"/>
            <a:ext cx="2984208" cy="2520000"/>
            <a:chOff x="9631200" y="-97971"/>
            <a:chExt cx="3240000" cy="2736000"/>
          </a:xfrm>
        </p:grpSpPr>
        <p:pic>
          <p:nvPicPr>
            <p:cNvPr id="96" name="Picture 95">
              <a:extLst>
                <a:ext uri="{FF2B5EF4-FFF2-40B4-BE49-F238E27FC236}">
                  <a16:creationId xmlns:a16="http://schemas.microsoft.com/office/drawing/2014/main" id="{228A7EF3-1AAA-1D40-8E59-6590E90B4C52}"/>
                </a:ext>
              </a:extLst>
            </p:cNvPr>
            <p:cNvPicPr>
              <a:picLocks noChangeAspect="1"/>
            </p:cNvPicPr>
            <p:nvPr/>
          </p:nvPicPr>
          <p:blipFill rotWithShape="1">
            <a:blip r:embed="rId11"/>
            <a:srcRect l="27424" t="25969" r="14736" b="5250"/>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97" name="TextBox 96">
              <a:extLst>
                <a:ext uri="{FF2B5EF4-FFF2-40B4-BE49-F238E27FC236}">
                  <a16:creationId xmlns:a16="http://schemas.microsoft.com/office/drawing/2014/main" id="{12572576-34AE-1748-85DE-599ECC265DB7}"/>
                </a:ext>
              </a:extLst>
            </p:cNvPr>
            <p:cNvSpPr txBox="1"/>
            <p:nvPr/>
          </p:nvSpPr>
          <p:spPr>
            <a:xfrm>
              <a:off x="10130258" y="1494748"/>
              <a:ext cx="2023951" cy="434405"/>
            </a:xfrm>
            <a:prstGeom prst="rect">
              <a:avLst/>
            </a:prstGeom>
            <a:noFill/>
          </p:spPr>
          <p:txBody>
            <a:bodyPr wrap="none" rtlCol="0">
              <a:spAutoFit/>
            </a:bodyPr>
            <a:lstStyle/>
            <a:p>
              <a:pPr algn="ctr"/>
              <a:r>
                <a:rPr lang="en-US" sz="2000" dirty="0">
                  <a:solidFill>
                    <a:schemeClr val="bg1"/>
                  </a:solidFill>
                </a:rPr>
                <a:t>Dr. Ron </a:t>
              </a:r>
              <a:r>
                <a:rPr lang="en-US" sz="2000" dirty="0" err="1">
                  <a:solidFill>
                    <a:schemeClr val="bg1"/>
                  </a:solidFill>
                </a:rPr>
                <a:t>Togunov</a:t>
              </a:r>
              <a:endParaRPr lang="en-US" sz="2000" dirty="0">
                <a:solidFill>
                  <a:schemeClr val="bg1"/>
                </a:solidFill>
              </a:endParaRPr>
            </a:p>
          </p:txBody>
        </p:sp>
      </p:grpSp>
      <p:sp>
        <p:nvSpPr>
          <p:cNvPr id="3" name="Title 2">
            <a:extLst>
              <a:ext uri="{FF2B5EF4-FFF2-40B4-BE49-F238E27FC236}">
                <a16:creationId xmlns:a16="http://schemas.microsoft.com/office/drawing/2014/main" id="{0F5FA40A-7338-DF44-BF36-DFE59A6D7235}"/>
              </a:ext>
            </a:extLst>
          </p:cNvPr>
          <p:cNvSpPr>
            <a:spLocks noGrp="1"/>
          </p:cNvSpPr>
          <p:nvPr>
            <p:ph type="title"/>
          </p:nvPr>
        </p:nvSpPr>
        <p:spPr/>
        <p:txBody>
          <a:bodyPr/>
          <a:lstStyle/>
          <a:p>
            <a:r>
              <a:rPr lang="en-US" dirty="0"/>
              <a:t>Olfactory search</a:t>
            </a:r>
          </a:p>
        </p:txBody>
      </p:sp>
      <p:sp>
        <p:nvSpPr>
          <p:cNvPr id="98" name="TextBox 97">
            <a:extLst>
              <a:ext uri="{FF2B5EF4-FFF2-40B4-BE49-F238E27FC236}">
                <a16:creationId xmlns:a16="http://schemas.microsoft.com/office/drawing/2014/main" id="{E4DBB0DE-6C65-AF49-9875-8CC76A39DBEC}"/>
              </a:ext>
            </a:extLst>
          </p:cNvPr>
          <p:cNvSpPr txBox="1"/>
          <p:nvPr/>
        </p:nvSpPr>
        <p:spPr>
          <a:xfrm>
            <a:off x="7072177" y="6515100"/>
            <a:ext cx="5189562" cy="369332"/>
          </a:xfrm>
          <a:prstGeom prst="rect">
            <a:avLst/>
          </a:prstGeom>
          <a:noFill/>
        </p:spPr>
        <p:txBody>
          <a:bodyPr wrap="none" rtlCol="0">
            <a:spAutoFit/>
          </a:bodyPr>
          <a:lstStyle/>
          <a:p>
            <a:r>
              <a:rPr lang="en-US" dirty="0" err="1"/>
              <a:t>Togunov</a:t>
            </a:r>
            <a:r>
              <a:rPr lang="en-US" dirty="0"/>
              <a:t> et al. (2021) Methods in Ecology &amp; Evolution</a:t>
            </a:r>
          </a:p>
        </p:txBody>
      </p:sp>
    </p:spTree>
    <p:extLst>
      <p:ext uri="{BB962C8B-B14F-4D97-AF65-F5344CB8AC3E}">
        <p14:creationId xmlns:p14="http://schemas.microsoft.com/office/powerpoint/2010/main" val="226696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e 9">
            <a:extLst>
              <a:ext uri="{FF2B5EF4-FFF2-40B4-BE49-F238E27FC236}">
                <a16:creationId xmlns:a16="http://schemas.microsoft.com/office/drawing/2014/main" id="{70D21A47-92DD-1672-106C-9DB00C7053D4}"/>
              </a:ext>
            </a:extLst>
          </p:cNvPr>
          <p:cNvSpPr>
            <a:spLocks noChangeAspect="1"/>
          </p:cNvSpPr>
          <p:nvPr/>
        </p:nvSpPr>
        <p:spPr>
          <a:xfrm>
            <a:off x="4790703" y="2507257"/>
            <a:ext cx="1656000" cy="1656000"/>
          </a:xfrm>
          <a:prstGeom prst="pie">
            <a:avLst>
              <a:gd name="adj1" fmla="val 17301978"/>
              <a:gd name="adj2" fmla="val 1148629"/>
            </a:avLst>
          </a:prstGeom>
          <a:solidFill>
            <a:srgbClr val="FF8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05F5759E-772A-EA4F-AEEE-E518383C8FF6}"/>
              </a:ext>
            </a:extLst>
          </p:cNvPr>
          <p:cNvSpPr>
            <a:spLocks noGrp="1"/>
          </p:cNvSpPr>
          <p:nvPr>
            <p:ph type="title"/>
          </p:nvPr>
        </p:nvSpPr>
        <p:spPr/>
        <p:txBody>
          <a:bodyPr/>
          <a:lstStyle/>
          <a:p>
            <a:r>
              <a:rPr lang="en-US" dirty="0"/>
              <a:t>Measures of movement</a:t>
            </a:r>
          </a:p>
        </p:txBody>
      </p:sp>
      <p:cxnSp>
        <p:nvCxnSpPr>
          <p:cNvPr id="3" name="Straight Arrow Connector 2">
            <a:extLst>
              <a:ext uri="{FF2B5EF4-FFF2-40B4-BE49-F238E27FC236}">
                <a16:creationId xmlns:a16="http://schemas.microsoft.com/office/drawing/2014/main" id="{779BC1C0-014A-B4F0-359B-AB6AAEE3D43E}"/>
              </a:ext>
            </a:extLst>
          </p:cNvPr>
          <p:cNvCxnSpPr/>
          <p:nvPr/>
        </p:nvCxnSpPr>
        <p:spPr>
          <a:xfrm flipV="1">
            <a:off x="5611795" y="1689904"/>
            <a:ext cx="484205" cy="1650819"/>
          </a:xfrm>
          <a:prstGeom prst="straightConnector1">
            <a:avLst/>
          </a:prstGeom>
          <a:ln w="76200">
            <a:solidFill>
              <a:srgbClr val="FF85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AACE2F-3DC0-C4FA-0975-C96AC5873300}"/>
              </a:ext>
            </a:extLst>
          </p:cNvPr>
          <p:cNvSpPr txBox="1"/>
          <p:nvPr/>
        </p:nvSpPr>
        <p:spPr>
          <a:xfrm>
            <a:off x="6310431" y="2040051"/>
            <a:ext cx="2542069" cy="362933"/>
          </a:xfrm>
          <a:prstGeom prst="rect">
            <a:avLst/>
          </a:prstGeom>
          <a:noFill/>
        </p:spPr>
        <p:txBody>
          <a:bodyPr wrap="none" lIns="82944" tIns="41472" rIns="82944" bIns="41472" rtlCol="0">
            <a:spAutoFit/>
          </a:bodyPr>
          <a:lstStyle/>
          <a:p>
            <a:r>
              <a:rPr lang="en-CA" sz="1814" dirty="0">
                <a:solidFill>
                  <a:srgbClr val="FF8AD7"/>
                </a:solidFill>
              </a:rPr>
              <a:t>Angle in relation to wind</a:t>
            </a:r>
          </a:p>
        </p:txBody>
      </p:sp>
      <p:sp>
        <p:nvSpPr>
          <p:cNvPr id="5" name="Pie 4">
            <a:extLst>
              <a:ext uri="{FF2B5EF4-FFF2-40B4-BE49-F238E27FC236}">
                <a16:creationId xmlns:a16="http://schemas.microsoft.com/office/drawing/2014/main" id="{09A9FD08-CE45-285B-E9BA-0510516DC45D}"/>
              </a:ext>
            </a:extLst>
          </p:cNvPr>
          <p:cNvSpPr/>
          <p:nvPr/>
        </p:nvSpPr>
        <p:spPr>
          <a:xfrm>
            <a:off x="5033774" y="2753752"/>
            <a:ext cx="1188000" cy="1188000"/>
          </a:xfrm>
          <a:prstGeom prst="pie">
            <a:avLst>
              <a:gd name="adj1" fmla="val 20097737"/>
              <a:gd name="adj2" fmla="val 1148629"/>
            </a:avLst>
          </a:prstGeom>
          <a:solidFill>
            <a:srgbClr val="FF00C4"/>
          </a:solidFill>
          <a:ln>
            <a:solidFill>
              <a:srgbClr val="FF0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C4"/>
              </a:solidFill>
            </a:endParaRPr>
          </a:p>
        </p:txBody>
      </p:sp>
      <p:cxnSp>
        <p:nvCxnSpPr>
          <p:cNvPr id="6" name="Straight Arrow Connector 5">
            <a:extLst>
              <a:ext uri="{FF2B5EF4-FFF2-40B4-BE49-F238E27FC236}">
                <a16:creationId xmlns:a16="http://schemas.microsoft.com/office/drawing/2014/main" id="{3D679CF7-57F2-31FB-6453-E79C227EA7A6}"/>
              </a:ext>
            </a:extLst>
          </p:cNvPr>
          <p:cNvCxnSpPr/>
          <p:nvPr/>
        </p:nvCxnSpPr>
        <p:spPr>
          <a:xfrm flipV="1">
            <a:off x="5611795" y="2557894"/>
            <a:ext cx="1732455" cy="782829"/>
          </a:xfrm>
          <a:prstGeom prst="straightConnector1">
            <a:avLst/>
          </a:prstGeom>
          <a:ln w="38100">
            <a:solidFill>
              <a:schemeClr val="tx1"/>
            </a:solidFill>
            <a:prstDash val="sysDash"/>
            <a:tailEnd type="none" w="lg" len="lg"/>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A18B230-2E04-941E-705F-EA27CA8A0263}"/>
              </a:ext>
            </a:extLst>
          </p:cNvPr>
          <p:cNvSpPr txBox="1"/>
          <p:nvPr/>
        </p:nvSpPr>
        <p:spPr>
          <a:xfrm>
            <a:off x="6485444" y="3048974"/>
            <a:ext cx="1440292" cy="362933"/>
          </a:xfrm>
          <a:prstGeom prst="rect">
            <a:avLst/>
          </a:prstGeom>
          <a:noFill/>
        </p:spPr>
        <p:txBody>
          <a:bodyPr wrap="none" lIns="82944" tIns="41472" rIns="82944" bIns="41472" rtlCol="0">
            <a:spAutoFit/>
          </a:bodyPr>
          <a:lstStyle/>
          <a:p>
            <a:r>
              <a:rPr lang="en-CA" sz="1814" dirty="0">
                <a:solidFill>
                  <a:srgbClr val="FF00C4"/>
                </a:solidFill>
              </a:rPr>
              <a:t>Turning angle</a:t>
            </a:r>
          </a:p>
        </p:txBody>
      </p:sp>
      <p:cxnSp>
        <p:nvCxnSpPr>
          <p:cNvPr id="8" name="Straight Arrow Connector 7">
            <a:extLst>
              <a:ext uri="{FF2B5EF4-FFF2-40B4-BE49-F238E27FC236}">
                <a16:creationId xmlns:a16="http://schemas.microsoft.com/office/drawing/2014/main" id="{D8E703A3-E8F5-417B-00BF-42D355DD4545}"/>
              </a:ext>
            </a:extLst>
          </p:cNvPr>
          <p:cNvCxnSpPr/>
          <p:nvPr/>
        </p:nvCxnSpPr>
        <p:spPr>
          <a:xfrm>
            <a:off x="1618556" y="3616545"/>
            <a:ext cx="2208437" cy="507005"/>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4D1DE01-AE94-A467-5F9A-639A54733827}"/>
              </a:ext>
            </a:extLst>
          </p:cNvPr>
          <p:cNvCxnSpPr/>
          <p:nvPr/>
        </p:nvCxnSpPr>
        <p:spPr>
          <a:xfrm>
            <a:off x="0" y="3467558"/>
            <a:ext cx="1618558" cy="148987"/>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ABB6870-5182-5EC8-5A4D-1CA5CEF32AA1}"/>
              </a:ext>
            </a:extLst>
          </p:cNvPr>
          <p:cNvCxnSpPr/>
          <p:nvPr/>
        </p:nvCxnSpPr>
        <p:spPr>
          <a:xfrm flipV="1">
            <a:off x="7964185" y="4111472"/>
            <a:ext cx="1167167" cy="11654"/>
          </a:xfrm>
          <a:prstGeom prst="straightConnector1">
            <a:avLst/>
          </a:prstGeom>
          <a:ln w="3810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pic>
        <p:nvPicPr>
          <p:cNvPr id="13" name="Picture 12" descr="PolarBear.png">
            <a:extLst>
              <a:ext uri="{FF2B5EF4-FFF2-40B4-BE49-F238E27FC236}">
                <a16:creationId xmlns:a16="http://schemas.microsoft.com/office/drawing/2014/main" id="{3412B3CA-C990-4B7C-7B15-380B342679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0971" y="3279902"/>
            <a:ext cx="1597550" cy="1014014"/>
          </a:xfrm>
          <a:prstGeom prst="rect">
            <a:avLst/>
          </a:prstGeom>
        </p:spPr>
      </p:pic>
      <p:sp>
        <p:nvSpPr>
          <p:cNvPr id="14" name="Left Brace 13">
            <a:extLst>
              <a:ext uri="{FF2B5EF4-FFF2-40B4-BE49-F238E27FC236}">
                <a16:creationId xmlns:a16="http://schemas.microsoft.com/office/drawing/2014/main" id="{5B51B28A-0B04-3D71-8C35-35A0999E55E2}"/>
              </a:ext>
            </a:extLst>
          </p:cNvPr>
          <p:cNvSpPr/>
          <p:nvPr/>
        </p:nvSpPr>
        <p:spPr>
          <a:xfrm rot="17340000">
            <a:off x="6324521" y="2932591"/>
            <a:ext cx="615795" cy="2492938"/>
          </a:xfrm>
          <a:prstGeom prst="leftBrace">
            <a:avLst>
              <a:gd name="adj1" fmla="val 39978"/>
              <a:gd name="adj2" fmla="val 50000"/>
            </a:avLst>
          </a:prstGeom>
          <a:ln w="50800">
            <a:solidFill>
              <a:srgbClr val="C40472"/>
            </a:solidFill>
          </a:ln>
          <a:effectLst/>
        </p:spPr>
        <p:style>
          <a:lnRef idx="2">
            <a:schemeClr val="accent1"/>
          </a:lnRef>
          <a:fillRef idx="0">
            <a:schemeClr val="accent1"/>
          </a:fillRef>
          <a:effectRef idx="1">
            <a:schemeClr val="accent1"/>
          </a:effectRef>
          <a:fontRef idx="minor">
            <a:schemeClr val="tx1"/>
          </a:fontRef>
        </p:style>
        <p:txBody>
          <a:bodyPr lIns="82944" tIns="41472" rIns="82944" bIns="41472" rtlCol="0" anchor="ctr"/>
          <a:lstStyle/>
          <a:p>
            <a:pPr algn="ctr"/>
            <a:endParaRPr lang="en-CA" sz="1633"/>
          </a:p>
        </p:txBody>
      </p:sp>
      <p:sp>
        <p:nvSpPr>
          <p:cNvPr id="15" name="TextBox 14">
            <a:extLst>
              <a:ext uri="{FF2B5EF4-FFF2-40B4-BE49-F238E27FC236}">
                <a16:creationId xmlns:a16="http://schemas.microsoft.com/office/drawing/2014/main" id="{19E277D4-616D-F43E-23FF-C228E534A4CD}"/>
              </a:ext>
            </a:extLst>
          </p:cNvPr>
          <p:cNvSpPr txBox="1"/>
          <p:nvPr/>
        </p:nvSpPr>
        <p:spPr>
          <a:xfrm>
            <a:off x="5753231" y="4630463"/>
            <a:ext cx="1237096" cy="362933"/>
          </a:xfrm>
          <a:prstGeom prst="rect">
            <a:avLst/>
          </a:prstGeom>
          <a:noFill/>
        </p:spPr>
        <p:txBody>
          <a:bodyPr wrap="none" lIns="82944" tIns="41472" rIns="82944" bIns="41472" rtlCol="0">
            <a:spAutoFit/>
          </a:bodyPr>
          <a:lstStyle/>
          <a:p>
            <a:r>
              <a:rPr lang="en-CA" sz="1814" dirty="0">
                <a:solidFill>
                  <a:srgbClr val="C40472"/>
                </a:solidFill>
              </a:rPr>
              <a:t>Step length</a:t>
            </a:r>
          </a:p>
        </p:txBody>
      </p:sp>
      <p:sp>
        <p:nvSpPr>
          <p:cNvPr id="16" name="Oval 15">
            <a:extLst>
              <a:ext uri="{FF2B5EF4-FFF2-40B4-BE49-F238E27FC236}">
                <a16:creationId xmlns:a16="http://schemas.microsoft.com/office/drawing/2014/main" id="{6287B985-68A2-4707-4C92-7C794067091F}"/>
              </a:ext>
            </a:extLst>
          </p:cNvPr>
          <p:cNvSpPr/>
          <p:nvPr/>
        </p:nvSpPr>
        <p:spPr>
          <a:xfrm>
            <a:off x="8960315" y="1945821"/>
            <a:ext cx="193256" cy="193264"/>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solidFill>
                <a:schemeClr val="tx1"/>
              </a:solidFill>
            </a:endParaRPr>
          </a:p>
        </p:txBody>
      </p:sp>
      <p:sp>
        <p:nvSpPr>
          <p:cNvPr id="17" name="TextBox 16">
            <a:extLst>
              <a:ext uri="{FF2B5EF4-FFF2-40B4-BE49-F238E27FC236}">
                <a16:creationId xmlns:a16="http://schemas.microsoft.com/office/drawing/2014/main" id="{63529DD8-52C9-2CA1-E2B7-534EFB6F7141}"/>
              </a:ext>
            </a:extLst>
          </p:cNvPr>
          <p:cNvSpPr txBox="1"/>
          <p:nvPr/>
        </p:nvSpPr>
        <p:spPr>
          <a:xfrm>
            <a:off x="9131352" y="1809000"/>
            <a:ext cx="1225501" cy="418537"/>
          </a:xfrm>
          <a:prstGeom prst="rect">
            <a:avLst/>
          </a:prstGeom>
          <a:noFill/>
        </p:spPr>
        <p:txBody>
          <a:bodyPr wrap="none" lIns="82944" tIns="41472" rIns="82944" bIns="41472" rtlCol="0">
            <a:spAutoFit/>
          </a:bodyPr>
          <a:lstStyle/>
          <a:p>
            <a:r>
              <a:rPr lang="en-CA" sz="1814" dirty="0"/>
              <a:t>Locations</a:t>
            </a:r>
          </a:p>
        </p:txBody>
      </p:sp>
      <p:cxnSp>
        <p:nvCxnSpPr>
          <p:cNvPr id="18" name="Straight Arrow Connector 17">
            <a:extLst>
              <a:ext uri="{FF2B5EF4-FFF2-40B4-BE49-F238E27FC236}">
                <a16:creationId xmlns:a16="http://schemas.microsoft.com/office/drawing/2014/main" id="{0C7C3252-13D0-F3DE-A2B4-C3902D486011}"/>
              </a:ext>
            </a:extLst>
          </p:cNvPr>
          <p:cNvCxnSpPr/>
          <p:nvPr/>
        </p:nvCxnSpPr>
        <p:spPr>
          <a:xfrm>
            <a:off x="5604640" y="3340723"/>
            <a:ext cx="2355130" cy="782829"/>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1611264-34D0-A75D-A2B6-98A6E731B8E1}"/>
              </a:ext>
            </a:extLst>
          </p:cNvPr>
          <p:cNvCxnSpPr/>
          <p:nvPr/>
        </p:nvCxnSpPr>
        <p:spPr>
          <a:xfrm flipV="1">
            <a:off x="3840820" y="3340723"/>
            <a:ext cx="1770976" cy="782829"/>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3476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Content Placeholder 6">
            <a:extLst>
              <a:ext uri="{FF2B5EF4-FFF2-40B4-BE49-F238E27FC236}">
                <a16:creationId xmlns:a16="http://schemas.microsoft.com/office/drawing/2014/main" id="{02634AFE-7DE0-5C4A-A00D-E51BB260EB14}"/>
              </a:ext>
            </a:extLst>
          </p:cNvPr>
          <p:cNvPicPr>
            <a:picLocks noGrp="1" noChangeAspect="1"/>
          </p:cNvPicPr>
          <p:nvPr>
            <p:ph sz="half" idx="2"/>
          </p:nvPr>
        </p:nvPicPr>
        <p:blipFill>
          <a:blip r:embed="rId3"/>
          <a:srcRect/>
          <a:stretch>
            <a:fillRect/>
          </a:stretch>
        </p:blipFill>
        <p:spPr>
          <a:xfrm>
            <a:off x="2889625" y="2572243"/>
            <a:ext cx="5157787" cy="3581371"/>
          </a:xfrm>
          <a:custGeom>
            <a:avLst/>
            <a:gdLst>
              <a:gd name="connsiteX0" fmla="*/ 230190 w 4685077"/>
              <a:gd name="connsiteY0" fmla="*/ 0 h 3253139"/>
              <a:gd name="connsiteX1" fmla="*/ 4685077 w 4685077"/>
              <a:gd name="connsiteY1" fmla="*/ 0 h 3253139"/>
              <a:gd name="connsiteX2" fmla="*/ 4685077 w 4685077"/>
              <a:gd name="connsiteY2" fmla="*/ 3253139 h 3253139"/>
              <a:gd name="connsiteX3" fmla="*/ 0 w 4685077"/>
              <a:gd name="connsiteY3" fmla="*/ 3253139 h 3253139"/>
              <a:gd name="connsiteX4" fmla="*/ 0 w 4685077"/>
              <a:gd name="connsiteY4" fmla="*/ 511111 h 3253139"/>
              <a:gd name="connsiteX5" fmla="*/ 20006 w 4685077"/>
              <a:gd name="connsiteY5" fmla="*/ 525590 h 3253139"/>
              <a:gd name="connsiteX6" fmla="*/ 107340 w 4685077"/>
              <a:gd name="connsiteY6" fmla="*/ 549099 h 3253139"/>
              <a:gd name="connsiteX7" fmla="*/ 331707 w 4685077"/>
              <a:gd name="connsiteY7" fmla="*/ 249943 h 3253139"/>
              <a:gd name="connsiteX8" fmla="*/ 232786 w 4685077"/>
              <a:gd name="connsiteY8" fmla="*/ 187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5077" h="3253139">
                <a:moveTo>
                  <a:pt x="230190" y="0"/>
                </a:moveTo>
                <a:lnTo>
                  <a:pt x="4685077" y="0"/>
                </a:lnTo>
                <a:lnTo>
                  <a:pt x="4685077" y="3253139"/>
                </a:lnTo>
                <a:lnTo>
                  <a:pt x="0" y="3253139"/>
                </a:lnTo>
                <a:lnTo>
                  <a:pt x="0" y="511111"/>
                </a:lnTo>
                <a:lnTo>
                  <a:pt x="20006" y="525590"/>
                </a:lnTo>
                <a:cubicBezTo>
                  <a:pt x="46849" y="540728"/>
                  <a:pt x="76362" y="549099"/>
                  <a:pt x="107340" y="549099"/>
                </a:cubicBezTo>
                <a:cubicBezTo>
                  <a:pt x="231254" y="549099"/>
                  <a:pt x="331707" y="415162"/>
                  <a:pt x="331707" y="249943"/>
                </a:cubicBezTo>
                <a:cubicBezTo>
                  <a:pt x="331707" y="146681"/>
                  <a:pt x="292468" y="55639"/>
                  <a:pt x="232786" y="1878"/>
                </a:cubicBezTo>
                <a:close/>
              </a:path>
            </a:pathLst>
          </a:custGeom>
        </p:spPr>
      </p:pic>
      <p:sp>
        <p:nvSpPr>
          <p:cNvPr id="78" name="Rectangle 77">
            <a:extLst>
              <a:ext uri="{FF2B5EF4-FFF2-40B4-BE49-F238E27FC236}">
                <a16:creationId xmlns:a16="http://schemas.microsoft.com/office/drawing/2014/main" id="{C7FE94C4-A1B9-7A41-98E1-BB66AEF4DB5D}"/>
              </a:ext>
            </a:extLst>
          </p:cNvPr>
          <p:cNvSpPr/>
          <p:nvPr/>
        </p:nvSpPr>
        <p:spPr>
          <a:xfrm>
            <a:off x="7144844" y="3075097"/>
            <a:ext cx="1327058" cy="241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FF9F1C92-ACA8-404D-B6CA-5A21C9E87773}"/>
              </a:ext>
            </a:extLst>
          </p:cNvPr>
          <p:cNvGrpSpPr/>
          <p:nvPr/>
        </p:nvGrpSpPr>
        <p:grpSpPr>
          <a:xfrm>
            <a:off x="7481343" y="2022778"/>
            <a:ext cx="4584776" cy="4248000"/>
            <a:chOff x="4283193" y="2092278"/>
            <a:chExt cx="4584776" cy="4248000"/>
          </a:xfrm>
        </p:grpSpPr>
        <p:grpSp>
          <p:nvGrpSpPr>
            <p:cNvPr id="80" name="Group 79">
              <a:extLst>
                <a:ext uri="{FF2B5EF4-FFF2-40B4-BE49-F238E27FC236}">
                  <a16:creationId xmlns:a16="http://schemas.microsoft.com/office/drawing/2014/main" id="{F3CA8135-78CD-3946-AA15-B1C9CD617E5F}"/>
                </a:ext>
              </a:extLst>
            </p:cNvPr>
            <p:cNvGrpSpPr>
              <a:grpSpLocks noChangeAspect="1"/>
            </p:cNvGrpSpPr>
            <p:nvPr/>
          </p:nvGrpSpPr>
          <p:grpSpPr>
            <a:xfrm>
              <a:off x="4283193" y="2092278"/>
              <a:ext cx="4584776" cy="4248000"/>
              <a:chOff x="6711173" y="2451893"/>
              <a:chExt cx="3344470" cy="3098800"/>
            </a:xfrm>
          </p:grpSpPr>
          <p:sp>
            <p:nvSpPr>
              <p:cNvPr id="83" name="Rectangle 82">
                <a:extLst>
                  <a:ext uri="{FF2B5EF4-FFF2-40B4-BE49-F238E27FC236}">
                    <a16:creationId xmlns:a16="http://schemas.microsoft.com/office/drawing/2014/main" id="{AB85F8EA-9E1E-E443-B8D2-C3BCEEB217A5}"/>
                  </a:ext>
                </a:extLst>
              </p:cNvPr>
              <p:cNvSpPr/>
              <p:nvPr/>
            </p:nvSpPr>
            <p:spPr>
              <a:xfrm>
                <a:off x="7439378" y="2517422"/>
                <a:ext cx="282222" cy="304800"/>
              </a:xfrm>
              <a:prstGeom prst="rect">
                <a:avLst/>
              </a:prstGeom>
              <a:solidFill>
                <a:srgbClr val="F0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C71DCD07-6AAB-5746-98BD-E5C885422986}"/>
                  </a:ext>
                </a:extLst>
              </p:cNvPr>
              <p:cNvPicPr>
                <a:picLocks noChangeAspect="1"/>
              </p:cNvPicPr>
              <p:nvPr/>
            </p:nvPicPr>
            <p:blipFill>
              <a:blip r:embed="rId4"/>
              <a:stretch>
                <a:fillRect/>
              </a:stretch>
            </p:blipFill>
            <p:spPr>
              <a:xfrm>
                <a:off x="6711173" y="2451893"/>
                <a:ext cx="3344470" cy="3098800"/>
              </a:xfrm>
              <a:prstGeom prst="rect">
                <a:avLst/>
              </a:prstGeom>
            </p:spPr>
          </p:pic>
        </p:grpSp>
        <p:sp>
          <p:nvSpPr>
            <p:cNvPr id="81" name="Rectangle 80">
              <a:extLst>
                <a:ext uri="{FF2B5EF4-FFF2-40B4-BE49-F238E27FC236}">
                  <a16:creationId xmlns:a16="http://schemas.microsoft.com/office/drawing/2014/main" id="{E60BEF34-93DB-C641-AFDD-756234A7DA85}"/>
                </a:ext>
              </a:extLst>
            </p:cNvPr>
            <p:cNvSpPr/>
            <p:nvPr/>
          </p:nvSpPr>
          <p:spPr>
            <a:xfrm flipH="1">
              <a:off x="7783031" y="2145265"/>
              <a:ext cx="1026000" cy="1656000"/>
            </a:xfrm>
            <a:prstGeom prst="rect">
              <a:avLst/>
            </a:prstGeom>
            <a:solidFill>
              <a:srgbClr val="F0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F14CE3F-075D-444E-BB90-944AA8DD6890}"/>
                </a:ext>
              </a:extLst>
            </p:cNvPr>
            <p:cNvSpPr/>
            <p:nvPr/>
          </p:nvSpPr>
          <p:spPr>
            <a:xfrm flipH="1">
              <a:off x="4397616" y="2188951"/>
              <a:ext cx="288000" cy="512873"/>
            </a:xfrm>
            <a:prstGeom prst="rect">
              <a:avLst/>
            </a:prstGeom>
            <a:solidFill>
              <a:srgbClr val="F0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7C1227C-231C-4635-9ED6-D9192E1CA117}"/>
              </a:ext>
            </a:extLst>
          </p:cNvPr>
          <p:cNvSpPr>
            <a:spLocks noGrp="1"/>
          </p:cNvSpPr>
          <p:nvPr>
            <p:ph type="title"/>
          </p:nvPr>
        </p:nvSpPr>
        <p:spPr/>
        <p:txBody>
          <a:bodyPr/>
          <a:lstStyle/>
          <a:p>
            <a:r>
              <a:rPr lang="en-CA" dirty="0"/>
              <a:t>HMMs for complex behaviours</a:t>
            </a:r>
            <a:endParaRPr lang="en-US" dirty="0"/>
          </a:p>
        </p:txBody>
      </p:sp>
      <p:pic>
        <p:nvPicPr>
          <p:cNvPr id="15" name="Picture 14">
            <a:extLst>
              <a:ext uri="{FF2B5EF4-FFF2-40B4-BE49-F238E27FC236}">
                <a16:creationId xmlns:a16="http://schemas.microsoft.com/office/drawing/2014/main" id="{EB744300-A107-1B46-89D1-5BD62E4CE84C}"/>
              </a:ext>
            </a:extLst>
          </p:cNvPr>
          <p:cNvPicPr>
            <a:picLocks noChangeAspect="1"/>
          </p:cNvPicPr>
          <p:nvPr/>
        </p:nvPicPr>
        <p:blipFill rotWithShape="1">
          <a:blip r:embed="rId5"/>
          <a:srcRect l="1598" t="5821" r="25961" b="13663"/>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0F45CACC-D35F-6648-A57A-AB47D77C49BF}"/>
              </a:ext>
            </a:extLst>
          </p:cNvPr>
          <p:cNvSpPr txBox="1"/>
          <p:nvPr/>
        </p:nvSpPr>
        <p:spPr>
          <a:xfrm>
            <a:off x="142718" y="4157029"/>
            <a:ext cx="2766398" cy="400110"/>
          </a:xfrm>
          <a:prstGeom prst="rect">
            <a:avLst/>
          </a:prstGeom>
          <a:noFill/>
        </p:spPr>
        <p:txBody>
          <a:bodyPr wrap="none" rtlCol="0">
            <a:spAutoFit/>
          </a:bodyPr>
          <a:lstStyle/>
          <a:p>
            <a:r>
              <a:rPr lang="en-US" sz="2000" dirty="0"/>
              <a:t>Drifting (bear stationary)</a:t>
            </a:r>
          </a:p>
        </p:txBody>
      </p:sp>
      <p:sp>
        <p:nvSpPr>
          <p:cNvPr id="32" name="Oval 31">
            <a:extLst>
              <a:ext uri="{FF2B5EF4-FFF2-40B4-BE49-F238E27FC236}">
                <a16:creationId xmlns:a16="http://schemas.microsoft.com/office/drawing/2014/main" id="{2CA82BA2-B0C1-574C-9430-68323E8AD8D1}"/>
              </a:ext>
            </a:extLst>
          </p:cNvPr>
          <p:cNvSpPr>
            <a:spLocks/>
          </p:cNvSpPr>
          <p:nvPr/>
        </p:nvSpPr>
        <p:spPr>
          <a:xfrm>
            <a:off x="334256" y="3428380"/>
            <a:ext cx="144000" cy="144000"/>
          </a:xfrm>
          <a:prstGeom prst="ellipse">
            <a:avLst/>
          </a:prstGeom>
          <a:solidFill>
            <a:srgbClr val="F08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D63CD96-B567-B148-BE9C-806FC0AEB176}"/>
              </a:ext>
            </a:extLst>
          </p:cNvPr>
          <p:cNvSpPr>
            <a:spLocks noChangeAspect="1"/>
          </p:cNvSpPr>
          <p:nvPr/>
        </p:nvSpPr>
        <p:spPr>
          <a:xfrm>
            <a:off x="334256" y="3157044"/>
            <a:ext cx="144000" cy="144000"/>
          </a:xfrm>
          <a:prstGeom prst="ellipse">
            <a:avLst/>
          </a:prstGeom>
          <a:solidFill>
            <a:srgbClr val="D13B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5E9E84F-7B3F-3F41-A79B-610AA95E6F2E}"/>
              </a:ext>
            </a:extLst>
          </p:cNvPr>
          <p:cNvSpPr txBox="1"/>
          <p:nvPr/>
        </p:nvSpPr>
        <p:spPr>
          <a:xfrm>
            <a:off x="164659" y="2344751"/>
            <a:ext cx="1885068" cy="400110"/>
          </a:xfrm>
          <a:prstGeom prst="rect">
            <a:avLst/>
          </a:prstGeom>
          <a:noFill/>
        </p:spPr>
        <p:txBody>
          <a:bodyPr wrap="none" rtlCol="0">
            <a:spAutoFit/>
          </a:bodyPr>
          <a:lstStyle/>
          <a:p>
            <a:r>
              <a:rPr lang="en-US" sz="2000" dirty="0"/>
              <a:t>Olfactory search</a:t>
            </a:r>
          </a:p>
        </p:txBody>
      </p:sp>
      <p:grpSp>
        <p:nvGrpSpPr>
          <p:cNvPr id="37" name="Group 36">
            <a:extLst>
              <a:ext uri="{FF2B5EF4-FFF2-40B4-BE49-F238E27FC236}">
                <a16:creationId xmlns:a16="http://schemas.microsoft.com/office/drawing/2014/main" id="{5C073FD0-D988-D04C-B6DD-607C5E3AEC71}"/>
              </a:ext>
            </a:extLst>
          </p:cNvPr>
          <p:cNvGrpSpPr>
            <a:grpSpLocks noChangeAspect="1"/>
          </p:cNvGrpSpPr>
          <p:nvPr/>
        </p:nvGrpSpPr>
        <p:grpSpPr>
          <a:xfrm>
            <a:off x="312594" y="2597068"/>
            <a:ext cx="1233632" cy="1548000"/>
            <a:chOff x="1420835" y="3798185"/>
            <a:chExt cx="1639559" cy="2057372"/>
          </a:xfrm>
        </p:grpSpPr>
        <p:grpSp>
          <p:nvGrpSpPr>
            <p:cNvPr id="4" name="Group 3">
              <a:extLst>
                <a:ext uri="{FF2B5EF4-FFF2-40B4-BE49-F238E27FC236}">
                  <a16:creationId xmlns:a16="http://schemas.microsoft.com/office/drawing/2014/main" id="{A9FA8EDC-F8E8-734C-AF56-9E1407EDB59E}"/>
                </a:ext>
              </a:extLst>
            </p:cNvPr>
            <p:cNvGrpSpPr>
              <a:grpSpLocks noChangeAspect="1"/>
            </p:cNvGrpSpPr>
            <p:nvPr/>
          </p:nvGrpSpPr>
          <p:grpSpPr>
            <a:xfrm>
              <a:off x="1420835" y="3798185"/>
              <a:ext cx="1510576" cy="1235555"/>
              <a:chOff x="3432205" y="996248"/>
              <a:chExt cx="2282437" cy="1866889"/>
            </a:xfrm>
          </p:grpSpPr>
          <p:pic>
            <p:nvPicPr>
              <p:cNvPr id="18" name="Seal">
                <a:extLst>
                  <a:ext uri="{FF2B5EF4-FFF2-40B4-BE49-F238E27FC236}">
                    <a16:creationId xmlns:a16="http://schemas.microsoft.com/office/drawing/2014/main" id="{2F8152A4-FB8C-F249-B4D5-6B8C26D536D3}"/>
                  </a:ext>
                </a:extLst>
              </p:cNvPr>
              <p:cNvPicPr>
                <a:picLocks noChangeAspect="1"/>
              </p:cNvPicPr>
              <p:nvPr/>
            </p:nvPicPr>
            <p:blipFill>
              <a:blip r:embed="rId6" cstate="print">
                <a:grayscl/>
                <a:lum bright="5000"/>
                <a:extLst>
                  <a:ext uri="{28A0092B-C50C-407E-A947-70E740481C1C}">
                    <a14:useLocalDpi xmlns:a14="http://schemas.microsoft.com/office/drawing/2010/main" val="0"/>
                  </a:ext>
                </a:extLst>
              </a:blip>
              <a:stretch>
                <a:fillRect/>
              </a:stretch>
            </p:blipFill>
            <p:spPr>
              <a:xfrm>
                <a:off x="5249896" y="2038290"/>
                <a:ext cx="464746" cy="289175"/>
              </a:xfrm>
              <a:prstGeom prst="rect">
                <a:avLst/>
              </a:prstGeom>
            </p:spPr>
          </p:pic>
          <p:pic>
            <p:nvPicPr>
              <p:cNvPr id="20" name="plume shadow">
                <a:extLst>
                  <a:ext uri="{FF2B5EF4-FFF2-40B4-BE49-F238E27FC236}">
                    <a16:creationId xmlns:a16="http://schemas.microsoft.com/office/drawing/2014/main" id="{CC3FE995-4FE0-8D48-A36B-20D3D8F66CB4}"/>
                  </a:ext>
                </a:extLst>
              </p:cNvPr>
              <p:cNvPicPr>
                <a:picLocks noChangeAspect="1"/>
              </p:cNvPicPr>
              <p:nvPr/>
            </p:nvPicPr>
            <p:blipFill>
              <a:blip r:embed="rId7">
                <a:biLevel thresh="50000"/>
                <a:alphaModFix/>
                <a:extLst>
                  <a:ext uri="{BEBA8EAE-BF5A-486C-A8C5-ECC9F3942E4B}">
                    <a14:imgProps xmlns:a14="http://schemas.microsoft.com/office/drawing/2010/main">
                      <a14:imgLayer r:embed="rId8">
                        <a14:imgEffect>
                          <a14:artisticBlur radius="15"/>
                        </a14:imgEffect>
                      </a14:imgLayer>
                    </a14:imgProps>
                  </a:ext>
                </a:extLst>
              </a:blip>
              <a:stretch>
                <a:fillRect/>
              </a:stretch>
            </p:blipFill>
            <p:spPr>
              <a:xfrm>
                <a:off x="4199446" y="2038289"/>
                <a:ext cx="1369367" cy="785547"/>
              </a:xfrm>
              <a:prstGeom prst="rect">
                <a:avLst/>
              </a:prstGeom>
              <a:noFill/>
              <a:effectLst>
                <a:outerShdw blurRad="50800" dist="50800" dir="5400000" algn="ctr" rotWithShape="0">
                  <a:srgbClr val="000000"/>
                </a:outerShdw>
              </a:effectLst>
            </p:spPr>
          </p:pic>
          <p:sp>
            <p:nvSpPr>
              <p:cNvPr id="21" name="Down Arrow 20">
                <a:extLst>
                  <a:ext uri="{FF2B5EF4-FFF2-40B4-BE49-F238E27FC236}">
                    <a16:creationId xmlns:a16="http://schemas.microsoft.com/office/drawing/2014/main" id="{961905B3-728F-7242-A82B-E05CE6CA1017}"/>
                  </a:ext>
                </a:extLst>
              </p:cNvPr>
              <p:cNvSpPr/>
              <p:nvPr/>
            </p:nvSpPr>
            <p:spPr>
              <a:xfrm rot="18943659">
                <a:off x="4232615" y="1323026"/>
                <a:ext cx="318292" cy="1540111"/>
              </a:xfrm>
              <a:prstGeom prst="downArrow">
                <a:avLst>
                  <a:gd name="adj1" fmla="val 59231"/>
                  <a:gd name="adj2" fmla="val 6037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olar bear">
                <a:extLst>
                  <a:ext uri="{FF2B5EF4-FFF2-40B4-BE49-F238E27FC236}">
                    <a16:creationId xmlns:a16="http://schemas.microsoft.com/office/drawing/2014/main" id="{84110D66-4BE6-234E-8ED5-BB2EFC2B9E0D}"/>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a:off x="3432205" y="996248"/>
                <a:ext cx="958772" cy="883913"/>
              </a:xfrm>
              <a:prstGeom prst="rect">
                <a:avLst/>
              </a:prstGeom>
            </p:spPr>
          </p:pic>
        </p:grpSp>
        <p:sp>
          <p:nvSpPr>
            <p:cNvPr id="35" name="Down Arrow 34">
              <a:extLst>
                <a:ext uri="{FF2B5EF4-FFF2-40B4-BE49-F238E27FC236}">
                  <a16:creationId xmlns:a16="http://schemas.microsoft.com/office/drawing/2014/main" id="{40DE8420-854C-FF40-A322-BFB19618C5E0}"/>
                </a:ext>
              </a:extLst>
            </p:cNvPr>
            <p:cNvSpPr/>
            <p:nvPr/>
          </p:nvSpPr>
          <p:spPr>
            <a:xfrm rot="8143659">
              <a:off x="2210407" y="4652528"/>
              <a:ext cx="210654" cy="1019283"/>
            </a:xfrm>
            <a:prstGeom prst="downArrow">
              <a:avLst>
                <a:gd name="adj1" fmla="val 59231"/>
                <a:gd name="adj2" fmla="val 60374"/>
              </a:avLst>
            </a:prstGeom>
            <a:solidFill>
              <a:srgbClr val="FF82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olar bear">
              <a:extLst>
                <a:ext uri="{FF2B5EF4-FFF2-40B4-BE49-F238E27FC236}">
                  <a16:creationId xmlns:a16="http://schemas.microsoft.com/office/drawing/2014/main" id="{FC8F3129-2D88-7243-960E-65D9A08D8DAF}"/>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rot="5872255" flipH="1">
              <a:off x="2450626" y="5245789"/>
              <a:ext cx="634540" cy="584996"/>
            </a:xfrm>
            <a:prstGeom prst="rect">
              <a:avLst/>
            </a:prstGeom>
          </p:spPr>
        </p:pic>
      </p:grpSp>
      <p:sp>
        <p:nvSpPr>
          <p:cNvPr id="39" name="TextBox 38">
            <a:extLst>
              <a:ext uri="{FF2B5EF4-FFF2-40B4-BE49-F238E27FC236}">
                <a16:creationId xmlns:a16="http://schemas.microsoft.com/office/drawing/2014/main" id="{1417340F-FC46-8B4C-B4ED-5264D219B9C8}"/>
              </a:ext>
            </a:extLst>
          </p:cNvPr>
          <p:cNvSpPr txBox="1"/>
          <p:nvPr/>
        </p:nvSpPr>
        <p:spPr>
          <a:xfrm>
            <a:off x="123036" y="5173620"/>
            <a:ext cx="2494401" cy="400110"/>
          </a:xfrm>
          <a:prstGeom prst="rect">
            <a:avLst/>
          </a:prstGeom>
          <a:noFill/>
        </p:spPr>
        <p:txBody>
          <a:bodyPr wrap="none" rtlCol="0">
            <a:spAutoFit/>
          </a:bodyPr>
          <a:lstStyle/>
          <a:p>
            <a:r>
              <a:rPr lang="en-US" sz="2000" dirty="0"/>
              <a:t>Area-restricted search</a:t>
            </a:r>
          </a:p>
        </p:txBody>
      </p:sp>
      <p:grpSp>
        <p:nvGrpSpPr>
          <p:cNvPr id="31" name="Group 30">
            <a:extLst>
              <a:ext uri="{FF2B5EF4-FFF2-40B4-BE49-F238E27FC236}">
                <a16:creationId xmlns:a16="http://schemas.microsoft.com/office/drawing/2014/main" id="{7AC30AA6-B032-454E-963E-D62E7EB6D38A}"/>
              </a:ext>
            </a:extLst>
          </p:cNvPr>
          <p:cNvGrpSpPr>
            <a:grpSpLocks noChangeAspect="1"/>
          </p:cNvGrpSpPr>
          <p:nvPr/>
        </p:nvGrpSpPr>
        <p:grpSpPr>
          <a:xfrm>
            <a:off x="9817463" y="-97971"/>
            <a:ext cx="2984208" cy="2520000"/>
            <a:chOff x="9631200" y="-97971"/>
            <a:chExt cx="3240000" cy="2736000"/>
          </a:xfrm>
        </p:grpSpPr>
        <p:pic>
          <p:nvPicPr>
            <p:cNvPr id="40" name="Picture 39">
              <a:extLst>
                <a:ext uri="{FF2B5EF4-FFF2-40B4-BE49-F238E27FC236}">
                  <a16:creationId xmlns:a16="http://schemas.microsoft.com/office/drawing/2014/main" id="{4D56C365-7F38-334D-B1C3-8C99612DA662}"/>
                </a:ext>
              </a:extLst>
            </p:cNvPr>
            <p:cNvPicPr>
              <a:picLocks noChangeAspect="1"/>
            </p:cNvPicPr>
            <p:nvPr/>
          </p:nvPicPr>
          <p:blipFill rotWithShape="1">
            <a:blip r:embed="rId10"/>
            <a:srcRect l="27424" t="25969" r="14736" b="5250"/>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41" name="TextBox 40">
              <a:extLst>
                <a:ext uri="{FF2B5EF4-FFF2-40B4-BE49-F238E27FC236}">
                  <a16:creationId xmlns:a16="http://schemas.microsoft.com/office/drawing/2014/main" id="{28C7BBBC-ECAD-A442-8EE9-AF524754E08F}"/>
                </a:ext>
              </a:extLst>
            </p:cNvPr>
            <p:cNvSpPr txBox="1"/>
            <p:nvPr/>
          </p:nvSpPr>
          <p:spPr>
            <a:xfrm>
              <a:off x="10422749" y="1494748"/>
              <a:ext cx="1438967" cy="969056"/>
            </a:xfrm>
            <a:prstGeom prst="rect">
              <a:avLst/>
            </a:prstGeom>
            <a:noFill/>
          </p:spPr>
          <p:txBody>
            <a:bodyPr wrap="none" rtlCol="0">
              <a:spAutoFit/>
            </a:bodyPr>
            <a:lstStyle/>
            <a:p>
              <a:pPr algn="ctr"/>
              <a:r>
                <a:rPr lang="en-US" sz="2600" dirty="0">
                  <a:solidFill>
                    <a:schemeClr val="bg1"/>
                  </a:solidFill>
                </a:rPr>
                <a:t>Dr. Ron </a:t>
              </a:r>
              <a:br>
                <a:rPr lang="en-US" sz="2600" dirty="0">
                  <a:solidFill>
                    <a:schemeClr val="bg1"/>
                  </a:solidFill>
                </a:rPr>
              </a:br>
              <a:r>
                <a:rPr lang="en-US" sz="2600" dirty="0" err="1">
                  <a:solidFill>
                    <a:schemeClr val="bg1"/>
                  </a:solidFill>
                </a:rPr>
                <a:t>Togunov</a:t>
              </a:r>
              <a:endParaRPr lang="en-US" sz="2000" dirty="0">
                <a:solidFill>
                  <a:schemeClr val="bg1"/>
                </a:solidFill>
              </a:endParaRPr>
            </a:p>
          </p:txBody>
        </p:sp>
      </p:grpSp>
      <p:sp>
        <p:nvSpPr>
          <p:cNvPr id="42" name="Oval 41">
            <a:extLst>
              <a:ext uri="{FF2B5EF4-FFF2-40B4-BE49-F238E27FC236}">
                <a16:creationId xmlns:a16="http://schemas.microsoft.com/office/drawing/2014/main" id="{199F79C1-0BF8-904B-8133-B15C08461996}"/>
              </a:ext>
            </a:extLst>
          </p:cNvPr>
          <p:cNvSpPr>
            <a:spLocks/>
          </p:cNvSpPr>
          <p:nvPr/>
        </p:nvSpPr>
        <p:spPr>
          <a:xfrm>
            <a:off x="337801" y="4941746"/>
            <a:ext cx="144000" cy="144000"/>
          </a:xfrm>
          <a:prstGeom prst="ellipse">
            <a:avLst/>
          </a:prstGeom>
          <a:solidFill>
            <a:srgbClr val="63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B12514A-CCD2-5E4F-8817-09E6AFEC4C8A}"/>
              </a:ext>
            </a:extLst>
          </p:cNvPr>
          <p:cNvSpPr>
            <a:spLocks noChangeAspect="1"/>
          </p:cNvSpPr>
          <p:nvPr/>
        </p:nvSpPr>
        <p:spPr>
          <a:xfrm>
            <a:off x="337801" y="4670410"/>
            <a:ext cx="144000" cy="144000"/>
          </a:xfrm>
          <a:prstGeom prst="ellipse">
            <a:avLst/>
          </a:prstGeom>
          <a:solidFill>
            <a:srgbClr val="545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7A48CAE-9C3A-E843-8CD3-28C0119C9A54}"/>
              </a:ext>
            </a:extLst>
          </p:cNvPr>
          <p:cNvSpPr>
            <a:spLocks/>
          </p:cNvSpPr>
          <p:nvPr/>
        </p:nvSpPr>
        <p:spPr>
          <a:xfrm>
            <a:off x="341346" y="5647036"/>
            <a:ext cx="144000" cy="144000"/>
          </a:xfrm>
          <a:prstGeom prst="ellipse">
            <a:avLst/>
          </a:prstGeom>
          <a:solidFill>
            <a:srgbClr val="81A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576A17C7-3296-F644-962F-1DE825E62D59}"/>
              </a:ext>
            </a:extLst>
          </p:cNvPr>
          <p:cNvGrpSpPr>
            <a:grpSpLocks noChangeAspect="1"/>
          </p:cNvGrpSpPr>
          <p:nvPr/>
        </p:nvGrpSpPr>
        <p:grpSpPr>
          <a:xfrm>
            <a:off x="690968" y="5747532"/>
            <a:ext cx="764863" cy="504000"/>
            <a:chOff x="4094991" y="3225032"/>
            <a:chExt cx="1292345" cy="851580"/>
          </a:xfrm>
        </p:grpSpPr>
        <p:cxnSp>
          <p:nvCxnSpPr>
            <p:cNvPr id="49" name="Straight Arrow Connector 48">
              <a:extLst>
                <a:ext uri="{FF2B5EF4-FFF2-40B4-BE49-F238E27FC236}">
                  <a16:creationId xmlns:a16="http://schemas.microsoft.com/office/drawing/2014/main" id="{72C01BEE-EA61-6A43-8A5D-A45E570367A0}"/>
                </a:ext>
              </a:extLst>
            </p:cNvPr>
            <p:cNvCxnSpPr>
              <a:cxnSpLocks noChangeAspect="1"/>
            </p:cNvCxnSpPr>
            <p:nvPr/>
          </p:nvCxnSpPr>
          <p:spPr>
            <a:xfrm flipH="1">
              <a:off x="4875404" y="3677012"/>
              <a:ext cx="511932" cy="399600"/>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E02C9FF6-3B08-884F-BEB0-0769DEA73F79}"/>
                </a:ext>
              </a:extLst>
            </p:cNvPr>
            <p:cNvCxnSpPr/>
            <p:nvPr/>
          </p:nvCxnSpPr>
          <p:spPr>
            <a:xfrm flipV="1">
              <a:off x="4875404" y="3225032"/>
              <a:ext cx="345391" cy="851472"/>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72B36984-C6A6-8148-B257-04A8CAF43724}"/>
                </a:ext>
              </a:extLst>
            </p:cNvPr>
            <p:cNvCxnSpPr/>
            <p:nvPr/>
          </p:nvCxnSpPr>
          <p:spPr>
            <a:xfrm flipH="1">
              <a:off x="4773046" y="3238333"/>
              <a:ext cx="416744" cy="190095"/>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11FC1D78-F72A-5A4E-8D63-0842D06359DC}"/>
                </a:ext>
              </a:extLst>
            </p:cNvPr>
            <p:cNvCxnSpPr/>
            <p:nvPr/>
          </p:nvCxnSpPr>
          <p:spPr>
            <a:xfrm flipH="1" flipV="1">
              <a:off x="4509839" y="3341781"/>
              <a:ext cx="243309" cy="72024"/>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9DA36D3-DB42-F149-9C1A-D49432156BEB}"/>
                </a:ext>
              </a:extLst>
            </p:cNvPr>
            <p:cNvCxnSpPr/>
            <p:nvPr/>
          </p:nvCxnSpPr>
          <p:spPr>
            <a:xfrm flipH="1">
              <a:off x="4270463" y="3341779"/>
              <a:ext cx="239377" cy="642308"/>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14A98EB-A4AD-9F4D-9482-1A1114251D43}"/>
                </a:ext>
              </a:extLst>
            </p:cNvPr>
            <p:cNvCxnSpPr/>
            <p:nvPr/>
          </p:nvCxnSpPr>
          <p:spPr>
            <a:xfrm flipH="1" flipV="1">
              <a:off x="4094992" y="3662389"/>
              <a:ext cx="175472" cy="321698"/>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1D4A0059-7A59-844E-AF5F-38EA0F561F25}"/>
                </a:ext>
              </a:extLst>
            </p:cNvPr>
            <p:cNvCxnSpPr/>
            <p:nvPr/>
          </p:nvCxnSpPr>
          <p:spPr>
            <a:xfrm flipV="1">
              <a:off x="4094991" y="3545409"/>
              <a:ext cx="272414" cy="116981"/>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E5D1D115-CCB1-5D47-ABBA-7E203BE80B99}"/>
                </a:ext>
              </a:extLst>
            </p:cNvPr>
            <p:cNvCxnSpPr/>
            <p:nvPr/>
          </p:nvCxnSpPr>
          <p:spPr>
            <a:xfrm flipH="1" flipV="1">
              <a:off x="4094991" y="3341780"/>
              <a:ext cx="272414" cy="203629"/>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grpSp>
      <p:pic>
        <p:nvPicPr>
          <p:cNvPr id="71" name="polar bear">
            <a:extLst>
              <a:ext uri="{FF2B5EF4-FFF2-40B4-BE49-F238E27FC236}">
                <a16:creationId xmlns:a16="http://schemas.microsoft.com/office/drawing/2014/main" id="{58107CDD-BC71-8944-B936-DC1D467E3C86}"/>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a:off x="1208973" y="5811657"/>
            <a:ext cx="477439" cy="440161"/>
          </a:xfrm>
          <a:prstGeom prst="rect">
            <a:avLst/>
          </a:prstGeom>
        </p:spPr>
      </p:pic>
      <p:pic>
        <p:nvPicPr>
          <p:cNvPr id="72" name="Seal">
            <a:extLst>
              <a:ext uri="{FF2B5EF4-FFF2-40B4-BE49-F238E27FC236}">
                <a16:creationId xmlns:a16="http://schemas.microsoft.com/office/drawing/2014/main" id="{3B4C5684-DDBF-E445-B49C-4F74BF37B158}"/>
              </a:ext>
            </a:extLst>
          </p:cNvPr>
          <p:cNvPicPr>
            <a:picLocks noChangeAspect="1"/>
          </p:cNvPicPr>
          <p:nvPr/>
        </p:nvPicPr>
        <p:blipFill>
          <a:blip r:embed="rId6" cstate="print">
            <a:grayscl/>
            <a:lum bright="5000"/>
            <a:extLst>
              <a:ext uri="{28A0092B-C50C-407E-A947-70E740481C1C}">
                <a14:useLocalDpi xmlns:a14="http://schemas.microsoft.com/office/drawing/2010/main" val="0"/>
              </a:ext>
            </a:extLst>
          </a:blip>
          <a:stretch>
            <a:fillRect/>
          </a:stretch>
        </p:blipFill>
        <p:spPr>
          <a:xfrm>
            <a:off x="881053" y="5586269"/>
            <a:ext cx="231429" cy="144000"/>
          </a:xfrm>
          <a:prstGeom prst="rect">
            <a:avLst/>
          </a:prstGeom>
        </p:spPr>
      </p:pic>
      <p:pic>
        <p:nvPicPr>
          <p:cNvPr id="73" name="Seal">
            <a:extLst>
              <a:ext uri="{FF2B5EF4-FFF2-40B4-BE49-F238E27FC236}">
                <a16:creationId xmlns:a16="http://schemas.microsoft.com/office/drawing/2014/main" id="{876C1238-B0C0-7745-9E60-A199F6BDEEE5}"/>
              </a:ext>
            </a:extLst>
          </p:cNvPr>
          <p:cNvPicPr>
            <a:picLocks noChangeAspect="1"/>
          </p:cNvPicPr>
          <p:nvPr/>
        </p:nvPicPr>
        <p:blipFill>
          <a:blip r:embed="rId6" cstate="print">
            <a:grayscl/>
            <a:lum bright="5000"/>
            <a:extLst>
              <a:ext uri="{28A0092B-C50C-407E-A947-70E740481C1C}">
                <a14:useLocalDpi xmlns:a14="http://schemas.microsoft.com/office/drawing/2010/main" val="0"/>
              </a:ext>
            </a:extLst>
          </a:blip>
          <a:stretch>
            <a:fillRect/>
          </a:stretch>
        </p:blipFill>
        <p:spPr>
          <a:xfrm>
            <a:off x="842068" y="6057644"/>
            <a:ext cx="231429" cy="144000"/>
          </a:xfrm>
          <a:prstGeom prst="rect">
            <a:avLst/>
          </a:prstGeom>
        </p:spPr>
      </p:pic>
      <p:pic>
        <p:nvPicPr>
          <p:cNvPr id="74" name="polar bear">
            <a:extLst>
              <a:ext uri="{FF2B5EF4-FFF2-40B4-BE49-F238E27FC236}">
                <a16:creationId xmlns:a16="http://schemas.microsoft.com/office/drawing/2014/main" id="{7F4396C3-E518-824F-9651-6410821BDD5B}"/>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rot="18000348">
            <a:off x="534771" y="4707454"/>
            <a:ext cx="477439" cy="440161"/>
          </a:xfrm>
          <a:prstGeom prst="rect">
            <a:avLst/>
          </a:prstGeom>
        </p:spPr>
      </p:pic>
      <p:pic>
        <p:nvPicPr>
          <p:cNvPr id="75" name="Seal">
            <a:extLst>
              <a:ext uri="{FF2B5EF4-FFF2-40B4-BE49-F238E27FC236}">
                <a16:creationId xmlns:a16="http://schemas.microsoft.com/office/drawing/2014/main" id="{EF67D0CE-60DD-2A47-8E11-A9B8CD9109EF}"/>
              </a:ext>
            </a:extLst>
          </p:cNvPr>
          <p:cNvPicPr>
            <a:picLocks noChangeAspect="1"/>
          </p:cNvPicPr>
          <p:nvPr/>
        </p:nvPicPr>
        <p:blipFill>
          <a:blip r:embed="rId6" cstate="print">
            <a:grayscl/>
            <a:lum bright="5000"/>
            <a:extLst>
              <a:ext uri="{28A0092B-C50C-407E-A947-70E740481C1C}">
                <a14:useLocalDpi xmlns:a14="http://schemas.microsoft.com/office/drawing/2010/main" val="0"/>
              </a:ext>
            </a:extLst>
          </a:blip>
          <a:stretch>
            <a:fillRect/>
          </a:stretch>
        </p:blipFill>
        <p:spPr>
          <a:xfrm>
            <a:off x="863332" y="4951863"/>
            <a:ext cx="231429" cy="144000"/>
          </a:xfrm>
          <a:prstGeom prst="rect">
            <a:avLst/>
          </a:prstGeom>
        </p:spPr>
      </p:pic>
      <p:sp>
        <p:nvSpPr>
          <p:cNvPr id="77" name="Text Placeholder 2">
            <a:extLst>
              <a:ext uri="{FF2B5EF4-FFF2-40B4-BE49-F238E27FC236}">
                <a16:creationId xmlns:a16="http://schemas.microsoft.com/office/drawing/2014/main" id="{63CCDD3F-54B1-2643-ABCE-8709490A2D22}"/>
              </a:ext>
            </a:extLst>
          </p:cNvPr>
          <p:cNvSpPr>
            <a:spLocks noGrp="1"/>
          </p:cNvSpPr>
          <p:nvPr>
            <p:ph type="body" idx="1"/>
          </p:nvPr>
        </p:nvSpPr>
        <p:spPr>
          <a:xfrm>
            <a:off x="2640919" y="1892429"/>
            <a:ext cx="5157787" cy="823912"/>
          </a:xfrm>
        </p:spPr>
        <p:txBody>
          <a:bodyPr/>
          <a:lstStyle/>
          <a:p>
            <a:pPr algn="ctr"/>
            <a:r>
              <a:rPr lang="en-CA" dirty="0"/>
              <a:t>Turning angle if moving downwind</a:t>
            </a:r>
          </a:p>
        </p:txBody>
      </p:sp>
      <p:sp>
        <p:nvSpPr>
          <p:cNvPr id="57" name="TextBox 56">
            <a:extLst>
              <a:ext uri="{FF2B5EF4-FFF2-40B4-BE49-F238E27FC236}">
                <a16:creationId xmlns:a16="http://schemas.microsoft.com/office/drawing/2014/main" id="{1DB8ADAF-5D82-1F46-82AF-32BC80A88417}"/>
              </a:ext>
            </a:extLst>
          </p:cNvPr>
          <p:cNvSpPr txBox="1"/>
          <p:nvPr/>
        </p:nvSpPr>
        <p:spPr>
          <a:xfrm>
            <a:off x="7072177" y="6515100"/>
            <a:ext cx="5189562" cy="369332"/>
          </a:xfrm>
          <a:prstGeom prst="rect">
            <a:avLst/>
          </a:prstGeom>
          <a:noFill/>
        </p:spPr>
        <p:txBody>
          <a:bodyPr wrap="none" rtlCol="0">
            <a:spAutoFit/>
          </a:bodyPr>
          <a:lstStyle/>
          <a:p>
            <a:r>
              <a:rPr lang="en-US" dirty="0" err="1"/>
              <a:t>Togunov</a:t>
            </a:r>
            <a:r>
              <a:rPr lang="en-US" dirty="0"/>
              <a:t> et al. (2021) Methods in Ecology &amp; Evolution</a:t>
            </a:r>
          </a:p>
        </p:txBody>
      </p:sp>
    </p:spTree>
    <p:extLst>
      <p:ext uri="{BB962C8B-B14F-4D97-AF65-F5344CB8AC3E}">
        <p14:creationId xmlns:p14="http://schemas.microsoft.com/office/powerpoint/2010/main" val="27122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24C4-C354-EB69-C62D-7337BB4696E4}"/>
              </a:ext>
            </a:extLst>
          </p:cNvPr>
          <p:cNvSpPr>
            <a:spLocks noGrp="1"/>
          </p:cNvSpPr>
          <p:nvPr>
            <p:ph type="title"/>
          </p:nvPr>
        </p:nvSpPr>
        <p:spPr/>
        <p:txBody>
          <a:bodyPr/>
          <a:lstStyle/>
          <a:p>
            <a:r>
              <a:rPr lang="en-US" dirty="0"/>
              <a:t>Shift in </a:t>
            </a:r>
            <a:r>
              <a:rPr lang="en-US" dirty="0" err="1"/>
              <a:t>behaviour</a:t>
            </a:r>
            <a:endParaRPr lang="en-US" dirty="0"/>
          </a:p>
        </p:txBody>
      </p:sp>
      <p:pic>
        <p:nvPicPr>
          <p:cNvPr id="8" name="Content Placeholder 7">
            <a:extLst>
              <a:ext uri="{FF2B5EF4-FFF2-40B4-BE49-F238E27FC236}">
                <a16:creationId xmlns:a16="http://schemas.microsoft.com/office/drawing/2014/main" id="{26E9F95B-DFD3-C3CF-5CDA-12788C220BFF}"/>
              </a:ext>
            </a:extLst>
          </p:cNvPr>
          <p:cNvPicPr>
            <a:picLocks noGrp="1" noChangeAspect="1"/>
          </p:cNvPicPr>
          <p:nvPr>
            <p:ph sz="half" idx="2"/>
          </p:nvPr>
        </p:nvPicPr>
        <p:blipFill>
          <a:blip r:embed="rId3"/>
          <a:stretch>
            <a:fillRect/>
          </a:stretch>
        </p:blipFill>
        <p:spPr>
          <a:xfrm>
            <a:off x="458889" y="2944949"/>
            <a:ext cx="3804626" cy="2808000"/>
          </a:xfrm>
        </p:spPr>
      </p:pic>
      <p:pic>
        <p:nvPicPr>
          <p:cNvPr id="11" name="Picture 10">
            <a:extLst>
              <a:ext uri="{FF2B5EF4-FFF2-40B4-BE49-F238E27FC236}">
                <a16:creationId xmlns:a16="http://schemas.microsoft.com/office/drawing/2014/main" id="{F1995957-EB6A-7E48-135A-B741CA9E0B76}"/>
              </a:ext>
            </a:extLst>
          </p:cNvPr>
          <p:cNvPicPr>
            <a:picLocks noChangeAspect="1"/>
          </p:cNvPicPr>
          <p:nvPr/>
        </p:nvPicPr>
        <p:blipFill rotWithShape="1">
          <a:blip r:embed="rId4"/>
          <a:srcRect l="1598" t="5821" r="25961" b="13663"/>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2" name="Group 11">
            <a:extLst>
              <a:ext uri="{FF2B5EF4-FFF2-40B4-BE49-F238E27FC236}">
                <a16:creationId xmlns:a16="http://schemas.microsoft.com/office/drawing/2014/main" id="{FCA5F483-578B-555D-7482-B7843BE0E380}"/>
              </a:ext>
            </a:extLst>
          </p:cNvPr>
          <p:cNvGrpSpPr>
            <a:grpSpLocks noChangeAspect="1"/>
          </p:cNvGrpSpPr>
          <p:nvPr/>
        </p:nvGrpSpPr>
        <p:grpSpPr>
          <a:xfrm>
            <a:off x="9817463" y="-97971"/>
            <a:ext cx="2984208" cy="2520000"/>
            <a:chOff x="9631200" y="-97971"/>
            <a:chExt cx="3240000" cy="2736000"/>
          </a:xfrm>
        </p:grpSpPr>
        <p:pic>
          <p:nvPicPr>
            <p:cNvPr id="13" name="Picture 12">
              <a:extLst>
                <a:ext uri="{FF2B5EF4-FFF2-40B4-BE49-F238E27FC236}">
                  <a16:creationId xmlns:a16="http://schemas.microsoft.com/office/drawing/2014/main" id="{F65688A4-E18D-7B5E-220F-9A2FF84E7C99}"/>
                </a:ext>
              </a:extLst>
            </p:cNvPr>
            <p:cNvPicPr>
              <a:picLocks noChangeAspect="1"/>
            </p:cNvPicPr>
            <p:nvPr/>
          </p:nvPicPr>
          <p:blipFill rotWithShape="1">
            <a:blip r:embed="rId5"/>
            <a:srcRect l="27424" t="25969" r="14736" b="5250"/>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4" name="TextBox 13">
              <a:extLst>
                <a:ext uri="{FF2B5EF4-FFF2-40B4-BE49-F238E27FC236}">
                  <a16:creationId xmlns:a16="http://schemas.microsoft.com/office/drawing/2014/main" id="{AA77DF02-1D70-EA29-46DD-1D8852D6A0B8}"/>
                </a:ext>
              </a:extLst>
            </p:cNvPr>
            <p:cNvSpPr txBox="1"/>
            <p:nvPr/>
          </p:nvSpPr>
          <p:spPr>
            <a:xfrm>
              <a:off x="10422749" y="1494748"/>
              <a:ext cx="1438967" cy="969056"/>
            </a:xfrm>
            <a:prstGeom prst="rect">
              <a:avLst/>
            </a:prstGeom>
            <a:noFill/>
          </p:spPr>
          <p:txBody>
            <a:bodyPr wrap="none" rtlCol="0">
              <a:spAutoFit/>
            </a:bodyPr>
            <a:lstStyle/>
            <a:p>
              <a:pPr algn="ctr"/>
              <a:r>
                <a:rPr lang="en-US" sz="2600" dirty="0">
                  <a:solidFill>
                    <a:schemeClr val="bg1"/>
                  </a:solidFill>
                </a:rPr>
                <a:t>Dr. Ron </a:t>
              </a:r>
              <a:br>
                <a:rPr lang="en-US" sz="2600" dirty="0">
                  <a:solidFill>
                    <a:schemeClr val="bg1"/>
                  </a:solidFill>
                </a:rPr>
              </a:br>
              <a:r>
                <a:rPr lang="en-US" sz="2600" dirty="0" err="1">
                  <a:solidFill>
                    <a:schemeClr val="bg1"/>
                  </a:solidFill>
                </a:rPr>
                <a:t>Togunov</a:t>
              </a:r>
              <a:endParaRPr lang="en-US" sz="2000" dirty="0">
                <a:solidFill>
                  <a:schemeClr val="bg1"/>
                </a:solidFill>
              </a:endParaRPr>
            </a:p>
          </p:txBody>
        </p:sp>
      </p:grpSp>
      <p:pic>
        <p:nvPicPr>
          <p:cNvPr id="18" name="Content Placeholder 17">
            <a:extLst>
              <a:ext uri="{FF2B5EF4-FFF2-40B4-BE49-F238E27FC236}">
                <a16:creationId xmlns:a16="http://schemas.microsoft.com/office/drawing/2014/main" id="{86125DD8-9AA2-BCBF-95E2-23D4C86AE057}"/>
              </a:ext>
            </a:extLst>
          </p:cNvPr>
          <p:cNvPicPr>
            <a:picLocks noGrp="1" noChangeAspect="1"/>
          </p:cNvPicPr>
          <p:nvPr>
            <p:ph sz="quarter" idx="4"/>
          </p:nvPr>
        </p:nvPicPr>
        <p:blipFill>
          <a:blip r:embed="rId6"/>
          <a:stretch>
            <a:fillRect/>
          </a:stretch>
        </p:blipFill>
        <p:spPr>
          <a:xfrm>
            <a:off x="4595969" y="2885125"/>
            <a:ext cx="7253052" cy="3168000"/>
          </a:xfrm>
        </p:spPr>
      </p:pic>
      <p:sp>
        <p:nvSpPr>
          <p:cNvPr id="19" name="TextBox 18">
            <a:extLst>
              <a:ext uri="{FF2B5EF4-FFF2-40B4-BE49-F238E27FC236}">
                <a16:creationId xmlns:a16="http://schemas.microsoft.com/office/drawing/2014/main" id="{E50F0000-2F2A-A619-FB06-E35528C4D7D4}"/>
              </a:ext>
            </a:extLst>
          </p:cNvPr>
          <p:cNvSpPr txBox="1"/>
          <p:nvPr/>
        </p:nvSpPr>
        <p:spPr>
          <a:xfrm>
            <a:off x="8089607" y="6515100"/>
            <a:ext cx="4008277" cy="369332"/>
          </a:xfrm>
          <a:prstGeom prst="rect">
            <a:avLst/>
          </a:prstGeom>
          <a:noFill/>
        </p:spPr>
        <p:txBody>
          <a:bodyPr wrap="none" rtlCol="0">
            <a:spAutoFit/>
          </a:bodyPr>
          <a:lstStyle/>
          <a:p>
            <a:r>
              <a:rPr lang="en-US" dirty="0" err="1"/>
              <a:t>Togunov</a:t>
            </a:r>
            <a:r>
              <a:rPr lang="en-US" dirty="0"/>
              <a:t> et al. (2022) Movement Ecology</a:t>
            </a:r>
          </a:p>
        </p:txBody>
      </p:sp>
    </p:spTree>
    <p:extLst>
      <p:ext uri="{BB962C8B-B14F-4D97-AF65-F5344CB8AC3E}">
        <p14:creationId xmlns:p14="http://schemas.microsoft.com/office/powerpoint/2010/main" val="519830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C0F565-6BC1-C54F-84FB-E9E70F18C818}"/>
              </a:ext>
            </a:extLst>
          </p:cNvPr>
          <p:cNvSpPr txBox="1"/>
          <p:nvPr/>
        </p:nvSpPr>
        <p:spPr>
          <a:xfrm>
            <a:off x="815232" y="4478501"/>
            <a:ext cx="10515600" cy="1200329"/>
          </a:xfrm>
          <a:prstGeom prst="rect">
            <a:avLst/>
          </a:prstGeom>
          <a:noFill/>
        </p:spPr>
        <p:txBody>
          <a:bodyPr wrap="square" rtlCol="0">
            <a:spAutoFit/>
          </a:bodyPr>
          <a:lstStyle/>
          <a:p>
            <a:pPr algn="ctr">
              <a:spcAft>
                <a:spcPts val="600"/>
              </a:spcAft>
            </a:pPr>
            <a:r>
              <a:rPr lang="en-US" sz="3600" dirty="0">
                <a:solidFill>
                  <a:srgbClr val="FF2F92"/>
                </a:solidFill>
              </a:rPr>
              <a:t>Harder to capture fish?</a:t>
            </a:r>
            <a:br>
              <a:rPr lang="en-US" sz="3600" dirty="0">
                <a:solidFill>
                  <a:srgbClr val="FF2F92"/>
                </a:solidFill>
              </a:rPr>
            </a:br>
            <a:r>
              <a:rPr lang="en-US" sz="3600" dirty="0">
                <a:solidFill>
                  <a:srgbClr val="FF2F92"/>
                </a:solidFill>
              </a:rPr>
              <a:t>Spending more energy?</a:t>
            </a:r>
          </a:p>
        </p:txBody>
      </p:sp>
      <p:sp>
        <p:nvSpPr>
          <p:cNvPr id="2" name="Title 1">
            <a:extLst>
              <a:ext uri="{FF2B5EF4-FFF2-40B4-BE49-F238E27FC236}">
                <a16:creationId xmlns:a16="http://schemas.microsoft.com/office/drawing/2014/main" id="{F5422712-E9B6-7643-8B45-C18D8C9F195B}"/>
              </a:ext>
            </a:extLst>
          </p:cNvPr>
          <p:cNvSpPr>
            <a:spLocks noGrp="1"/>
          </p:cNvSpPr>
          <p:nvPr>
            <p:ph type="title"/>
          </p:nvPr>
        </p:nvSpPr>
        <p:spPr/>
        <p:txBody>
          <a:bodyPr>
            <a:normAutofit/>
          </a:bodyPr>
          <a:lstStyle/>
          <a:p>
            <a:pPr algn="ctr"/>
            <a:r>
              <a:rPr lang="en-US" dirty="0"/>
              <a:t>Why are southern resident </a:t>
            </a:r>
            <a:br>
              <a:rPr lang="en-US" dirty="0"/>
            </a:br>
            <a:r>
              <a:rPr lang="en-US" dirty="0"/>
              <a:t>killer whales doing poorly?</a:t>
            </a:r>
          </a:p>
        </p:txBody>
      </p:sp>
      <p:sp>
        <p:nvSpPr>
          <p:cNvPr id="7" name="Content Placeholder 6">
            <a:extLst>
              <a:ext uri="{FF2B5EF4-FFF2-40B4-BE49-F238E27FC236}">
                <a16:creationId xmlns:a16="http://schemas.microsoft.com/office/drawing/2014/main" id="{ABCBC19A-D6B7-1E42-A3FC-F5BA6109BB5C}"/>
              </a:ext>
            </a:extLst>
          </p:cNvPr>
          <p:cNvSpPr>
            <a:spLocks noGrp="1"/>
          </p:cNvSpPr>
          <p:nvPr>
            <p:ph sz="half" idx="1"/>
          </p:nvPr>
        </p:nvSpPr>
        <p:spPr>
          <a:xfrm>
            <a:off x="1603741" y="2250925"/>
            <a:ext cx="5181600" cy="4351338"/>
          </a:xfrm>
        </p:spPr>
        <p:txBody>
          <a:bodyPr/>
          <a:lstStyle/>
          <a:p>
            <a:r>
              <a:rPr lang="en-US" dirty="0"/>
              <a:t>Southern residents</a:t>
            </a:r>
          </a:p>
          <a:p>
            <a:pPr lvl="1"/>
            <a:r>
              <a:rPr lang="en-US" dirty="0"/>
              <a:t>~75</a:t>
            </a:r>
          </a:p>
          <a:p>
            <a:pPr lvl="1"/>
            <a:r>
              <a:rPr lang="en-US" dirty="0"/>
              <a:t>Decreasing?</a:t>
            </a:r>
          </a:p>
          <a:p>
            <a:pPr lvl="1"/>
            <a:r>
              <a:rPr lang="en-US" dirty="0"/>
              <a:t>Poor body condition</a:t>
            </a:r>
          </a:p>
          <a:p>
            <a:pPr lvl="1"/>
            <a:endParaRPr lang="en-US" dirty="0"/>
          </a:p>
          <a:p>
            <a:pPr marL="0" indent="0">
              <a:buNone/>
            </a:pPr>
            <a:endParaRPr lang="en-US" dirty="0"/>
          </a:p>
        </p:txBody>
      </p:sp>
      <p:sp>
        <p:nvSpPr>
          <p:cNvPr id="8" name="Content Placeholder 7">
            <a:extLst>
              <a:ext uri="{FF2B5EF4-FFF2-40B4-BE49-F238E27FC236}">
                <a16:creationId xmlns:a16="http://schemas.microsoft.com/office/drawing/2014/main" id="{ABB32C71-ACBD-114F-8FA0-9593694885DE}"/>
              </a:ext>
            </a:extLst>
          </p:cNvPr>
          <p:cNvSpPr>
            <a:spLocks noGrp="1"/>
          </p:cNvSpPr>
          <p:nvPr>
            <p:ph sz="half" idx="2"/>
          </p:nvPr>
        </p:nvSpPr>
        <p:spPr>
          <a:xfrm>
            <a:off x="6597500" y="2250925"/>
            <a:ext cx="5181600" cy="1751613"/>
          </a:xfrm>
        </p:spPr>
        <p:txBody>
          <a:bodyPr/>
          <a:lstStyle/>
          <a:p>
            <a:r>
              <a:rPr lang="en-US" dirty="0"/>
              <a:t>Northern residents</a:t>
            </a:r>
          </a:p>
          <a:p>
            <a:pPr lvl="1"/>
            <a:r>
              <a:rPr lang="en-US" dirty="0"/>
              <a:t>~300</a:t>
            </a:r>
          </a:p>
          <a:p>
            <a:pPr lvl="1"/>
            <a:r>
              <a:rPr lang="en-US" dirty="0"/>
              <a:t>Increasing</a:t>
            </a:r>
          </a:p>
          <a:p>
            <a:pPr lvl="1"/>
            <a:r>
              <a:rPr lang="en-US" dirty="0"/>
              <a:t>Better body condition</a:t>
            </a:r>
          </a:p>
        </p:txBody>
      </p:sp>
      <p:pic>
        <p:nvPicPr>
          <p:cNvPr id="9" name="Picture 8">
            <a:extLst>
              <a:ext uri="{FF2B5EF4-FFF2-40B4-BE49-F238E27FC236}">
                <a16:creationId xmlns:a16="http://schemas.microsoft.com/office/drawing/2014/main" id="{19A164C0-8954-6545-B891-BDED30F6F9D3}"/>
              </a:ext>
            </a:extLst>
          </p:cNvPr>
          <p:cNvPicPr>
            <a:picLocks noChangeAspect="1"/>
          </p:cNvPicPr>
          <p:nvPr/>
        </p:nvPicPr>
        <p:blipFill rotWithShape="1">
          <a:blip r:embed="rId3"/>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12" name="Picture 11">
            <a:extLst>
              <a:ext uri="{FF2B5EF4-FFF2-40B4-BE49-F238E27FC236}">
                <a16:creationId xmlns:a16="http://schemas.microsoft.com/office/drawing/2014/main" id="{8B8CD899-6878-7E45-9D1B-1129FAD4B270}"/>
              </a:ext>
            </a:extLst>
          </p:cNvPr>
          <p:cNvPicPr>
            <a:picLocks noChangeAspect="1"/>
          </p:cNvPicPr>
          <p:nvPr/>
        </p:nvPicPr>
        <p:blipFill>
          <a:blip r:embed="rId4"/>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3" name="TextBox 12">
            <a:extLst>
              <a:ext uri="{FF2B5EF4-FFF2-40B4-BE49-F238E27FC236}">
                <a16:creationId xmlns:a16="http://schemas.microsoft.com/office/drawing/2014/main" id="{ACE4D19B-D2D7-514B-B20A-AEEEBCD56584}"/>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
        <p:nvSpPr>
          <p:cNvPr id="3" name="Rounded Rectangle 2">
            <a:extLst>
              <a:ext uri="{FF2B5EF4-FFF2-40B4-BE49-F238E27FC236}">
                <a16:creationId xmlns:a16="http://schemas.microsoft.com/office/drawing/2014/main" id="{AA865CD7-5C2E-D54A-A125-96AE5756605D}"/>
              </a:ext>
            </a:extLst>
          </p:cNvPr>
          <p:cNvSpPr/>
          <p:nvPr/>
        </p:nvSpPr>
        <p:spPr>
          <a:xfrm>
            <a:off x="3551274" y="4478500"/>
            <a:ext cx="4890977" cy="1159939"/>
          </a:xfrm>
          <a:prstGeom prst="roundRect">
            <a:avLst/>
          </a:prstGeom>
          <a:noFill/>
          <a:ln w="41275">
            <a:solidFill>
              <a:srgbClr val="FEE9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5-Point Star 3">
            <a:extLst>
              <a:ext uri="{FF2B5EF4-FFF2-40B4-BE49-F238E27FC236}">
                <a16:creationId xmlns:a16="http://schemas.microsoft.com/office/drawing/2014/main" id="{3C4EDE08-83AC-1449-B7F6-15FD2FC66F50}"/>
              </a:ext>
            </a:extLst>
          </p:cNvPr>
          <p:cNvSpPr>
            <a:spLocks noChangeAspect="1"/>
          </p:cNvSpPr>
          <p:nvPr/>
        </p:nvSpPr>
        <p:spPr>
          <a:xfrm>
            <a:off x="7957756" y="5274163"/>
            <a:ext cx="1008000" cy="1008000"/>
          </a:xfrm>
          <a:prstGeom prst="star5">
            <a:avLst>
              <a:gd name="adj" fmla="val 24611"/>
              <a:gd name="hf" fmla="val 105146"/>
              <a:gd name="vf" fmla="val 110557"/>
            </a:avLst>
          </a:prstGeom>
          <a:solidFill>
            <a:srgbClr val="FEE924"/>
          </a:solidFill>
          <a:ln w="63500">
            <a:solidFill>
              <a:srgbClr val="FEE924"/>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108000" rtlCol="0" anchor="t" anchorCtr="0"/>
          <a:lstStyle/>
          <a:p>
            <a:pPr algn="ctr"/>
            <a:endParaRPr lang="en-US" sz="1600" dirty="0">
              <a:solidFill>
                <a:sysClr val="windowText" lastClr="000000"/>
              </a:solidFill>
            </a:endParaRPr>
          </a:p>
        </p:txBody>
      </p:sp>
      <p:sp>
        <p:nvSpPr>
          <p:cNvPr id="15" name="TextBox 14">
            <a:extLst>
              <a:ext uri="{FF2B5EF4-FFF2-40B4-BE49-F238E27FC236}">
                <a16:creationId xmlns:a16="http://schemas.microsoft.com/office/drawing/2014/main" id="{CA5A6790-825D-3D49-87DE-6C3C73DD4913}"/>
              </a:ext>
            </a:extLst>
          </p:cNvPr>
          <p:cNvSpPr txBox="1"/>
          <p:nvPr/>
        </p:nvSpPr>
        <p:spPr>
          <a:xfrm>
            <a:off x="8054269" y="5574514"/>
            <a:ext cx="784189" cy="400110"/>
          </a:xfrm>
          <a:prstGeom prst="rect">
            <a:avLst/>
          </a:prstGeom>
          <a:noFill/>
        </p:spPr>
        <p:txBody>
          <a:bodyPr wrap="none" rtlCol="0">
            <a:spAutoFit/>
          </a:bodyPr>
          <a:lstStyle/>
          <a:p>
            <a:r>
              <a:rPr lang="en-US" sz="2000" dirty="0">
                <a:solidFill>
                  <a:sysClr val="windowText" lastClr="000000"/>
                </a:solidFill>
              </a:rPr>
              <a:t>HMM</a:t>
            </a:r>
          </a:p>
        </p:txBody>
      </p:sp>
    </p:spTree>
    <p:extLst>
      <p:ext uri="{BB962C8B-B14F-4D97-AF65-F5344CB8AC3E}">
        <p14:creationId xmlns:p14="http://schemas.microsoft.com/office/powerpoint/2010/main" val="13180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4" grpId="0" animBg="1"/>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C0E7-08D4-D548-ABA5-9B2662F8FCF4}"/>
              </a:ext>
            </a:extLst>
          </p:cNvPr>
          <p:cNvSpPr>
            <a:spLocks noGrp="1"/>
          </p:cNvSpPr>
          <p:nvPr>
            <p:ph type="title"/>
          </p:nvPr>
        </p:nvSpPr>
        <p:spPr/>
        <p:txBody>
          <a:bodyPr/>
          <a:lstStyle/>
          <a:p>
            <a:r>
              <a:rPr lang="en-US" dirty="0"/>
              <a:t>High frequency data</a:t>
            </a:r>
          </a:p>
        </p:txBody>
      </p:sp>
      <p:sp>
        <p:nvSpPr>
          <p:cNvPr id="6" name="Google Shape;255;p28">
            <a:extLst>
              <a:ext uri="{FF2B5EF4-FFF2-40B4-BE49-F238E27FC236}">
                <a16:creationId xmlns:a16="http://schemas.microsoft.com/office/drawing/2014/main" id="{B3334803-A42C-4D48-A0E4-1C2912D71ACE}"/>
              </a:ext>
            </a:extLst>
          </p:cNvPr>
          <p:cNvSpPr txBox="1"/>
          <p:nvPr/>
        </p:nvSpPr>
        <p:spPr>
          <a:xfrm>
            <a:off x="618058" y="2699728"/>
            <a:ext cx="391731" cy="1100519"/>
          </a:xfrm>
          <a:prstGeom prst="rect">
            <a:avLst/>
          </a:prstGeom>
          <a:noFill/>
          <a:ln>
            <a:noFill/>
          </a:ln>
        </p:spPr>
        <p:txBody>
          <a:bodyPr spcFirstLastPara="1" vert="vert270" wrap="square" lIns="91425" tIns="91425" rIns="91425" bIns="91425" anchor="t" anchorCtr="0">
            <a:noAutofit/>
          </a:bodyPr>
          <a:lstStyle/>
          <a:p>
            <a:pPr marL="0" lvl="0" indent="0" algn="ctr" rtl="0">
              <a:spcBef>
                <a:spcPts val="0"/>
              </a:spcBef>
              <a:spcAft>
                <a:spcPts val="0"/>
              </a:spcAft>
              <a:buNone/>
            </a:pPr>
            <a:r>
              <a:rPr lang="en" sz="1100" dirty="0">
                <a:solidFill>
                  <a:schemeClr val="bg1"/>
                </a:solidFill>
              </a:rPr>
              <a:t>© S. Fortune </a:t>
            </a:r>
            <a:endParaRPr sz="1100" dirty="0">
              <a:solidFill>
                <a:schemeClr val="bg1"/>
              </a:solidFill>
            </a:endParaRPr>
          </a:p>
        </p:txBody>
      </p:sp>
      <p:pic>
        <p:nvPicPr>
          <p:cNvPr id="7" name="Picture 6">
            <a:extLst>
              <a:ext uri="{FF2B5EF4-FFF2-40B4-BE49-F238E27FC236}">
                <a16:creationId xmlns:a16="http://schemas.microsoft.com/office/drawing/2014/main" id="{F8DB2899-5814-E043-9572-9919488C3D6D}"/>
              </a:ext>
            </a:extLst>
          </p:cNvPr>
          <p:cNvPicPr>
            <a:picLocks noChangeAspect="1"/>
          </p:cNvPicPr>
          <p:nvPr/>
        </p:nvPicPr>
        <p:blipFill rotWithShape="1">
          <a:blip r:embed="rId3"/>
          <a:srcRect t="11172" b="3520"/>
          <a:stretch/>
        </p:blipFill>
        <p:spPr>
          <a:xfrm>
            <a:off x="2883587" y="1223100"/>
            <a:ext cx="6203851" cy="5292000"/>
          </a:xfrm>
          <a:prstGeom prst="rect">
            <a:avLst/>
          </a:prstGeom>
        </p:spPr>
      </p:pic>
      <p:pic>
        <p:nvPicPr>
          <p:cNvPr id="10" name="Picture 9">
            <a:extLst>
              <a:ext uri="{FF2B5EF4-FFF2-40B4-BE49-F238E27FC236}">
                <a16:creationId xmlns:a16="http://schemas.microsoft.com/office/drawing/2014/main" id="{27B530A5-4554-E94B-8ED0-D65EF8CA154E}"/>
              </a:ext>
            </a:extLst>
          </p:cNvPr>
          <p:cNvPicPr>
            <a:picLocks noChangeAspect="1"/>
          </p:cNvPicPr>
          <p:nvPr/>
        </p:nvPicPr>
        <p:blipFill rotWithShape="1">
          <a:blip r:embed="rId4"/>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11" name="Picture 10">
            <a:extLst>
              <a:ext uri="{FF2B5EF4-FFF2-40B4-BE49-F238E27FC236}">
                <a16:creationId xmlns:a16="http://schemas.microsoft.com/office/drawing/2014/main" id="{731DF381-BEC9-CF40-AF03-38D0B6497748}"/>
              </a:ext>
            </a:extLst>
          </p:cNvPr>
          <p:cNvPicPr>
            <a:picLocks noChangeAspect="1"/>
          </p:cNvPicPr>
          <p:nvPr/>
        </p:nvPicPr>
        <p:blipFill>
          <a:blip r:embed="rId5"/>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2" name="TextBox 11">
            <a:extLst>
              <a:ext uri="{FF2B5EF4-FFF2-40B4-BE49-F238E27FC236}">
                <a16:creationId xmlns:a16="http://schemas.microsoft.com/office/drawing/2014/main" id="{1E041108-0C72-554F-B5AA-D222A5C8EAD7}"/>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
        <p:nvSpPr>
          <p:cNvPr id="5" name="TextBox 4">
            <a:extLst>
              <a:ext uri="{FF2B5EF4-FFF2-40B4-BE49-F238E27FC236}">
                <a16:creationId xmlns:a16="http://schemas.microsoft.com/office/drawing/2014/main" id="{FB47486C-416A-54C4-60DC-7C80C96C7F71}"/>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spTree>
    <p:extLst>
      <p:ext uri="{BB962C8B-B14F-4D97-AF65-F5344CB8AC3E}">
        <p14:creationId xmlns:p14="http://schemas.microsoft.com/office/powerpoint/2010/main" val="963251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77A-F929-6440-9E0B-98178D216430}"/>
              </a:ext>
            </a:extLst>
          </p:cNvPr>
          <p:cNvSpPr>
            <a:spLocks noGrp="1"/>
          </p:cNvSpPr>
          <p:nvPr>
            <p:ph type="title"/>
          </p:nvPr>
        </p:nvSpPr>
        <p:spPr/>
        <p:txBody>
          <a:bodyPr/>
          <a:lstStyle/>
          <a:p>
            <a:pPr algn="ctr"/>
            <a:r>
              <a:rPr lang="en-US" dirty="0"/>
              <a:t>HMM for high frequency data</a:t>
            </a:r>
          </a:p>
        </p:txBody>
      </p:sp>
      <p:sp>
        <p:nvSpPr>
          <p:cNvPr id="14" name="TextBox 13">
            <a:extLst>
              <a:ext uri="{FF2B5EF4-FFF2-40B4-BE49-F238E27FC236}">
                <a16:creationId xmlns:a16="http://schemas.microsoft.com/office/drawing/2014/main" id="{BDF4BA2B-9D7B-E945-A6E8-F5F053EF9D76}"/>
              </a:ext>
            </a:extLst>
          </p:cNvPr>
          <p:cNvSpPr txBox="1"/>
          <p:nvPr/>
        </p:nvSpPr>
        <p:spPr>
          <a:xfrm>
            <a:off x="1640760" y="1725843"/>
            <a:ext cx="1829796" cy="738664"/>
          </a:xfrm>
          <a:prstGeom prst="rect">
            <a:avLst/>
          </a:prstGeom>
          <a:noFill/>
        </p:spPr>
        <p:txBody>
          <a:bodyPr wrap="none" rtlCol="0">
            <a:spAutoFit/>
          </a:bodyPr>
          <a:lstStyle/>
          <a:p>
            <a:r>
              <a:rPr lang="en-US" sz="2400" dirty="0">
                <a:solidFill>
                  <a:srgbClr val="D5017B"/>
                </a:solidFill>
              </a:rPr>
              <a:t>Observations</a:t>
            </a:r>
          </a:p>
          <a:p>
            <a:r>
              <a:rPr lang="en-US" dirty="0">
                <a:solidFill>
                  <a:srgbClr val="D5017B"/>
                </a:solidFill>
              </a:rPr>
              <a:t>(e.g., max depth)</a:t>
            </a:r>
          </a:p>
        </p:txBody>
      </p:sp>
      <p:sp>
        <p:nvSpPr>
          <p:cNvPr id="29" name="Oval 28">
            <a:extLst>
              <a:ext uri="{FF2B5EF4-FFF2-40B4-BE49-F238E27FC236}">
                <a16:creationId xmlns:a16="http://schemas.microsoft.com/office/drawing/2014/main" id="{16A4C381-2801-40CB-342F-594769755025}"/>
              </a:ext>
            </a:extLst>
          </p:cNvPr>
          <p:cNvSpPr>
            <a:spLocks noChangeAspect="1"/>
          </p:cNvSpPr>
          <p:nvPr/>
        </p:nvSpPr>
        <p:spPr>
          <a:xfrm>
            <a:off x="369771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278694D-7040-3CF2-363F-DF8C662BA0BF}"/>
                  </a:ext>
                </a:extLst>
              </p:cNvPr>
              <p:cNvSpPr txBox="1"/>
              <p:nvPr/>
            </p:nvSpPr>
            <p:spPr>
              <a:xfrm>
                <a:off x="3838100" y="1922541"/>
                <a:ext cx="3115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1</m:t>
                          </m:r>
                        </m:sub>
                      </m:sSub>
                    </m:oMath>
                  </m:oMathPara>
                </a14:m>
                <a:endParaRPr lang="en-US" sz="2200" dirty="0"/>
              </a:p>
            </p:txBody>
          </p:sp>
        </mc:Choice>
        <mc:Fallback xmlns="">
          <p:sp>
            <p:nvSpPr>
              <p:cNvPr id="30" name="TextBox 29">
                <a:extLst>
                  <a:ext uri="{FF2B5EF4-FFF2-40B4-BE49-F238E27FC236}">
                    <a16:creationId xmlns:a16="http://schemas.microsoft.com/office/drawing/2014/main" id="{2278694D-7040-3CF2-363F-DF8C662BA0BF}"/>
                  </a:ext>
                </a:extLst>
              </p:cNvPr>
              <p:cNvSpPr txBox="1">
                <a:spLocks noRot="1" noChangeAspect="1" noMove="1" noResize="1" noEditPoints="1" noAdjustHandles="1" noChangeArrowheads="1" noChangeShapeType="1" noTextEdit="1"/>
              </p:cNvSpPr>
              <p:nvPr/>
            </p:nvSpPr>
            <p:spPr>
              <a:xfrm>
                <a:off x="3838100" y="1922541"/>
                <a:ext cx="311559" cy="338554"/>
              </a:xfrm>
              <a:prstGeom prst="rect">
                <a:avLst/>
              </a:prstGeom>
              <a:blipFill>
                <a:blip r:embed="rId3"/>
                <a:stretch>
                  <a:fillRect l="-20000" r="-8000" b="-14286"/>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0CD53886-7881-236A-5A1E-0CFFC58D04A0}"/>
              </a:ext>
            </a:extLst>
          </p:cNvPr>
          <p:cNvSpPr>
            <a:spLocks noChangeAspect="1"/>
          </p:cNvSpPr>
          <p:nvPr/>
        </p:nvSpPr>
        <p:spPr>
          <a:xfrm>
            <a:off x="469393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23E3CFE-5681-A11C-4360-08BE9DCC46E3}"/>
              </a:ext>
            </a:extLst>
          </p:cNvPr>
          <p:cNvSpPr txBox="1"/>
          <p:nvPr/>
        </p:nvSpPr>
        <p:spPr>
          <a:xfrm>
            <a:off x="4880636" y="1905413"/>
            <a:ext cx="213200" cy="369332"/>
          </a:xfrm>
          <a:prstGeom prst="rect">
            <a:avLst/>
          </a:prstGeom>
          <a:noFill/>
        </p:spPr>
        <p:txBody>
          <a:bodyPr wrap="none" lIns="0" tIns="0" rIns="0" bIns="0" rtlCol="0">
            <a:spAutoFit/>
          </a:bodyPr>
          <a:lstStyle/>
          <a:p>
            <a:r>
              <a:rPr lang="en-US" sz="2400" dirty="0"/>
              <a:t>…</a:t>
            </a:r>
          </a:p>
        </p:txBody>
      </p:sp>
      <p:sp>
        <p:nvSpPr>
          <p:cNvPr id="33" name="Oval 32">
            <a:extLst>
              <a:ext uri="{FF2B5EF4-FFF2-40B4-BE49-F238E27FC236}">
                <a16:creationId xmlns:a16="http://schemas.microsoft.com/office/drawing/2014/main" id="{14FEF094-A4C3-5ACF-C1C1-2435EF54A2F1}"/>
              </a:ext>
            </a:extLst>
          </p:cNvPr>
          <p:cNvSpPr>
            <a:spLocks noChangeAspect="1"/>
          </p:cNvSpPr>
          <p:nvPr/>
        </p:nvSpPr>
        <p:spPr>
          <a:xfrm>
            <a:off x="569014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4296F9-BCE3-1DA3-4F7B-302D4A74F727}"/>
                  </a:ext>
                </a:extLst>
              </p:cNvPr>
              <p:cNvSpPr txBox="1"/>
              <p:nvPr/>
            </p:nvSpPr>
            <p:spPr>
              <a:xfrm>
                <a:off x="570208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4" name="TextBox 33">
                <a:extLst>
                  <a:ext uri="{FF2B5EF4-FFF2-40B4-BE49-F238E27FC236}">
                    <a16:creationId xmlns:a16="http://schemas.microsoft.com/office/drawing/2014/main" id="{A84296F9-BCE3-1DA3-4F7B-302D4A74F727}"/>
                  </a:ext>
                </a:extLst>
              </p:cNvPr>
              <p:cNvSpPr txBox="1">
                <a:spLocks noRot="1" noChangeAspect="1" noMove="1" noResize="1" noEditPoints="1" noAdjustHandles="1" noChangeArrowheads="1" noChangeShapeType="1" noTextEdit="1"/>
              </p:cNvSpPr>
              <p:nvPr/>
            </p:nvSpPr>
            <p:spPr>
              <a:xfrm>
                <a:off x="5702082" y="1918059"/>
                <a:ext cx="564064" cy="338554"/>
              </a:xfrm>
              <a:prstGeom prst="rect">
                <a:avLst/>
              </a:prstGeom>
              <a:blipFill>
                <a:blip r:embed="rId4"/>
                <a:stretch>
                  <a:fillRect l="-8696" r="-4348" b="-18519"/>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DE03FD31-A5FA-BFFB-44EA-A6BDA0162E88}"/>
              </a:ext>
            </a:extLst>
          </p:cNvPr>
          <p:cNvSpPr>
            <a:spLocks noChangeAspect="1"/>
          </p:cNvSpPr>
          <p:nvPr/>
        </p:nvSpPr>
        <p:spPr>
          <a:xfrm>
            <a:off x="6686361" y="1809797"/>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F6225D-829C-439B-6E3F-04E61D9018C4}"/>
                  </a:ext>
                </a:extLst>
              </p:cNvPr>
              <p:cNvSpPr txBox="1"/>
              <p:nvPr/>
            </p:nvSpPr>
            <p:spPr>
              <a:xfrm>
                <a:off x="6826745" y="1924158"/>
                <a:ext cx="2963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36" name="TextBox 35">
                <a:extLst>
                  <a:ext uri="{FF2B5EF4-FFF2-40B4-BE49-F238E27FC236}">
                    <a16:creationId xmlns:a16="http://schemas.microsoft.com/office/drawing/2014/main" id="{6BF6225D-829C-439B-6E3F-04E61D9018C4}"/>
                  </a:ext>
                </a:extLst>
              </p:cNvPr>
              <p:cNvSpPr txBox="1">
                <a:spLocks noRot="1" noChangeAspect="1" noMove="1" noResize="1" noEditPoints="1" noAdjustHandles="1" noChangeArrowheads="1" noChangeShapeType="1" noTextEdit="1"/>
              </p:cNvSpPr>
              <p:nvPr/>
            </p:nvSpPr>
            <p:spPr>
              <a:xfrm>
                <a:off x="6826745" y="1924158"/>
                <a:ext cx="296363" cy="338554"/>
              </a:xfrm>
              <a:prstGeom prst="rect">
                <a:avLst/>
              </a:prstGeom>
              <a:blipFill>
                <a:blip r:embed="rId5"/>
                <a:stretch>
                  <a:fillRect l="-20833" r="-8333" b="-14286"/>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AC356F8C-4953-70F9-CB74-B458D81E4B03}"/>
              </a:ext>
            </a:extLst>
          </p:cNvPr>
          <p:cNvSpPr>
            <a:spLocks noChangeAspect="1"/>
          </p:cNvSpPr>
          <p:nvPr/>
        </p:nvSpPr>
        <p:spPr>
          <a:xfrm>
            <a:off x="768257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3F97D7-ECA4-640C-9B31-05F0278B5711}"/>
                  </a:ext>
                </a:extLst>
              </p:cNvPr>
              <p:cNvSpPr txBox="1"/>
              <p:nvPr/>
            </p:nvSpPr>
            <p:spPr>
              <a:xfrm>
                <a:off x="769451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8" name="TextBox 37">
                <a:extLst>
                  <a:ext uri="{FF2B5EF4-FFF2-40B4-BE49-F238E27FC236}">
                    <a16:creationId xmlns:a16="http://schemas.microsoft.com/office/drawing/2014/main" id="{493F97D7-ECA4-640C-9B31-05F0278B5711}"/>
                  </a:ext>
                </a:extLst>
              </p:cNvPr>
              <p:cNvSpPr txBox="1">
                <a:spLocks noRot="1" noChangeAspect="1" noMove="1" noResize="1" noEditPoints="1" noAdjustHandles="1" noChangeArrowheads="1" noChangeShapeType="1" noTextEdit="1"/>
              </p:cNvSpPr>
              <p:nvPr/>
            </p:nvSpPr>
            <p:spPr>
              <a:xfrm>
                <a:off x="7694512" y="1918059"/>
                <a:ext cx="564064" cy="338554"/>
              </a:xfrm>
              <a:prstGeom prst="rect">
                <a:avLst/>
              </a:prstGeom>
              <a:blipFill>
                <a:blip r:embed="rId6"/>
                <a:stretch>
                  <a:fillRect l="-10870" r="-4348" b="-18519"/>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35B7DEC-C7F5-D5F4-EC89-023F6390FE6A}"/>
              </a:ext>
            </a:extLst>
          </p:cNvPr>
          <p:cNvSpPr>
            <a:spLocks noChangeAspect="1"/>
          </p:cNvSpPr>
          <p:nvPr/>
        </p:nvSpPr>
        <p:spPr>
          <a:xfrm>
            <a:off x="868017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F6F6D42-A3A8-226A-391D-1026E3BEEE2B}"/>
              </a:ext>
            </a:extLst>
          </p:cNvPr>
          <p:cNvSpPr txBox="1"/>
          <p:nvPr/>
        </p:nvSpPr>
        <p:spPr>
          <a:xfrm>
            <a:off x="8866876" y="1905413"/>
            <a:ext cx="213200" cy="369332"/>
          </a:xfrm>
          <a:prstGeom prst="rect">
            <a:avLst/>
          </a:prstGeom>
          <a:noFill/>
        </p:spPr>
        <p:txBody>
          <a:bodyPr wrap="none" lIns="0" tIns="0" rIns="0" bIns="0" rtlCol="0">
            <a:spAutoFit/>
          </a:bodyPr>
          <a:lstStyle/>
          <a:p>
            <a:r>
              <a:rPr lang="en-US" sz="2400" dirty="0"/>
              <a:t>…</a:t>
            </a:r>
          </a:p>
        </p:txBody>
      </p:sp>
      <p:sp>
        <p:nvSpPr>
          <p:cNvPr id="41" name="Oval 40">
            <a:extLst>
              <a:ext uri="{FF2B5EF4-FFF2-40B4-BE49-F238E27FC236}">
                <a16:creationId xmlns:a16="http://schemas.microsoft.com/office/drawing/2014/main" id="{EB370A5F-F29F-5B51-F778-8DF8B454C9C8}"/>
              </a:ext>
            </a:extLst>
          </p:cNvPr>
          <p:cNvSpPr>
            <a:spLocks noChangeAspect="1"/>
          </p:cNvSpPr>
          <p:nvPr/>
        </p:nvSpPr>
        <p:spPr>
          <a:xfrm>
            <a:off x="967500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DAEACB5-1B39-BEEE-3C7D-3EF581328050}"/>
                  </a:ext>
                </a:extLst>
              </p:cNvPr>
              <p:cNvSpPr txBox="1"/>
              <p:nvPr/>
            </p:nvSpPr>
            <p:spPr>
              <a:xfrm>
                <a:off x="9815390" y="1922541"/>
                <a:ext cx="34240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42" name="TextBox 41">
                <a:extLst>
                  <a:ext uri="{FF2B5EF4-FFF2-40B4-BE49-F238E27FC236}">
                    <a16:creationId xmlns:a16="http://schemas.microsoft.com/office/drawing/2014/main" id="{5DAEACB5-1B39-BEEE-3C7D-3EF581328050}"/>
                  </a:ext>
                </a:extLst>
              </p:cNvPr>
              <p:cNvSpPr txBox="1">
                <a:spLocks noRot="1" noChangeAspect="1" noMove="1" noResize="1" noEditPoints="1" noAdjustHandles="1" noChangeArrowheads="1" noChangeShapeType="1" noTextEdit="1"/>
              </p:cNvSpPr>
              <p:nvPr/>
            </p:nvSpPr>
            <p:spPr>
              <a:xfrm>
                <a:off x="9815390" y="1922541"/>
                <a:ext cx="342401" cy="338554"/>
              </a:xfrm>
              <a:prstGeom prst="rect">
                <a:avLst/>
              </a:prstGeom>
              <a:blipFill>
                <a:blip r:embed="rId7"/>
                <a:stretch>
                  <a:fillRect l="-17857" r="-7143" b="-14286"/>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5980159E-D443-12A0-88AA-3D793061681E}"/>
              </a:ext>
            </a:extLst>
          </p:cNvPr>
          <p:cNvCxnSpPr>
            <a:cxnSpLocks/>
          </p:cNvCxnSpPr>
          <p:nvPr/>
        </p:nvCxnSpPr>
        <p:spPr>
          <a:xfrm flipV="1">
            <a:off x="3977552" y="2384180"/>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8EA6BCA-C55A-75A3-164C-944FCA4485F7}"/>
              </a:ext>
            </a:extLst>
          </p:cNvPr>
          <p:cNvCxnSpPr>
            <a:cxnSpLocks/>
          </p:cNvCxnSpPr>
          <p:nvPr/>
        </p:nvCxnSpPr>
        <p:spPr>
          <a:xfrm flipV="1">
            <a:off x="498193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2CFFB2B-15DC-BFE2-5FEB-C32C74D888F4}"/>
              </a:ext>
            </a:extLst>
          </p:cNvPr>
          <p:cNvCxnSpPr>
            <a:cxnSpLocks/>
          </p:cNvCxnSpPr>
          <p:nvPr/>
        </p:nvCxnSpPr>
        <p:spPr>
          <a:xfrm flipV="1">
            <a:off x="5978146" y="2376257"/>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C3234AC-5073-B37C-FDBB-52607072FAF1}"/>
              </a:ext>
            </a:extLst>
          </p:cNvPr>
          <p:cNvCxnSpPr>
            <a:cxnSpLocks/>
          </p:cNvCxnSpPr>
          <p:nvPr/>
        </p:nvCxnSpPr>
        <p:spPr>
          <a:xfrm flipV="1">
            <a:off x="6974361" y="2376256"/>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3AFFCB-6C97-791A-F512-5D4AA99DCA4C}"/>
              </a:ext>
            </a:extLst>
          </p:cNvPr>
          <p:cNvCxnSpPr>
            <a:cxnSpLocks/>
          </p:cNvCxnSpPr>
          <p:nvPr/>
        </p:nvCxnSpPr>
        <p:spPr>
          <a:xfrm flipV="1">
            <a:off x="896817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672791A-7F2C-F401-4E6C-2F5E9E3ACE67}"/>
              </a:ext>
            </a:extLst>
          </p:cNvPr>
          <p:cNvCxnSpPr>
            <a:cxnSpLocks/>
          </p:cNvCxnSpPr>
          <p:nvPr/>
        </p:nvCxnSpPr>
        <p:spPr>
          <a:xfrm flipV="1">
            <a:off x="7970576" y="2376255"/>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0C189B2-F88E-3468-356B-11D0CF3FA019}"/>
              </a:ext>
            </a:extLst>
          </p:cNvPr>
          <p:cNvCxnSpPr>
            <a:cxnSpLocks/>
          </p:cNvCxnSpPr>
          <p:nvPr/>
        </p:nvCxnSpPr>
        <p:spPr>
          <a:xfrm flipV="1">
            <a:off x="9963006"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219F66DD-1DFB-142C-D9DD-3AE38569B825}"/>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1" name="TextBox 20">
            <a:extLst>
              <a:ext uri="{FF2B5EF4-FFF2-40B4-BE49-F238E27FC236}">
                <a16:creationId xmlns:a16="http://schemas.microsoft.com/office/drawing/2014/main" id="{96D3BF3A-1F94-B144-84BE-BDF3224DE12B}"/>
              </a:ext>
            </a:extLst>
          </p:cNvPr>
          <p:cNvSpPr txBox="1"/>
          <p:nvPr/>
        </p:nvSpPr>
        <p:spPr>
          <a:xfrm>
            <a:off x="930473" y="2894103"/>
            <a:ext cx="2709653" cy="738664"/>
          </a:xfrm>
          <a:prstGeom prst="rect">
            <a:avLst/>
          </a:prstGeom>
          <a:noFill/>
        </p:spPr>
        <p:txBody>
          <a:bodyPr wrap="none" rtlCol="0">
            <a:spAutoFit/>
          </a:bodyPr>
          <a:lstStyle/>
          <a:p>
            <a:r>
              <a:rPr lang="en-US" sz="2400" dirty="0">
                <a:solidFill>
                  <a:srgbClr val="40A6F2"/>
                </a:solidFill>
              </a:rPr>
              <a:t>Hidden states</a:t>
            </a:r>
          </a:p>
          <a:p>
            <a:r>
              <a:rPr lang="en-US" dirty="0">
                <a:solidFill>
                  <a:srgbClr val="40A6F2"/>
                </a:solidFill>
              </a:rPr>
              <a:t>(e.g., foraging vs travelling)</a:t>
            </a:r>
          </a:p>
        </p:txBody>
      </p:sp>
      <p:sp>
        <p:nvSpPr>
          <p:cNvPr id="43" name="Rectangle 42">
            <a:extLst>
              <a:ext uri="{FF2B5EF4-FFF2-40B4-BE49-F238E27FC236}">
                <a16:creationId xmlns:a16="http://schemas.microsoft.com/office/drawing/2014/main" id="{1E10E93E-2E17-31EB-17AB-E76D163146FC}"/>
              </a:ext>
            </a:extLst>
          </p:cNvPr>
          <p:cNvSpPr>
            <a:spLocks/>
          </p:cNvSpPr>
          <p:nvPr/>
        </p:nvSpPr>
        <p:spPr>
          <a:xfrm>
            <a:off x="3697716"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5450B28-8889-C242-3D2F-D105122D5F6A}"/>
                  </a:ext>
                </a:extLst>
              </p:cNvPr>
              <p:cNvSpPr txBox="1"/>
              <p:nvPr/>
            </p:nvSpPr>
            <p:spPr>
              <a:xfrm>
                <a:off x="3838100" y="3111886"/>
                <a:ext cx="35830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1</m:t>
                          </m:r>
                        </m:sub>
                      </m:sSub>
                    </m:oMath>
                  </m:oMathPara>
                </a14:m>
                <a:endParaRPr lang="en-US" sz="2200" dirty="0"/>
              </a:p>
            </p:txBody>
          </p:sp>
        </mc:Choice>
        <mc:Fallback xmlns="">
          <p:sp>
            <p:nvSpPr>
              <p:cNvPr id="44" name="TextBox 43">
                <a:extLst>
                  <a:ext uri="{FF2B5EF4-FFF2-40B4-BE49-F238E27FC236}">
                    <a16:creationId xmlns:a16="http://schemas.microsoft.com/office/drawing/2014/main" id="{35450B28-8889-C242-3D2F-D105122D5F6A}"/>
                  </a:ext>
                </a:extLst>
              </p:cNvPr>
              <p:cNvSpPr txBox="1">
                <a:spLocks noRot="1" noChangeAspect="1" noMove="1" noResize="1" noEditPoints="1" noAdjustHandles="1" noChangeArrowheads="1" noChangeShapeType="1" noTextEdit="1"/>
              </p:cNvSpPr>
              <p:nvPr/>
            </p:nvSpPr>
            <p:spPr>
              <a:xfrm>
                <a:off x="3838100" y="3111886"/>
                <a:ext cx="358303" cy="338554"/>
              </a:xfrm>
              <a:prstGeom prst="rect">
                <a:avLst/>
              </a:prstGeom>
              <a:blipFill>
                <a:blip r:embed="rId10"/>
                <a:stretch>
                  <a:fillRect l="-17241" r="-6897" b="-17857"/>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1814CCCB-F3A2-5518-5757-3E4582CAC220}"/>
              </a:ext>
            </a:extLst>
          </p:cNvPr>
          <p:cNvSpPr>
            <a:spLocks/>
          </p:cNvSpPr>
          <p:nvPr/>
        </p:nvSpPr>
        <p:spPr>
          <a:xfrm>
            <a:off x="4693931"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5F01751-8055-DBD2-3DAF-45495BCEE104}"/>
              </a:ext>
            </a:extLst>
          </p:cNvPr>
          <p:cNvSpPr>
            <a:spLocks/>
          </p:cNvSpPr>
          <p:nvPr/>
        </p:nvSpPr>
        <p:spPr>
          <a:xfrm>
            <a:off x="5690146" y="2990787"/>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4522CF6-FF8D-5C55-F582-F49611914087}"/>
                  </a:ext>
                </a:extLst>
              </p:cNvPr>
              <p:cNvSpPr txBox="1"/>
              <p:nvPr/>
            </p:nvSpPr>
            <p:spPr>
              <a:xfrm>
                <a:off x="5691742"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48" name="TextBox 47">
                <a:extLst>
                  <a:ext uri="{FF2B5EF4-FFF2-40B4-BE49-F238E27FC236}">
                    <a16:creationId xmlns:a16="http://schemas.microsoft.com/office/drawing/2014/main" id="{54522CF6-FF8D-5C55-F582-F49611914087}"/>
                  </a:ext>
                </a:extLst>
              </p:cNvPr>
              <p:cNvSpPr txBox="1">
                <a:spLocks noRot="1" noChangeAspect="1" noMove="1" noResize="1" noEditPoints="1" noAdjustHandles="1" noChangeArrowheads="1" noChangeShapeType="1" noTextEdit="1"/>
              </p:cNvSpPr>
              <p:nvPr/>
            </p:nvSpPr>
            <p:spPr>
              <a:xfrm>
                <a:off x="5691742" y="3109510"/>
                <a:ext cx="610808" cy="338554"/>
              </a:xfrm>
              <a:prstGeom prst="rect">
                <a:avLst/>
              </a:prstGeom>
              <a:blipFill>
                <a:blip r:embed="rId11"/>
                <a:stretch>
                  <a:fillRect l="-10204" r="-4082" b="-14286"/>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252CB4A9-7285-3DA5-AAE0-3505487813FE}"/>
              </a:ext>
            </a:extLst>
          </p:cNvPr>
          <p:cNvSpPr txBox="1"/>
          <p:nvPr/>
        </p:nvSpPr>
        <p:spPr>
          <a:xfrm>
            <a:off x="4880287" y="3106429"/>
            <a:ext cx="213200" cy="369332"/>
          </a:xfrm>
          <a:prstGeom prst="rect">
            <a:avLst/>
          </a:prstGeom>
          <a:noFill/>
        </p:spPr>
        <p:txBody>
          <a:bodyPr wrap="none" lIns="0" tIns="0" rIns="0" bIns="0" rtlCol="0">
            <a:spAutoFit/>
          </a:bodyPr>
          <a:lstStyle/>
          <a:p>
            <a:r>
              <a:rPr lang="en-US" sz="2400" dirty="0"/>
              <a:t>…</a:t>
            </a:r>
          </a:p>
        </p:txBody>
      </p:sp>
      <p:sp>
        <p:nvSpPr>
          <p:cNvPr id="51" name="Rectangle 50">
            <a:extLst>
              <a:ext uri="{FF2B5EF4-FFF2-40B4-BE49-F238E27FC236}">
                <a16:creationId xmlns:a16="http://schemas.microsoft.com/office/drawing/2014/main" id="{2019C3F8-BA27-F68D-F1F7-F6A863DE766F}"/>
              </a:ext>
            </a:extLst>
          </p:cNvPr>
          <p:cNvSpPr>
            <a:spLocks/>
          </p:cNvSpPr>
          <p:nvPr/>
        </p:nvSpPr>
        <p:spPr>
          <a:xfrm>
            <a:off x="6686361" y="2985240"/>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853B2D-A823-8F4A-7732-55E856F896CE}"/>
                  </a:ext>
                </a:extLst>
              </p:cNvPr>
              <p:cNvSpPr txBox="1"/>
              <p:nvPr/>
            </p:nvSpPr>
            <p:spPr>
              <a:xfrm>
                <a:off x="6826745" y="3103963"/>
                <a:ext cx="34310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52" name="TextBox 51">
                <a:extLst>
                  <a:ext uri="{FF2B5EF4-FFF2-40B4-BE49-F238E27FC236}">
                    <a16:creationId xmlns:a16="http://schemas.microsoft.com/office/drawing/2014/main" id="{3B853B2D-A823-8F4A-7732-55E856F896CE}"/>
                  </a:ext>
                </a:extLst>
              </p:cNvPr>
              <p:cNvSpPr txBox="1">
                <a:spLocks noRot="1" noChangeAspect="1" noMove="1" noResize="1" noEditPoints="1" noAdjustHandles="1" noChangeArrowheads="1" noChangeShapeType="1" noTextEdit="1"/>
              </p:cNvSpPr>
              <p:nvPr/>
            </p:nvSpPr>
            <p:spPr>
              <a:xfrm>
                <a:off x="6826745" y="3103963"/>
                <a:ext cx="343106" cy="338554"/>
              </a:xfrm>
              <a:prstGeom prst="rect">
                <a:avLst/>
              </a:prstGeom>
              <a:blipFill>
                <a:blip r:embed="rId12"/>
                <a:stretch>
                  <a:fillRect l="-17857" r="-3571" b="-14286"/>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DEE140D2-01C5-9151-7C21-6579670A011A}"/>
              </a:ext>
            </a:extLst>
          </p:cNvPr>
          <p:cNvSpPr>
            <a:spLocks/>
          </p:cNvSpPr>
          <p:nvPr/>
        </p:nvSpPr>
        <p:spPr>
          <a:xfrm>
            <a:off x="7682576"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36C9705-DA9C-79B8-56FE-825A8707334C}"/>
                  </a:ext>
                </a:extLst>
              </p:cNvPr>
              <p:cNvSpPr txBox="1"/>
              <p:nvPr/>
            </p:nvSpPr>
            <p:spPr>
              <a:xfrm>
                <a:off x="7685550"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54" name="TextBox 53">
                <a:extLst>
                  <a:ext uri="{FF2B5EF4-FFF2-40B4-BE49-F238E27FC236}">
                    <a16:creationId xmlns:a16="http://schemas.microsoft.com/office/drawing/2014/main" id="{336C9705-DA9C-79B8-56FE-825A8707334C}"/>
                  </a:ext>
                </a:extLst>
              </p:cNvPr>
              <p:cNvSpPr txBox="1">
                <a:spLocks noRot="1" noChangeAspect="1" noMove="1" noResize="1" noEditPoints="1" noAdjustHandles="1" noChangeArrowheads="1" noChangeShapeType="1" noTextEdit="1"/>
              </p:cNvSpPr>
              <p:nvPr/>
            </p:nvSpPr>
            <p:spPr>
              <a:xfrm>
                <a:off x="7685550" y="3109510"/>
                <a:ext cx="610808" cy="338554"/>
              </a:xfrm>
              <a:prstGeom prst="rect">
                <a:avLst/>
              </a:prstGeom>
              <a:blipFill>
                <a:blip r:embed="rId13"/>
                <a:stretch>
                  <a:fillRect l="-10204" r="-4082" b="-14286"/>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F86E9440-65F3-3780-EC1B-9A99AB7AA8AB}"/>
              </a:ext>
            </a:extLst>
          </p:cNvPr>
          <p:cNvSpPr>
            <a:spLocks/>
          </p:cNvSpPr>
          <p:nvPr/>
        </p:nvSpPr>
        <p:spPr>
          <a:xfrm>
            <a:off x="8680171"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BBB6DD4-5307-8A54-F45F-ABD4A6468644}"/>
              </a:ext>
            </a:extLst>
          </p:cNvPr>
          <p:cNvSpPr txBox="1"/>
          <p:nvPr/>
        </p:nvSpPr>
        <p:spPr>
          <a:xfrm>
            <a:off x="8866527" y="3106428"/>
            <a:ext cx="213200" cy="369332"/>
          </a:xfrm>
          <a:prstGeom prst="rect">
            <a:avLst/>
          </a:prstGeom>
          <a:noFill/>
        </p:spPr>
        <p:txBody>
          <a:bodyPr wrap="none" lIns="0" tIns="0" rIns="0" bIns="0" rtlCol="0">
            <a:spAutoFit/>
          </a:bodyPr>
          <a:lstStyle/>
          <a:p>
            <a:r>
              <a:rPr lang="en-US" sz="2400" dirty="0"/>
              <a:t>…</a:t>
            </a:r>
          </a:p>
        </p:txBody>
      </p:sp>
      <p:sp>
        <p:nvSpPr>
          <p:cNvPr id="57" name="Rectangle 56">
            <a:extLst>
              <a:ext uri="{FF2B5EF4-FFF2-40B4-BE49-F238E27FC236}">
                <a16:creationId xmlns:a16="http://schemas.microsoft.com/office/drawing/2014/main" id="{D5FCB4E5-EDD7-395A-BF8B-48712D75892C}"/>
              </a:ext>
            </a:extLst>
          </p:cNvPr>
          <p:cNvSpPr>
            <a:spLocks/>
          </p:cNvSpPr>
          <p:nvPr/>
        </p:nvSpPr>
        <p:spPr>
          <a:xfrm>
            <a:off x="9675006" y="299808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004E20-D281-0F1C-E280-7D87E631716C}"/>
                  </a:ext>
                </a:extLst>
              </p:cNvPr>
              <p:cNvSpPr txBox="1"/>
              <p:nvPr/>
            </p:nvSpPr>
            <p:spPr>
              <a:xfrm>
                <a:off x="9815390" y="3116806"/>
                <a:ext cx="3891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58" name="TextBox 57">
                <a:extLst>
                  <a:ext uri="{FF2B5EF4-FFF2-40B4-BE49-F238E27FC236}">
                    <a16:creationId xmlns:a16="http://schemas.microsoft.com/office/drawing/2014/main" id="{79004E20-D281-0F1C-E280-7D87E631716C}"/>
                  </a:ext>
                </a:extLst>
              </p:cNvPr>
              <p:cNvSpPr txBox="1">
                <a:spLocks noRot="1" noChangeAspect="1" noMove="1" noResize="1" noEditPoints="1" noAdjustHandles="1" noChangeArrowheads="1" noChangeShapeType="1" noTextEdit="1"/>
              </p:cNvSpPr>
              <p:nvPr/>
            </p:nvSpPr>
            <p:spPr>
              <a:xfrm>
                <a:off x="9815390" y="3116806"/>
                <a:ext cx="389145" cy="338554"/>
              </a:xfrm>
              <a:prstGeom prst="rect">
                <a:avLst/>
              </a:prstGeom>
              <a:blipFill>
                <a:blip r:embed="rId14"/>
                <a:stretch>
                  <a:fillRect l="-12500" r="-3125" b="-1428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4DFC1B7-24CA-0816-DA62-3C93FEEEC3FA}"/>
              </a:ext>
            </a:extLst>
          </p:cNvPr>
          <p:cNvCxnSpPr>
            <a:stCxn id="43" idx="3"/>
            <a:endCxn id="45" idx="1"/>
          </p:cNvCxnSpPr>
          <p:nvPr/>
        </p:nvCxnSpPr>
        <p:spPr>
          <a:xfrm>
            <a:off x="4273716" y="3281163"/>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3E2722-2659-33C7-ABB8-A61C720B87AC}"/>
              </a:ext>
            </a:extLst>
          </p:cNvPr>
          <p:cNvCxnSpPr>
            <a:cxnSpLocks/>
            <a:stCxn id="55" idx="3"/>
            <a:endCxn id="57" idx="1"/>
          </p:cNvCxnSpPr>
          <p:nvPr/>
        </p:nvCxnSpPr>
        <p:spPr>
          <a:xfrm>
            <a:off x="9256171" y="3281162"/>
            <a:ext cx="418835" cy="4921"/>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3EF060-3467-732D-7458-71B5F06ED529}"/>
              </a:ext>
            </a:extLst>
          </p:cNvPr>
          <p:cNvCxnSpPr/>
          <p:nvPr/>
        </p:nvCxnSpPr>
        <p:spPr>
          <a:xfrm>
            <a:off x="6270944"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E0B0F1E-4B18-5444-6999-78A78A71EEC4}"/>
              </a:ext>
            </a:extLst>
          </p:cNvPr>
          <p:cNvCxnSpPr>
            <a:cxnSpLocks/>
          </p:cNvCxnSpPr>
          <p:nvPr/>
        </p:nvCxnSpPr>
        <p:spPr>
          <a:xfrm flipV="1">
            <a:off x="5269931" y="3281468"/>
            <a:ext cx="421811" cy="2376"/>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F9AC32-773F-0FF1-4FCA-B65986B0214B}"/>
              </a:ext>
            </a:extLst>
          </p:cNvPr>
          <p:cNvCxnSpPr/>
          <p:nvPr/>
        </p:nvCxnSpPr>
        <p:spPr>
          <a:xfrm>
            <a:off x="7266133"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CDADF3-F956-D9B1-B31D-AB71C4C4C638}"/>
              </a:ext>
            </a:extLst>
          </p:cNvPr>
          <p:cNvCxnSpPr/>
          <p:nvPr/>
        </p:nvCxnSpPr>
        <p:spPr>
          <a:xfrm>
            <a:off x="8263702"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EEC077-B219-80F1-0B1D-B7CAA9F8A18A}"/>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pic>
        <p:nvPicPr>
          <p:cNvPr id="6" name="Picture 5">
            <a:extLst>
              <a:ext uri="{FF2B5EF4-FFF2-40B4-BE49-F238E27FC236}">
                <a16:creationId xmlns:a16="http://schemas.microsoft.com/office/drawing/2014/main" id="{1CABE9B5-09D9-5CA9-BBCC-691AD8CC9552}"/>
              </a:ext>
            </a:extLst>
          </p:cNvPr>
          <p:cNvPicPr>
            <a:picLocks noChangeAspect="1"/>
          </p:cNvPicPr>
          <p:nvPr/>
        </p:nvPicPr>
        <p:blipFill>
          <a:blip r:embed="rId15"/>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7" name="TextBox 6">
            <a:extLst>
              <a:ext uri="{FF2B5EF4-FFF2-40B4-BE49-F238E27FC236}">
                <a16:creationId xmlns:a16="http://schemas.microsoft.com/office/drawing/2014/main" id="{3676142B-46F4-B08B-A6D6-CD8D1DBF09E9}"/>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Tree>
    <p:extLst>
      <p:ext uri="{BB962C8B-B14F-4D97-AF65-F5344CB8AC3E}">
        <p14:creationId xmlns:p14="http://schemas.microsoft.com/office/powerpoint/2010/main" val="3401038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Straight Arrow Connector 99">
            <a:extLst>
              <a:ext uri="{FF2B5EF4-FFF2-40B4-BE49-F238E27FC236}">
                <a16:creationId xmlns:a16="http://schemas.microsoft.com/office/drawing/2014/main" id="{B268D0C8-C905-972F-A6B9-5C944E22D64B}"/>
              </a:ext>
            </a:extLst>
          </p:cNvPr>
          <p:cNvCxnSpPr/>
          <p:nvPr/>
        </p:nvCxnSpPr>
        <p:spPr>
          <a:xfrm>
            <a:off x="6257678" y="5860294"/>
            <a:ext cx="420215" cy="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E9C718A-74D1-9812-4AED-E9BA9EEA31A4}"/>
              </a:ext>
            </a:extLst>
          </p:cNvPr>
          <p:cNvCxnSpPr>
            <a:cxnSpLocks/>
          </p:cNvCxnSpPr>
          <p:nvPr/>
        </p:nvCxnSpPr>
        <p:spPr>
          <a:xfrm flipV="1">
            <a:off x="5256665" y="5860294"/>
            <a:ext cx="421811" cy="2376"/>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9B08ABA-DDE1-E1D7-152D-AB0CC9A9CC54}"/>
              </a:ext>
            </a:extLst>
          </p:cNvPr>
          <p:cNvCxnSpPr/>
          <p:nvPr/>
        </p:nvCxnSpPr>
        <p:spPr>
          <a:xfrm>
            <a:off x="7252867" y="5860294"/>
            <a:ext cx="420215" cy="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EE20040-0EAF-4B5F-3350-DCF541F82A8F}"/>
              </a:ext>
            </a:extLst>
          </p:cNvPr>
          <p:cNvCxnSpPr/>
          <p:nvPr/>
        </p:nvCxnSpPr>
        <p:spPr>
          <a:xfrm>
            <a:off x="8250436" y="5860294"/>
            <a:ext cx="420215" cy="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96DB77A-F929-6440-9E0B-98178D216430}"/>
              </a:ext>
            </a:extLst>
          </p:cNvPr>
          <p:cNvSpPr>
            <a:spLocks noGrp="1"/>
          </p:cNvSpPr>
          <p:nvPr>
            <p:ph type="title"/>
          </p:nvPr>
        </p:nvSpPr>
        <p:spPr/>
        <p:txBody>
          <a:bodyPr/>
          <a:lstStyle/>
          <a:p>
            <a:pPr algn="ctr"/>
            <a:r>
              <a:rPr lang="en-US" dirty="0"/>
              <a:t>HMM for high frequency data</a:t>
            </a:r>
          </a:p>
        </p:txBody>
      </p:sp>
      <p:sp>
        <p:nvSpPr>
          <p:cNvPr id="14" name="TextBox 13">
            <a:extLst>
              <a:ext uri="{FF2B5EF4-FFF2-40B4-BE49-F238E27FC236}">
                <a16:creationId xmlns:a16="http://schemas.microsoft.com/office/drawing/2014/main" id="{BDF4BA2B-9D7B-E945-A6E8-F5F053EF9D76}"/>
              </a:ext>
            </a:extLst>
          </p:cNvPr>
          <p:cNvSpPr txBox="1"/>
          <p:nvPr/>
        </p:nvSpPr>
        <p:spPr>
          <a:xfrm>
            <a:off x="1640760" y="1725843"/>
            <a:ext cx="1829796" cy="738664"/>
          </a:xfrm>
          <a:prstGeom prst="rect">
            <a:avLst/>
          </a:prstGeom>
          <a:noFill/>
        </p:spPr>
        <p:txBody>
          <a:bodyPr wrap="none" rtlCol="0">
            <a:spAutoFit/>
          </a:bodyPr>
          <a:lstStyle/>
          <a:p>
            <a:r>
              <a:rPr lang="en-US" sz="2400" dirty="0">
                <a:solidFill>
                  <a:srgbClr val="D5017B"/>
                </a:solidFill>
              </a:rPr>
              <a:t>Observations</a:t>
            </a:r>
          </a:p>
          <a:p>
            <a:r>
              <a:rPr lang="en-US" dirty="0">
                <a:solidFill>
                  <a:srgbClr val="D5017B"/>
                </a:solidFill>
              </a:rPr>
              <a:t>(e.g., max depth)</a:t>
            </a:r>
          </a:p>
        </p:txBody>
      </p:sp>
      <p:sp>
        <p:nvSpPr>
          <p:cNvPr id="29" name="Oval 28">
            <a:extLst>
              <a:ext uri="{FF2B5EF4-FFF2-40B4-BE49-F238E27FC236}">
                <a16:creationId xmlns:a16="http://schemas.microsoft.com/office/drawing/2014/main" id="{16A4C381-2801-40CB-342F-594769755025}"/>
              </a:ext>
            </a:extLst>
          </p:cNvPr>
          <p:cNvSpPr>
            <a:spLocks noChangeAspect="1"/>
          </p:cNvSpPr>
          <p:nvPr/>
        </p:nvSpPr>
        <p:spPr>
          <a:xfrm>
            <a:off x="369771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278694D-7040-3CF2-363F-DF8C662BA0BF}"/>
                  </a:ext>
                </a:extLst>
              </p:cNvPr>
              <p:cNvSpPr txBox="1"/>
              <p:nvPr/>
            </p:nvSpPr>
            <p:spPr>
              <a:xfrm>
                <a:off x="3838100" y="1922541"/>
                <a:ext cx="3115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1</m:t>
                          </m:r>
                        </m:sub>
                      </m:sSub>
                    </m:oMath>
                  </m:oMathPara>
                </a14:m>
                <a:endParaRPr lang="en-US" sz="2200" dirty="0"/>
              </a:p>
            </p:txBody>
          </p:sp>
        </mc:Choice>
        <mc:Fallback xmlns="">
          <p:sp>
            <p:nvSpPr>
              <p:cNvPr id="30" name="TextBox 29">
                <a:extLst>
                  <a:ext uri="{FF2B5EF4-FFF2-40B4-BE49-F238E27FC236}">
                    <a16:creationId xmlns:a16="http://schemas.microsoft.com/office/drawing/2014/main" id="{2278694D-7040-3CF2-363F-DF8C662BA0BF}"/>
                  </a:ext>
                </a:extLst>
              </p:cNvPr>
              <p:cNvSpPr txBox="1">
                <a:spLocks noRot="1" noChangeAspect="1" noMove="1" noResize="1" noEditPoints="1" noAdjustHandles="1" noChangeArrowheads="1" noChangeShapeType="1" noTextEdit="1"/>
              </p:cNvSpPr>
              <p:nvPr/>
            </p:nvSpPr>
            <p:spPr>
              <a:xfrm>
                <a:off x="3838100" y="1922541"/>
                <a:ext cx="311559" cy="338554"/>
              </a:xfrm>
              <a:prstGeom prst="rect">
                <a:avLst/>
              </a:prstGeom>
              <a:blipFill>
                <a:blip r:embed="rId3"/>
                <a:stretch>
                  <a:fillRect l="-20000" r="-8000" b="-14286"/>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0CD53886-7881-236A-5A1E-0CFFC58D04A0}"/>
              </a:ext>
            </a:extLst>
          </p:cNvPr>
          <p:cNvSpPr>
            <a:spLocks noChangeAspect="1"/>
          </p:cNvSpPr>
          <p:nvPr/>
        </p:nvSpPr>
        <p:spPr>
          <a:xfrm>
            <a:off x="469393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23E3CFE-5681-A11C-4360-08BE9DCC46E3}"/>
              </a:ext>
            </a:extLst>
          </p:cNvPr>
          <p:cNvSpPr txBox="1"/>
          <p:nvPr/>
        </p:nvSpPr>
        <p:spPr>
          <a:xfrm>
            <a:off x="4880636" y="1905413"/>
            <a:ext cx="213200" cy="369332"/>
          </a:xfrm>
          <a:prstGeom prst="rect">
            <a:avLst/>
          </a:prstGeom>
          <a:noFill/>
        </p:spPr>
        <p:txBody>
          <a:bodyPr wrap="none" lIns="0" tIns="0" rIns="0" bIns="0" rtlCol="0">
            <a:spAutoFit/>
          </a:bodyPr>
          <a:lstStyle/>
          <a:p>
            <a:r>
              <a:rPr lang="en-US" sz="2400" dirty="0"/>
              <a:t>…</a:t>
            </a:r>
          </a:p>
        </p:txBody>
      </p:sp>
      <p:sp>
        <p:nvSpPr>
          <p:cNvPr id="33" name="Oval 32">
            <a:extLst>
              <a:ext uri="{FF2B5EF4-FFF2-40B4-BE49-F238E27FC236}">
                <a16:creationId xmlns:a16="http://schemas.microsoft.com/office/drawing/2014/main" id="{14FEF094-A4C3-5ACF-C1C1-2435EF54A2F1}"/>
              </a:ext>
            </a:extLst>
          </p:cNvPr>
          <p:cNvSpPr>
            <a:spLocks noChangeAspect="1"/>
          </p:cNvSpPr>
          <p:nvPr/>
        </p:nvSpPr>
        <p:spPr>
          <a:xfrm>
            <a:off x="569014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4296F9-BCE3-1DA3-4F7B-302D4A74F727}"/>
                  </a:ext>
                </a:extLst>
              </p:cNvPr>
              <p:cNvSpPr txBox="1"/>
              <p:nvPr/>
            </p:nvSpPr>
            <p:spPr>
              <a:xfrm>
                <a:off x="570208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4" name="TextBox 33">
                <a:extLst>
                  <a:ext uri="{FF2B5EF4-FFF2-40B4-BE49-F238E27FC236}">
                    <a16:creationId xmlns:a16="http://schemas.microsoft.com/office/drawing/2014/main" id="{A84296F9-BCE3-1DA3-4F7B-302D4A74F727}"/>
                  </a:ext>
                </a:extLst>
              </p:cNvPr>
              <p:cNvSpPr txBox="1">
                <a:spLocks noRot="1" noChangeAspect="1" noMove="1" noResize="1" noEditPoints="1" noAdjustHandles="1" noChangeArrowheads="1" noChangeShapeType="1" noTextEdit="1"/>
              </p:cNvSpPr>
              <p:nvPr/>
            </p:nvSpPr>
            <p:spPr>
              <a:xfrm>
                <a:off x="5702082" y="1918059"/>
                <a:ext cx="564064" cy="338554"/>
              </a:xfrm>
              <a:prstGeom prst="rect">
                <a:avLst/>
              </a:prstGeom>
              <a:blipFill>
                <a:blip r:embed="rId4"/>
                <a:stretch>
                  <a:fillRect l="-8696" r="-4348" b="-18519"/>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DE03FD31-A5FA-BFFB-44EA-A6BDA0162E88}"/>
              </a:ext>
            </a:extLst>
          </p:cNvPr>
          <p:cNvSpPr>
            <a:spLocks noChangeAspect="1"/>
          </p:cNvSpPr>
          <p:nvPr/>
        </p:nvSpPr>
        <p:spPr>
          <a:xfrm>
            <a:off x="6686361" y="1809797"/>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F6225D-829C-439B-6E3F-04E61D9018C4}"/>
                  </a:ext>
                </a:extLst>
              </p:cNvPr>
              <p:cNvSpPr txBox="1"/>
              <p:nvPr/>
            </p:nvSpPr>
            <p:spPr>
              <a:xfrm>
                <a:off x="6826745" y="1924158"/>
                <a:ext cx="2963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36" name="TextBox 35">
                <a:extLst>
                  <a:ext uri="{FF2B5EF4-FFF2-40B4-BE49-F238E27FC236}">
                    <a16:creationId xmlns:a16="http://schemas.microsoft.com/office/drawing/2014/main" id="{6BF6225D-829C-439B-6E3F-04E61D9018C4}"/>
                  </a:ext>
                </a:extLst>
              </p:cNvPr>
              <p:cNvSpPr txBox="1">
                <a:spLocks noRot="1" noChangeAspect="1" noMove="1" noResize="1" noEditPoints="1" noAdjustHandles="1" noChangeArrowheads="1" noChangeShapeType="1" noTextEdit="1"/>
              </p:cNvSpPr>
              <p:nvPr/>
            </p:nvSpPr>
            <p:spPr>
              <a:xfrm>
                <a:off x="6826745" y="1924158"/>
                <a:ext cx="296363" cy="338554"/>
              </a:xfrm>
              <a:prstGeom prst="rect">
                <a:avLst/>
              </a:prstGeom>
              <a:blipFill>
                <a:blip r:embed="rId5"/>
                <a:stretch>
                  <a:fillRect l="-20833" r="-8333" b="-14286"/>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AC356F8C-4953-70F9-CB74-B458D81E4B03}"/>
              </a:ext>
            </a:extLst>
          </p:cNvPr>
          <p:cNvSpPr>
            <a:spLocks noChangeAspect="1"/>
          </p:cNvSpPr>
          <p:nvPr/>
        </p:nvSpPr>
        <p:spPr>
          <a:xfrm>
            <a:off x="768257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3F97D7-ECA4-640C-9B31-05F0278B5711}"/>
                  </a:ext>
                </a:extLst>
              </p:cNvPr>
              <p:cNvSpPr txBox="1"/>
              <p:nvPr/>
            </p:nvSpPr>
            <p:spPr>
              <a:xfrm>
                <a:off x="769451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8" name="TextBox 37">
                <a:extLst>
                  <a:ext uri="{FF2B5EF4-FFF2-40B4-BE49-F238E27FC236}">
                    <a16:creationId xmlns:a16="http://schemas.microsoft.com/office/drawing/2014/main" id="{493F97D7-ECA4-640C-9B31-05F0278B5711}"/>
                  </a:ext>
                </a:extLst>
              </p:cNvPr>
              <p:cNvSpPr txBox="1">
                <a:spLocks noRot="1" noChangeAspect="1" noMove="1" noResize="1" noEditPoints="1" noAdjustHandles="1" noChangeArrowheads="1" noChangeShapeType="1" noTextEdit="1"/>
              </p:cNvSpPr>
              <p:nvPr/>
            </p:nvSpPr>
            <p:spPr>
              <a:xfrm>
                <a:off x="7694512" y="1918059"/>
                <a:ext cx="564064" cy="338554"/>
              </a:xfrm>
              <a:prstGeom prst="rect">
                <a:avLst/>
              </a:prstGeom>
              <a:blipFill>
                <a:blip r:embed="rId6"/>
                <a:stretch>
                  <a:fillRect l="-10870" r="-4348" b="-18519"/>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35B7DEC-C7F5-D5F4-EC89-023F6390FE6A}"/>
              </a:ext>
            </a:extLst>
          </p:cNvPr>
          <p:cNvSpPr>
            <a:spLocks noChangeAspect="1"/>
          </p:cNvSpPr>
          <p:nvPr/>
        </p:nvSpPr>
        <p:spPr>
          <a:xfrm>
            <a:off x="868017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F6F6D42-A3A8-226A-391D-1026E3BEEE2B}"/>
              </a:ext>
            </a:extLst>
          </p:cNvPr>
          <p:cNvSpPr txBox="1"/>
          <p:nvPr/>
        </p:nvSpPr>
        <p:spPr>
          <a:xfrm>
            <a:off x="8866876" y="1905413"/>
            <a:ext cx="213200" cy="369332"/>
          </a:xfrm>
          <a:prstGeom prst="rect">
            <a:avLst/>
          </a:prstGeom>
          <a:noFill/>
        </p:spPr>
        <p:txBody>
          <a:bodyPr wrap="none" lIns="0" tIns="0" rIns="0" bIns="0" rtlCol="0">
            <a:spAutoFit/>
          </a:bodyPr>
          <a:lstStyle/>
          <a:p>
            <a:r>
              <a:rPr lang="en-US" sz="2400" dirty="0"/>
              <a:t>…</a:t>
            </a:r>
          </a:p>
        </p:txBody>
      </p:sp>
      <p:sp>
        <p:nvSpPr>
          <p:cNvPr id="41" name="Oval 40">
            <a:extLst>
              <a:ext uri="{FF2B5EF4-FFF2-40B4-BE49-F238E27FC236}">
                <a16:creationId xmlns:a16="http://schemas.microsoft.com/office/drawing/2014/main" id="{EB370A5F-F29F-5B51-F778-8DF8B454C9C8}"/>
              </a:ext>
            </a:extLst>
          </p:cNvPr>
          <p:cNvSpPr>
            <a:spLocks noChangeAspect="1"/>
          </p:cNvSpPr>
          <p:nvPr/>
        </p:nvSpPr>
        <p:spPr>
          <a:xfrm>
            <a:off x="967500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DAEACB5-1B39-BEEE-3C7D-3EF581328050}"/>
                  </a:ext>
                </a:extLst>
              </p:cNvPr>
              <p:cNvSpPr txBox="1"/>
              <p:nvPr/>
            </p:nvSpPr>
            <p:spPr>
              <a:xfrm>
                <a:off x="9815390" y="1922541"/>
                <a:ext cx="34240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42" name="TextBox 41">
                <a:extLst>
                  <a:ext uri="{FF2B5EF4-FFF2-40B4-BE49-F238E27FC236}">
                    <a16:creationId xmlns:a16="http://schemas.microsoft.com/office/drawing/2014/main" id="{5DAEACB5-1B39-BEEE-3C7D-3EF581328050}"/>
                  </a:ext>
                </a:extLst>
              </p:cNvPr>
              <p:cNvSpPr txBox="1">
                <a:spLocks noRot="1" noChangeAspect="1" noMove="1" noResize="1" noEditPoints="1" noAdjustHandles="1" noChangeArrowheads="1" noChangeShapeType="1" noTextEdit="1"/>
              </p:cNvSpPr>
              <p:nvPr/>
            </p:nvSpPr>
            <p:spPr>
              <a:xfrm>
                <a:off x="9815390" y="1922541"/>
                <a:ext cx="342401" cy="338554"/>
              </a:xfrm>
              <a:prstGeom prst="rect">
                <a:avLst/>
              </a:prstGeom>
              <a:blipFill>
                <a:blip r:embed="rId7"/>
                <a:stretch>
                  <a:fillRect l="-17857" r="-7143" b="-14286"/>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5980159E-D443-12A0-88AA-3D793061681E}"/>
              </a:ext>
            </a:extLst>
          </p:cNvPr>
          <p:cNvCxnSpPr>
            <a:cxnSpLocks/>
          </p:cNvCxnSpPr>
          <p:nvPr/>
        </p:nvCxnSpPr>
        <p:spPr>
          <a:xfrm flipV="1">
            <a:off x="3977552" y="2384180"/>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8EA6BCA-C55A-75A3-164C-944FCA4485F7}"/>
              </a:ext>
            </a:extLst>
          </p:cNvPr>
          <p:cNvCxnSpPr>
            <a:cxnSpLocks/>
          </p:cNvCxnSpPr>
          <p:nvPr/>
        </p:nvCxnSpPr>
        <p:spPr>
          <a:xfrm flipV="1">
            <a:off x="498193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2CFFB2B-15DC-BFE2-5FEB-C32C74D888F4}"/>
              </a:ext>
            </a:extLst>
          </p:cNvPr>
          <p:cNvCxnSpPr>
            <a:cxnSpLocks/>
          </p:cNvCxnSpPr>
          <p:nvPr/>
        </p:nvCxnSpPr>
        <p:spPr>
          <a:xfrm flipV="1">
            <a:off x="5978146" y="2376257"/>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C3234AC-5073-B37C-FDBB-52607072FAF1}"/>
              </a:ext>
            </a:extLst>
          </p:cNvPr>
          <p:cNvCxnSpPr>
            <a:cxnSpLocks/>
          </p:cNvCxnSpPr>
          <p:nvPr/>
        </p:nvCxnSpPr>
        <p:spPr>
          <a:xfrm flipV="1">
            <a:off x="6974361" y="2376256"/>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3AFFCB-6C97-791A-F512-5D4AA99DCA4C}"/>
              </a:ext>
            </a:extLst>
          </p:cNvPr>
          <p:cNvCxnSpPr>
            <a:cxnSpLocks/>
          </p:cNvCxnSpPr>
          <p:nvPr/>
        </p:nvCxnSpPr>
        <p:spPr>
          <a:xfrm flipV="1">
            <a:off x="896817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672791A-7F2C-F401-4E6C-2F5E9E3ACE67}"/>
              </a:ext>
            </a:extLst>
          </p:cNvPr>
          <p:cNvCxnSpPr>
            <a:cxnSpLocks/>
          </p:cNvCxnSpPr>
          <p:nvPr/>
        </p:nvCxnSpPr>
        <p:spPr>
          <a:xfrm flipV="1">
            <a:off x="7970576" y="2376255"/>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0C189B2-F88E-3468-356B-11D0CF3FA019}"/>
              </a:ext>
            </a:extLst>
          </p:cNvPr>
          <p:cNvCxnSpPr>
            <a:cxnSpLocks/>
          </p:cNvCxnSpPr>
          <p:nvPr/>
        </p:nvCxnSpPr>
        <p:spPr>
          <a:xfrm flipV="1">
            <a:off x="9963006"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219F66DD-1DFB-142C-D9DD-3AE38569B825}"/>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1" name="TextBox 20">
            <a:extLst>
              <a:ext uri="{FF2B5EF4-FFF2-40B4-BE49-F238E27FC236}">
                <a16:creationId xmlns:a16="http://schemas.microsoft.com/office/drawing/2014/main" id="{96D3BF3A-1F94-B144-84BE-BDF3224DE12B}"/>
              </a:ext>
            </a:extLst>
          </p:cNvPr>
          <p:cNvSpPr txBox="1"/>
          <p:nvPr/>
        </p:nvSpPr>
        <p:spPr>
          <a:xfrm>
            <a:off x="930473" y="2894103"/>
            <a:ext cx="2709653" cy="738664"/>
          </a:xfrm>
          <a:prstGeom prst="rect">
            <a:avLst/>
          </a:prstGeom>
          <a:noFill/>
        </p:spPr>
        <p:txBody>
          <a:bodyPr wrap="none" rtlCol="0">
            <a:spAutoFit/>
          </a:bodyPr>
          <a:lstStyle/>
          <a:p>
            <a:r>
              <a:rPr lang="en-US" sz="2400" dirty="0">
                <a:solidFill>
                  <a:srgbClr val="40A6F2"/>
                </a:solidFill>
              </a:rPr>
              <a:t>Hidden states</a:t>
            </a:r>
          </a:p>
          <a:p>
            <a:r>
              <a:rPr lang="en-US" dirty="0">
                <a:solidFill>
                  <a:srgbClr val="40A6F2"/>
                </a:solidFill>
              </a:rPr>
              <a:t>(e.g., foraging vs travelling)</a:t>
            </a:r>
          </a:p>
        </p:txBody>
      </p:sp>
      <p:sp>
        <p:nvSpPr>
          <p:cNvPr id="43" name="Rectangle 42">
            <a:extLst>
              <a:ext uri="{FF2B5EF4-FFF2-40B4-BE49-F238E27FC236}">
                <a16:creationId xmlns:a16="http://schemas.microsoft.com/office/drawing/2014/main" id="{1E10E93E-2E17-31EB-17AB-E76D163146FC}"/>
              </a:ext>
            </a:extLst>
          </p:cNvPr>
          <p:cNvSpPr>
            <a:spLocks/>
          </p:cNvSpPr>
          <p:nvPr/>
        </p:nvSpPr>
        <p:spPr>
          <a:xfrm>
            <a:off x="3697716"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5450B28-8889-C242-3D2F-D105122D5F6A}"/>
                  </a:ext>
                </a:extLst>
              </p:cNvPr>
              <p:cNvSpPr txBox="1"/>
              <p:nvPr/>
            </p:nvSpPr>
            <p:spPr>
              <a:xfrm>
                <a:off x="3838100" y="3111886"/>
                <a:ext cx="35830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1</m:t>
                          </m:r>
                        </m:sub>
                      </m:sSub>
                    </m:oMath>
                  </m:oMathPara>
                </a14:m>
                <a:endParaRPr lang="en-US" sz="2200" dirty="0"/>
              </a:p>
            </p:txBody>
          </p:sp>
        </mc:Choice>
        <mc:Fallback xmlns="">
          <p:sp>
            <p:nvSpPr>
              <p:cNvPr id="44" name="TextBox 43">
                <a:extLst>
                  <a:ext uri="{FF2B5EF4-FFF2-40B4-BE49-F238E27FC236}">
                    <a16:creationId xmlns:a16="http://schemas.microsoft.com/office/drawing/2014/main" id="{35450B28-8889-C242-3D2F-D105122D5F6A}"/>
                  </a:ext>
                </a:extLst>
              </p:cNvPr>
              <p:cNvSpPr txBox="1">
                <a:spLocks noRot="1" noChangeAspect="1" noMove="1" noResize="1" noEditPoints="1" noAdjustHandles="1" noChangeArrowheads="1" noChangeShapeType="1" noTextEdit="1"/>
              </p:cNvSpPr>
              <p:nvPr/>
            </p:nvSpPr>
            <p:spPr>
              <a:xfrm>
                <a:off x="3838100" y="3111886"/>
                <a:ext cx="358303" cy="338554"/>
              </a:xfrm>
              <a:prstGeom prst="rect">
                <a:avLst/>
              </a:prstGeom>
              <a:blipFill>
                <a:blip r:embed="rId10"/>
                <a:stretch>
                  <a:fillRect l="-17241" r="-6897" b="-17857"/>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1814CCCB-F3A2-5518-5757-3E4582CAC220}"/>
              </a:ext>
            </a:extLst>
          </p:cNvPr>
          <p:cNvSpPr>
            <a:spLocks/>
          </p:cNvSpPr>
          <p:nvPr/>
        </p:nvSpPr>
        <p:spPr>
          <a:xfrm>
            <a:off x="4693931"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5F01751-8055-DBD2-3DAF-45495BCEE104}"/>
              </a:ext>
            </a:extLst>
          </p:cNvPr>
          <p:cNvSpPr>
            <a:spLocks/>
          </p:cNvSpPr>
          <p:nvPr/>
        </p:nvSpPr>
        <p:spPr>
          <a:xfrm>
            <a:off x="5690146" y="2990787"/>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4522CF6-FF8D-5C55-F582-F49611914087}"/>
                  </a:ext>
                </a:extLst>
              </p:cNvPr>
              <p:cNvSpPr txBox="1"/>
              <p:nvPr/>
            </p:nvSpPr>
            <p:spPr>
              <a:xfrm>
                <a:off x="5691742"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48" name="TextBox 47">
                <a:extLst>
                  <a:ext uri="{FF2B5EF4-FFF2-40B4-BE49-F238E27FC236}">
                    <a16:creationId xmlns:a16="http://schemas.microsoft.com/office/drawing/2014/main" id="{54522CF6-FF8D-5C55-F582-F49611914087}"/>
                  </a:ext>
                </a:extLst>
              </p:cNvPr>
              <p:cNvSpPr txBox="1">
                <a:spLocks noRot="1" noChangeAspect="1" noMove="1" noResize="1" noEditPoints="1" noAdjustHandles="1" noChangeArrowheads="1" noChangeShapeType="1" noTextEdit="1"/>
              </p:cNvSpPr>
              <p:nvPr/>
            </p:nvSpPr>
            <p:spPr>
              <a:xfrm>
                <a:off x="5691742" y="3109510"/>
                <a:ext cx="610808" cy="338554"/>
              </a:xfrm>
              <a:prstGeom prst="rect">
                <a:avLst/>
              </a:prstGeom>
              <a:blipFill>
                <a:blip r:embed="rId11"/>
                <a:stretch>
                  <a:fillRect l="-10204" r="-4082" b="-14286"/>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252CB4A9-7285-3DA5-AAE0-3505487813FE}"/>
              </a:ext>
            </a:extLst>
          </p:cNvPr>
          <p:cNvSpPr txBox="1"/>
          <p:nvPr/>
        </p:nvSpPr>
        <p:spPr>
          <a:xfrm>
            <a:off x="4880287" y="3106429"/>
            <a:ext cx="213200" cy="369332"/>
          </a:xfrm>
          <a:prstGeom prst="rect">
            <a:avLst/>
          </a:prstGeom>
          <a:noFill/>
        </p:spPr>
        <p:txBody>
          <a:bodyPr wrap="none" lIns="0" tIns="0" rIns="0" bIns="0" rtlCol="0">
            <a:spAutoFit/>
          </a:bodyPr>
          <a:lstStyle/>
          <a:p>
            <a:r>
              <a:rPr lang="en-US" sz="2400" dirty="0"/>
              <a:t>…</a:t>
            </a:r>
          </a:p>
        </p:txBody>
      </p:sp>
      <p:sp>
        <p:nvSpPr>
          <p:cNvPr id="51" name="Rectangle 50">
            <a:extLst>
              <a:ext uri="{FF2B5EF4-FFF2-40B4-BE49-F238E27FC236}">
                <a16:creationId xmlns:a16="http://schemas.microsoft.com/office/drawing/2014/main" id="{2019C3F8-BA27-F68D-F1F7-F6A863DE766F}"/>
              </a:ext>
            </a:extLst>
          </p:cNvPr>
          <p:cNvSpPr>
            <a:spLocks/>
          </p:cNvSpPr>
          <p:nvPr/>
        </p:nvSpPr>
        <p:spPr>
          <a:xfrm>
            <a:off x="6686361" y="2985240"/>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853B2D-A823-8F4A-7732-55E856F896CE}"/>
                  </a:ext>
                </a:extLst>
              </p:cNvPr>
              <p:cNvSpPr txBox="1"/>
              <p:nvPr/>
            </p:nvSpPr>
            <p:spPr>
              <a:xfrm>
                <a:off x="6826745" y="3103963"/>
                <a:ext cx="34310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52" name="TextBox 51">
                <a:extLst>
                  <a:ext uri="{FF2B5EF4-FFF2-40B4-BE49-F238E27FC236}">
                    <a16:creationId xmlns:a16="http://schemas.microsoft.com/office/drawing/2014/main" id="{3B853B2D-A823-8F4A-7732-55E856F896CE}"/>
                  </a:ext>
                </a:extLst>
              </p:cNvPr>
              <p:cNvSpPr txBox="1">
                <a:spLocks noRot="1" noChangeAspect="1" noMove="1" noResize="1" noEditPoints="1" noAdjustHandles="1" noChangeArrowheads="1" noChangeShapeType="1" noTextEdit="1"/>
              </p:cNvSpPr>
              <p:nvPr/>
            </p:nvSpPr>
            <p:spPr>
              <a:xfrm>
                <a:off x="6826745" y="3103963"/>
                <a:ext cx="343106" cy="338554"/>
              </a:xfrm>
              <a:prstGeom prst="rect">
                <a:avLst/>
              </a:prstGeom>
              <a:blipFill>
                <a:blip r:embed="rId12"/>
                <a:stretch>
                  <a:fillRect l="-17857" r="-3571" b="-14286"/>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DEE140D2-01C5-9151-7C21-6579670A011A}"/>
              </a:ext>
            </a:extLst>
          </p:cNvPr>
          <p:cNvSpPr>
            <a:spLocks/>
          </p:cNvSpPr>
          <p:nvPr/>
        </p:nvSpPr>
        <p:spPr>
          <a:xfrm>
            <a:off x="7682576"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36C9705-DA9C-79B8-56FE-825A8707334C}"/>
                  </a:ext>
                </a:extLst>
              </p:cNvPr>
              <p:cNvSpPr txBox="1"/>
              <p:nvPr/>
            </p:nvSpPr>
            <p:spPr>
              <a:xfrm>
                <a:off x="7685550"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54" name="TextBox 53">
                <a:extLst>
                  <a:ext uri="{FF2B5EF4-FFF2-40B4-BE49-F238E27FC236}">
                    <a16:creationId xmlns:a16="http://schemas.microsoft.com/office/drawing/2014/main" id="{336C9705-DA9C-79B8-56FE-825A8707334C}"/>
                  </a:ext>
                </a:extLst>
              </p:cNvPr>
              <p:cNvSpPr txBox="1">
                <a:spLocks noRot="1" noChangeAspect="1" noMove="1" noResize="1" noEditPoints="1" noAdjustHandles="1" noChangeArrowheads="1" noChangeShapeType="1" noTextEdit="1"/>
              </p:cNvSpPr>
              <p:nvPr/>
            </p:nvSpPr>
            <p:spPr>
              <a:xfrm>
                <a:off x="7685550" y="3109510"/>
                <a:ext cx="610808" cy="338554"/>
              </a:xfrm>
              <a:prstGeom prst="rect">
                <a:avLst/>
              </a:prstGeom>
              <a:blipFill>
                <a:blip r:embed="rId13"/>
                <a:stretch>
                  <a:fillRect l="-10204" r="-4082" b="-14286"/>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F86E9440-65F3-3780-EC1B-9A99AB7AA8AB}"/>
              </a:ext>
            </a:extLst>
          </p:cNvPr>
          <p:cNvSpPr>
            <a:spLocks/>
          </p:cNvSpPr>
          <p:nvPr/>
        </p:nvSpPr>
        <p:spPr>
          <a:xfrm>
            <a:off x="8680171"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BBB6DD4-5307-8A54-F45F-ABD4A6468644}"/>
              </a:ext>
            </a:extLst>
          </p:cNvPr>
          <p:cNvSpPr txBox="1"/>
          <p:nvPr/>
        </p:nvSpPr>
        <p:spPr>
          <a:xfrm>
            <a:off x="8866527" y="3106428"/>
            <a:ext cx="213200" cy="369332"/>
          </a:xfrm>
          <a:prstGeom prst="rect">
            <a:avLst/>
          </a:prstGeom>
          <a:noFill/>
        </p:spPr>
        <p:txBody>
          <a:bodyPr wrap="none" lIns="0" tIns="0" rIns="0" bIns="0" rtlCol="0">
            <a:spAutoFit/>
          </a:bodyPr>
          <a:lstStyle/>
          <a:p>
            <a:r>
              <a:rPr lang="en-US" sz="2400" dirty="0"/>
              <a:t>…</a:t>
            </a:r>
          </a:p>
        </p:txBody>
      </p:sp>
      <p:sp>
        <p:nvSpPr>
          <p:cNvPr id="57" name="Rectangle 56">
            <a:extLst>
              <a:ext uri="{FF2B5EF4-FFF2-40B4-BE49-F238E27FC236}">
                <a16:creationId xmlns:a16="http://schemas.microsoft.com/office/drawing/2014/main" id="{D5FCB4E5-EDD7-395A-BF8B-48712D75892C}"/>
              </a:ext>
            </a:extLst>
          </p:cNvPr>
          <p:cNvSpPr>
            <a:spLocks/>
          </p:cNvSpPr>
          <p:nvPr/>
        </p:nvSpPr>
        <p:spPr>
          <a:xfrm>
            <a:off x="9675006" y="299808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004E20-D281-0F1C-E280-7D87E631716C}"/>
                  </a:ext>
                </a:extLst>
              </p:cNvPr>
              <p:cNvSpPr txBox="1"/>
              <p:nvPr/>
            </p:nvSpPr>
            <p:spPr>
              <a:xfrm>
                <a:off x="9815390" y="3116806"/>
                <a:ext cx="3891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58" name="TextBox 57">
                <a:extLst>
                  <a:ext uri="{FF2B5EF4-FFF2-40B4-BE49-F238E27FC236}">
                    <a16:creationId xmlns:a16="http://schemas.microsoft.com/office/drawing/2014/main" id="{79004E20-D281-0F1C-E280-7D87E631716C}"/>
                  </a:ext>
                </a:extLst>
              </p:cNvPr>
              <p:cNvSpPr txBox="1">
                <a:spLocks noRot="1" noChangeAspect="1" noMove="1" noResize="1" noEditPoints="1" noAdjustHandles="1" noChangeArrowheads="1" noChangeShapeType="1" noTextEdit="1"/>
              </p:cNvSpPr>
              <p:nvPr/>
            </p:nvSpPr>
            <p:spPr>
              <a:xfrm>
                <a:off x="9815390" y="3116806"/>
                <a:ext cx="389145" cy="338554"/>
              </a:xfrm>
              <a:prstGeom prst="rect">
                <a:avLst/>
              </a:prstGeom>
              <a:blipFill>
                <a:blip r:embed="rId14"/>
                <a:stretch>
                  <a:fillRect l="-12500" r="-3125" b="-1428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4DFC1B7-24CA-0816-DA62-3C93FEEEC3FA}"/>
              </a:ext>
            </a:extLst>
          </p:cNvPr>
          <p:cNvCxnSpPr>
            <a:stCxn id="43" idx="3"/>
            <a:endCxn id="45" idx="1"/>
          </p:cNvCxnSpPr>
          <p:nvPr/>
        </p:nvCxnSpPr>
        <p:spPr>
          <a:xfrm>
            <a:off x="4273716" y="3281163"/>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3E2722-2659-33C7-ABB8-A61C720B87AC}"/>
              </a:ext>
            </a:extLst>
          </p:cNvPr>
          <p:cNvCxnSpPr>
            <a:cxnSpLocks/>
            <a:stCxn id="55" idx="3"/>
            <a:endCxn id="57" idx="1"/>
          </p:cNvCxnSpPr>
          <p:nvPr/>
        </p:nvCxnSpPr>
        <p:spPr>
          <a:xfrm>
            <a:off x="9256171" y="3281162"/>
            <a:ext cx="418835" cy="4921"/>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3EF060-3467-732D-7458-71B5F06ED529}"/>
              </a:ext>
            </a:extLst>
          </p:cNvPr>
          <p:cNvCxnSpPr/>
          <p:nvPr/>
        </p:nvCxnSpPr>
        <p:spPr>
          <a:xfrm>
            <a:off x="6270944"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E0B0F1E-4B18-5444-6999-78A78A71EEC4}"/>
              </a:ext>
            </a:extLst>
          </p:cNvPr>
          <p:cNvCxnSpPr>
            <a:cxnSpLocks/>
          </p:cNvCxnSpPr>
          <p:nvPr/>
        </p:nvCxnSpPr>
        <p:spPr>
          <a:xfrm flipV="1">
            <a:off x="5269931" y="3281468"/>
            <a:ext cx="421811" cy="2376"/>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F9AC32-773F-0FF1-4FCA-B65986B0214B}"/>
              </a:ext>
            </a:extLst>
          </p:cNvPr>
          <p:cNvCxnSpPr/>
          <p:nvPr/>
        </p:nvCxnSpPr>
        <p:spPr>
          <a:xfrm>
            <a:off x="7266133"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CDADF3-F956-D9B1-B31D-AB71C4C4C638}"/>
              </a:ext>
            </a:extLst>
          </p:cNvPr>
          <p:cNvCxnSpPr/>
          <p:nvPr/>
        </p:nvCxnSpPr>
        <p:spPr>
          <a:xfrm>
            <a:off x="8263702"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AECE0B-4600-77DE-F1CE-7959C3165BAC}"/>
              </a:ext>
            </a:extLst>
          </p:cNvPr>
          <p:cNvSpPr txBox="1"/>
          <p:nvPr/>
        </p:nvSpPr>
        <p:spPr>
          <a:xfrm>
            <a:off x="10391390" y="3063079"/>
            <a:ext cx="1033809" cy="461665"/>
          </a:xfrm>
          <a:prstGeom prst="rect">
            <a:avLst/>
          </a:prstGeom>
          <a:noFill/>
        </p:spPr>
        <p:txBody>
          <a:bodyPr wrap="none" rtlCol="0">
            <a:spAutoFit/>
          </a:bodyPr>
          <a:lstStyle/>
          <a:p>
            <a:r>
              <a:rPr lang="en-US" sz="2400" dirty="0"/>
              <a:t>Coarse</a:t>
            </a:r>
          </a:p>
        </p:txBody>
      </p:sp>
      <p:sp>
        <p:nvSpPr>
          <p:cNvPr id="10" name="Right Brace 9">
            <a:extLst>
              <a:ext uri="{FF2B5EF4-FFF2-40B4-BE49-F238E27FC236}">
                <a16:creationId xmlns:a16="http://schemas.microsoft.com/office/drawing/2014/main" id="{40453403-1FE9-A3EE-1F6E-42E9849202EF}"/>
              </a:ext>
            </a:extLst>
          </p:cNvPr>
          <p:cNvSpPr/>
          <p:nvPr/>
        </p:nvSpPr>
        <p:spPr>
          <a:xfrm rot="16200000">
            <a:off x="6770904" y="1544771"/>
            <a:ext cx="400934" cy="4562242"/>
          </a:xfrm>
          <a:prstGeom prst="rightBrace">
            <a:avLst>
              <a:gd name="adj1" fmla="val 36694"/>
              <a:gd name="adj2" fmla="val 50000"/>
            </a:avLst>
          </a:prstGeom>
          <a:ln w="19050">
            <a:solidFill>
              <a:srgbClr val="19EB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7B9360E-1868-2537-E53A-CE41A0C66B83}"/>
              </a:ext>
            </a:extLst>
          </p:cNvPr>
          <p:cNvCxnSpPr/>
          <p:nvPr/>
        </p:nvCxnSpPr>
        <p:spPr>
          <a:xfrm>
            <a:off x="0" y="3788237"/>
            <a:ext cx="122400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AF7238-1D32-9833-12EB-9DC636EDDC74}"/>
              </a:ext>
            </a:extLst>
          </p:cNvPr>
          <p:cNvSpPr txBox="1"/>
          <p:nvPr/>
        </p:nvSpPr>
        <p:spPr>
          <a:xfrm>
            <a:off x="10538341" y="4224384"/>
            <a:ext cx="712054" cy="461665"/>
          </a:xfrm>
          <a:prstGeom prst="rect">
            <a:avLst/>
          </a:prstGeom>
          <a:noFill/>
        </p:spPr>
        <p:txBody>
          <a:bodyPr wrap="none" rtlCol="0">
            <a:spAutoFit/>
          </a:bodyPr>
          <a:lstStyle/>
          <a:p>
            <a:r>
              <a:rPr lang="en-US" sz="2400" dirty="0"/>
              <a:t>Fine</a:t>
            </a:r>
          </a:p>
        </p:txBody>
      </p:sp>
      <p:sp>
        <p:nvSpPr>
          <p:cNvPr id="70" name="Oval 69">
            <a:extLst>
              <a:ext uri="{FF2B5EF4-FFF2-40B4-BE49-F238E27FC236}">
                <a16:creationId xmlns:a16="http://schemas.microsoft.com/office/drawing/2014/main" id="{F5EF6CF4-B5FF-FDC3-B002-9F9435193A8E}"/>
              </a:ext>
            </a:extLst>
          </p:cNvPr>
          <p:cNvSpPr>
            <a:spLocks noChangeAspect="1"/>
          </p:cNvSpPr>
          <p:nvPr/>
        </p:nvSpPr>
        <p:spPr>
          <a:xfrm>
            <a:off x="4690250" y="5552918"/>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702B940-CE40-B5EA-1455-6938110D66E2}"/>
              </a:ext>
            </a:extLst>
          </p:cNvPr>
          <p:cNvSpPr txBox="1"/>
          <p:nvPr/>
        </p:nvSpPr>
        <p:spPr>
          <a:xfrm>
            <a:off x="4876955" y="5650151"/>
            <a:ext cx="213200" cy="369332"/>
          </a:xfrm>
          <a:prstGeom prst="rect">
            <a:avLst/>
          </a:prstGeom>
          <a:noFill/>
        </p:spPr>
        <p:txBody>
          <a:bodyPr wrap="none" lIns="0" tIns="0" rIns="0" bIns="0" rtlCol="0">
            <a:spAutoFit/>
          </a:bodyPr>
          <a:lstStyle/>
          <a:p>
            <a:r>
              <a:rPr lang="en-US" sz="2400" dirty="0"/>
              <a:t>…</a:t>
            </a:r>
          </a:p>
        </p:txBody>
      </p:sp>
      <p:sp>
        <p:nvSpPr>
          <p:cNvPr id="72" name="Oval 71">
            <a:extLst>
              <a:ext uri="{FF2B5EF4-FFF2-40B4-BE49-F238E27FC236}">
                <a16:creationId xmlns:a16="http://schemas.microsoft.com/office/drawing/2014/main" id="{F8774622-E449-3AC8-1862-83B9D60BCFDD}"/>
              </a:ext>
            </a:extLst>
          </p:cNvPr>
          <p:cNvSpPr>
            <a:spLocks noChangeAspect="1"/>
          </p:cNvSpPr>
          <p:nvPr/>
        </p:nvSpPr>
        <p:spPr>
          <a:xfrm>
            <a:off x="5686465" y="5552918"/>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1BED8E9-31EA-4047-83DC-369D78DC3F15}"/>
                  </a:ext>
                </a:extLst>
              </p:cNvPr>
              <p:cNvSpPr txBox="1"/>
              <p:nvPr/>
            </p:nvSpPr>
            <p:spPr>
              <a:xfrm>
                <a:off x="5691742" y="5719550"/>
                <a:ext cx="580608"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𝑌</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r>
                            <a:rPr lang="en-CA" sz="1600" b="0" i="1" smtClean="0">
                              <a:latin typeface="Cambria Math" panose="02040503050406030204" pitchFamily="18" charset="0"/>
                            </a:rPr>
                            <m:t>−1</m:t>
                          </m:r>
                        </m:sub>
                        <m:sup>
                          <m:r>
                            <a:rPr lang="en-CA" sz="1600" b="0" i="1" smtClean="0">
                              <a:latin typeface="Cambria Math" panose="02040503050406030204" pitchFamily="18" charset="0"/>
                            </a:rPr>
                            <m:t>∗</m:t>
                          </m:r>
                        </m:sup>
                      </m:sSubSup>
                    </m:oMath>
                  </m:oMathPara>
                </a14:m>
                <a:endParaRPr lang="en-US" sz="1600" dirty="0"/>
              </a:p>
            </p:txBody>
          </p:sp>
        </mc:Choice>
        <mc:Fallback xmlns="">
          <p:sp>
            <p:nvSpPr>
              <p:cNvPr id="73" name="TextBox 72">
                <a:extLst>
                  <a:ext uri="{FF2B5EF4-FFF2-40B4-BE49-F238E27FC236}">
                    <a16:creationId xmlns:a16="http://schemas.microsoft.com/office/drawing/2014/main" id="{51BED8E9-31EA-4047-83DC-369D78DC3F15}"/>
                  </a:ext>
                </a:extLst>
              </p:cNvPr>
              <p:cNvSpPr txBox="1">
                <a:spLocks noRot="1" noChangeAspect="1" noMove="1" noResize="1" noEditPoints="1" noAdjustHandles="1" noChangeArrowheads="1" noChangeShapeType="1" noTextEdit="1"/>
              </p:cNvSpPr>
              <p:nvPr/>
            </p:nvSpPr>
            <p:spPr>
              <a:xfrm>
                <a:off x="5691742" y="5719550"/>
                <a:ext cx="580608" cy="269817"/>
              </a:xfrm>
              <a:prstGeom prst="rect">
                <a:avLst/>
              </a:prstGeom>
              <a:blipFill>
                <a:blip r:embed="rId15"/>
                <a:stretch>
                  <a:fillRect l="-8696" r="-4348" b="-9091"/>
                </a:stretch>
              </a:blipFill>
            </p:spPr>
            <p:txBody>
              <a:bodyPr/>
              <a:lstStyle/>
              <a:p>
                <a:r>
                  <a:rPr lang="en-US">
                    <a:noFill/>
                  </a:rPr>
                  <a:t> </a:t>
                </a:r>
              </a:p>
            </p:txBody>
          </p:sp>
        </mc:Fallback>
      </mc:AlternateContent>
      <p:sp>
        <p:nvSpPr>
          <p:cNvPr id="74" name="Oval 73">
            <a:extLst>
              <a:ext uri="{FF2B5EF4-FFF2-40B4-BE49-F238E27FC236}">
                <a16:creationId xmlns:a16="http://schemas.microsoft.com/office/drawing/2014/main" id="{2164CADE-C450-85DF-6AB6-CDD5C87D6DBF}"/>
              </a:ext>
            </a:extLst>
          </p:cNvPr>
          <p:cNvSpPr>
            <a:spLocks noChangeAspect="1"/>
          </p:cNvSpPr>
          <p:nvPr/>
        </p:nvSpPr>
        <p:spPr>
          <a:xfrm>
            <a:off x="6682680" y="5554535"/>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EF54B99-12F3-6B49-1C43-A6BF301A260E}"/>
                  </a:ext>
                </a:extLst>
              </p:cNvPr>
              <p:cNvSpPr txBox="1"/>
              <p:nvPr/>
            </p:nvSpPr>
            <p:spPr>
              <a:xfrm>
                <a:off x="6764069" y="5699908"/>
                <a:ext cx="385041"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𝑌</m:t>
                          </m:r>
                        </m:e>
                        <m:sub>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r>
                                <a:rPr lang="en-CA" sz="1600" b="0" i="1" smtClean="0">
                                  <a:latin typeface="Cambria Math" panose="02040503050406030204" pitchFamily="18" charset="0"/>
                                </a:rPr>
                                <m:t>,</m:t>
                              </m:r>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sub>
                        <m:sup>
                          <m:r>
                            <a:rPr lang="en-CA" sz="1600" b="0" i="1" smtClean="0">
                              <a:latin typeface="Cambria Math" panose="02040503050406030204" pitchFamily="18" charset="0"/>
                            </a:rPr>
                            <m:t>∗</m:t>
                          </m:r>
                        </m:sup>
                      </m:sSubSup>
                    </m:oMath>
                  </m:oMathPara>
                </a14:m>
                <a:endParaRPr lang="en-US" sz="1600" dirty="0"/>
              </a:p>
            </p:txBody>
          </p:sp>
        </mc:Choice>
        <mc:Fallback xmlns="">
          <p:sp>
            <p:nvSpPr>
              <p:cNvPr id="75" name="TextBox 74">
                <a:extLst>
                  <a:ext uri="{FF2B5EF4-FFF2-40B4-BE49-F238E27FC236}">
                    <a16:creationId xmlns:a16="http://schemas.microsoft.com/office/drawing/2014/main" id="{AEF54B99-12F3-6B49-1C43-A6BF301A260E}"/>
                  </a:ext>
                </a:extLst>
              </p:cNvPr>
              <p:cNvSpPr txBox="1">
                <a:spLocks noRot="1" noChangeAspect="1" noMove="1" noResize="1" noEditPoints="1" noAdjustHandles="1" noChangeArrowheads="1" noChangeShapeType="1" noTextEdit="1"/>
              </p:cNvSpPr>
              <p:nvPr/>
            </p:nvSpPr>
            <p:spPr>
              <a:xfrm>
                <a:off x="6764069" y="5699908"/>
                <a:ext cx="385041" cy="269817"/>
              </a:xfrm>
              <a:prstGeom prst="rect">
                <a:avLst/>
              </a:prstGeom>
              <a:blipFill>
                <a:blip r:embed="rId16"/>
                <a:stretch>
                  <a:fillRect l="-12500" b="-9091"/>
                </a:stretch>
              </a:blipFill>
            </p:spPr>
            <p:txBody>
              <a:bodyPr/>
              <a:lstStyle/>
              <a:p>
                <a:r>
                  <a:rPr lang="en-US">
                    <a:noFill/>
                  </a:rPr>
                  <a:t> </a:t>
                </a:r>
              </a:p>
            </p:txBody>
          </p:sp>
        </mc:Fallback>
      </mc:AlternateContent>
      <p:sp>
        <p:nvSpPr>
          <p:cNvPr id="76" name="Oval 75">
            <a:extLst>
              <a:ext uri="{FF2B5EF4-FFF2-40B4-BE49-F238E27FC236}">
                <a16:creationId xmlns:a16="http://schemas.microsoft.com/office/drawing/2014/main" id="{16F7819D-A1F1-71D7-8052-A609DDA4B25F}"/>
              </a:ext>
            </a:extLst>
          </p:cNvPr>
          <p:cNvSpPr>
            <a:spLocks noChangeAspect="1"/>
          </p:cNvSpPr>
          <p:nvPr/>
        </p:nvSpPr>
        <p:spPr>
          <a:xfrm>
            <a:off x="7678895" y="5552918"/>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B456F65-F750-3D26-A17B-9FF0117BFF08}"/>
                  </a:ext>
                </a:extLst>
              </p:cNvPr>
              <p:cNvSpPr txBox="1"/>
              <p:nvPr/>
            </p:nvSpPr>
            <p:spPr>
              <a:xfrm>
                <a:off x="7677734" y="5699908"/>
                <a:ext cx="580608"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𝑌</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r>
                            <a:rPr lang="en-CA" sz="1600" b="0" i="1" smtClean="0">
                              <a:latin typeface="Cambria Math" panose="02040503050406030204" pitchFamily="18" charset="0"/>
                            </a:rPr>
                            <m:t>+1</m:t>
                          </m:r>
                        </m:sub>
                        <m:sup>
                          <m:r>
                            <a:rPr lang="en-CA" sz="1600" b="0" i="1" smtClean="0">
                              <a:latin typeface="Cambria Math" panose="02040503050406030204" pitchFamily="18" charset="0"/>
                            </a:rPr>
                            <m:t>∗</m:t>
                          </m:r>
                        </m:sup>
                      </m:sSubSup>
                    </m:oMath>
                  </m:oMathPara>
                </a14:m>
                <a:endParaRPr lang="en-US" sz="1600" dirty="0"/>
              </a:p>
            </p:txBody>
          </p:sp>
        </mc:Choice>
        <mc:Fallback xmlns="">
          <p:sp>
            <p:nvSpPr>
              <p:cNvPr id="80" name="TextBox 79">
                <a:extLst>
                  <a:ext uri="{FF2B5EF4-FFF2-40B4-BE49-F238E27FC236}">
                    <a16:creationId xmlns:a16="http://schemas.microsoft.com/office/drawing/2014/main" id="{AB456F65-F750-3D26-A17B-9FF0117BFF08}"/>
                  </a:ext>
                </a:extLst>
              </p:cNvPr>
              <p:cNvSpPr txBox="1">
                <a:spLocks noRot="1" noChangeAspect="1" noMove="1" noResize="1" noEditPoints="1" noAdjustHandles="1" noChangeArrowheads="1" noChangeShapeType="1" noTextEdit="1"/>
              </p:cNvSpPr>
              <p:nvPr/>
            </p:nvSpPr>
            <p:spPr>
              <a:xfrm>
                <a:off x="7677734" y="5699908"/>
                <a:ext cx="580608" cy="269817"/>
              </a:xfrm>
              <a:prstGeom prst="rect">
                <a:avLst/>
              </a:prstGeom>
              <a:blipFill>
                <a:blip r:embed="rId17"/>
                <a:stretch>
                  <a:fillRect l="-8511" r="-2128" b="-13636"/>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77CD06EA-7A80-7F8A-898F-CDB6471C1E93}"/>
              </a:ext>
            </a:extLst>
          </p:cNvPr>
          <p:cNvSpPr>
            <a:spLocks noChangeAspect="1"/>
          </p:cNvSpPr>
          <p:nvPr/>
        </p:nvSpPr>
        <p:spPr>
          <a:xfrm>
            <a:off x="8676490" y="5552918"/>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5BA0EBE4-EEC1-D1C2-E02D-6293F54F8CF1}"/>
              </a:ext>
            </a:extLst>
          </p:cNvPr>
          <p:cNvSpPr txBox="1"/>
          <p:nvPr/>
        </p:nvSpPr>
        <p:spPr>
          <a:xfrm>
            <a:off x="8863195" y="5650151"/>
            <a:ext cx="213200" cy="369332"/>
          </a:xfrm>
          <a:prstGeom prst="rect">
            <a:avLst/>
          </a:prstGeom>
          <a:noFill/>
        </p:spPr>
        <p:txBody>
          <a:bodyPr wrap="none" lIns="0" tIns="0" rIns="0" bIns="0" rtlCol="0">
            <a:spAutoFit/>
          </a:bodyPr>
          <a:lstStyle/>
          <a:p>
            <a:r>
              <a:rPr lang="en-US" sz="2400" dirty="0"/>
              <a:t>…</a:t>
            </a:r>
          </a:p>
        </p:txBody>
      </p:sp>
      <p:cxnSp>
        <p:nvCxnSpPr>
          <p:cNvPr id="92" name="Straight Arrow Connector 91">
            <a:extLst>
              <a:ext uri="{FF2B5EF4-FFF2-40B4-BE49-F238E27FC236}">
                <a16:creationId xmlns:a16="http://schemas.microsoft.com/office/drawing/2014/main" id="{B8BC11E7-9887-32ED-BC47-5D800FDB109D}"/>
              </a:ext>
            </a:extLst>
          </p:cNvPr>
          <p:cNvCxnSpPr>
            <a:cxnSpLocks/>
          </p:cNvCxnSpPr>
          <p:nvPr/>
        </p:nvCxnSpPr>
        <p:spPr>
          <a:xfrm>
            <a:off x="4978250" y="465052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0344028-AE71-E198-BB1C-6D8858183C21}"/>
              </a:ext>
            </a:extLst>
          </p:cNvPr>
          <p:cNvCxnSpPr>
            <a:cxnSpLocks/>
          </p:cNvCxnSpPr>
          <p:nvPr/>
        </p:nvCxnSpPr>
        <p:spPr>
          <a:xfrm>
            <a:off x="5974465" y="465120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B9DFCDE-FCCC-849E-9CDB-FBB072F7C649}"/>
              </a:ext>
            </a:extLst>
          </p:cNvPr>
          <p:cNvCxnSpPr>
            <a:cxnSpLocks/>
          </p:cNvCxnSpPr>
          <p:nvPr/>
        </p:nvCxnSpPr>
        <p:spPr>
          <a:xfrm>
            <a:off x="6970680" y="465120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E354F71-2918-198A-A768-112C56FC64A2}"/>
              </a:ext>
            </a:extLst>
          </p:cNvPr>
          <p:cNvCxnSpPr>
            <a:cxnSpLocks/>
          </p:cNvCxnSpPr>
          <p:nvPr/>
        </p:nvCxnSpPr>
        <p:spPr>
          <a:xfrm>
            <a:off x="8964490" y="465052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FD00D66-BE76-9BDF-D39C-1C1E79B2F13F}"/>
              </a:ext>
            </a:extLst>
          </p:cNvPr>
          <p:cNvCxnSpPr>
            <a:cxnSpLocks/>
          </p:cNvCxnSpPr>
          <p:nvPr/>
        </p:nvCxnSpPr>
        <p:spPr>
          <a:xfrm>
            <a:off x="7966895" y="465120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03465D9-CB37-6DA6-92BA-B3C9890F8ACD}"/>
              </a:ext>
            </a:extLst>
          </p:cNvPr>
          <p:cNvSpPr>
            <a:spLocks/>
          </p:cNvSpPr>
          <p:nvPr/>
        </p:nvSpPr>
        <p:spPr>
          <a:xfrm>
            <a:off x="4690250" y="4077172"/>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0C15D5-7C58-AE40-975F-39C9275967A8}"/>
              </a:ext>
            </a:extLst>
          </p:cNvPr>
          <p:cNvSpPr>
            <a:spLocks/>
          </p:cNvSpPr>
          <p:nvPr/>
        </p:nvSpPr>
        <p:spPr>
          <a:xfrm>
            <a:off x="5686465" y="4074796"/>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D99954D-09BB-0EA1-63EB-EA9484433C39}"/>
              </a:ext>
            </a:extLst>
          </p:cNvPr>
          <p:cNvSpPr txBox="1"/>
          <p:nvPr/>
        </p:nvSpPr>
        <p:spPr>
          <a:xfrm>
            <a:off x="4876606" y="4190438"/>
            <a:ext cx="213200" cy="369332"/>
          </a:xfrm>
          <a:prstGeom prst="rect">
            <a:avLst/>
          </a:prstGeom>
          <a:noFill/>
        </p:spPr>
        <p:txBody>
          <a:bodyPr wrap="none" lIns="0" tIns="0" rIns="0" bIns="0" rtlCol="0">
            <a:spAutoFit/>
          </a:bodyPr>
          <a:lstStyle/>
          <a:p>
            <a:r>
              <a:rPr lang="en-US" sz="2400" dirty="0"/>
              <a:t>…</a:t>
            </a:r>
          </a:p>
        </p:txBody>
      </p:sp>
      <p:sp>
        <p:nvSpPr>
          <p:cNvPr id="16" name="Rectangle 15">
            <a:extLst>
              <a:ext uri="{FF2B5EF4-FFF2-40B4-BE49-F238E27FC236}">
                <a16:creationId xmlns:a16="http://schemas.microsoft.com/office/drawing/2014/main" id="{88C7ACF7-5779-8DFE-D02D-8FFB7B324CAF}"/>
              </a:ext>
            </a:extLst>
          </p:cNvPr>
          <p:cNvSpPr>
            <a:spLocks/>
          </p:cNvSpPr>
          <p:nvPr/>
        </p:nvSpPr>
        <p:spPr>
          <a:xfrm>
            <a:off x="6682680" y="4069249"/>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74E074-2C19-8903-CB60-47FAE806EB7A}"/>
                  </a:ext>
                </a:extLst>
              </p:cNvPr>
              <p:cNvSpPr txBox="1"/>
              <p:nvPr/>
            </p:nvSpPr>
            <p:spPr>
              <a:xfrm>
                <a:off x="6780089" y="4237969"/>
                <a:ext cx="419281"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𝑋</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sub>
                        <m:sup>
                          <m:r>
                            <a:rPr lang="en-CA" sz="1600" b="0" i="1" smtClean="0">
                              <a:latin typeface="Cambria Math" panose="02040503050406030204" pitchFamily="18" charset="0"/>
                            </a:rPr>
                            <m:t>∗</m:t>
                          </m:r>
                        </m:sup>
                      </m:sSubSup>
                    </m:oMath>
                  </m:oMathPara>
                </a14:m>
                <a:endParaRPr lang="en-US" sz="1600" dirty="0"/>
              </a:p>
            </p:txBody>
          </p:sp>
        </mc:Choice>
        <mc:Fallback xmlns="">
          <p:sp>
            <p:nvSpPr>
              <p:cNvPr id="17" name="TextBox 16">
                <a:extLst>
                  <a:ext uri="{FF2B5EF4-FFF2-40B4-BE49-F238E27FC236}">
                    <a16:creationId xmlns:a16="http://schemas.microsoft.com/office/drawing/2014/main" id="{BB74E074-2C19-8903-CB60-47FAE806EB7A}"/>
                  </a:ext>
                </a:extLst>
              </p:cNvPr>
              <p:cNvSpPr txBox="1">
                <a:spLocks noRot="1" noChangeAspect="1" noMove="1" noResize="1" noEditPoints="1" noAdjustHandles="1" noChangeArrowheads="1" noChangeShapeType="1" noTextEdit="1"/>
              </p:cNvSpPr>
              <p:nvPr/>
            </p:nvSpPr>
            <p:spPr>
              <a:xfrm>
                <a:off x="6780089" y="4237969"/>
                <a:ext cx="419281" cy="269817"/>
              </a:xfrm>
              <a:prstGeom prst="rect">
                <a:avLst/>
              </a:prstGeom>
              <a:blipFill>
                <a:blip r:embed="rId18"/>
                <a:stretch>
                  <a:fillRect l="-11765" b="-9091"/>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F0B732C-6FBE-EA07-C9BF-2E28916DCFF4}"/>
              </a:ext>
            </a:extLst>
          </p:cNvPr>
          <p:cNvSpPr>
            <a:spLocks/>
          </p:cNvSpPr>
          <p:nvPr/>
        </p:nvSpPr>
        <p:spPr>
          <a:xfrm>
            <a:off x="7678895" y="4077171"/>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0E1F81E-DDF9-1F70-A333-567B97AF1E39}"/>
              </a:ext>
            </a:extLst>
          </p:cNvPr>
          <p:cNvSpPr>
            <a:spLocks/>
          </p:cNvSpPr>
          <p:nvPr/>
        </p:nvSpPr>
        <p:spPr>
          <a:xfrm>
            <a:off x="8676490" y="4077171"/>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E7A606F-7B77-DDD8-20DA-43DA41A76BB3}"/>
              </a:ext>
            </a:extLst>
          </p:cNvPr>
          <p:cNvSpPr txBox="1"/>
          <p:nvPr/>
        </p:nvSpPr>
        <p:spPr>
          <a:xfrm>
            <a:off x="8862846" y="4190437"/>
            <a:ext cx="213200" cy="369332"/>
          </a:xfrm>
          <a:prstGeom prst="rect">
            <a:avLst/>
          </a:prstGeom>
          <a:noFill/>
        </p:spPr>
        <p:txBody>
          <a:bodyPr wrap="none" lIns="0" tIns="0" rIns="0" bIns="0" rtlCol="0">
            <a:spAutoFit/>
          </a:bodyPr>
          <a:lstStyle/>
          <a:p>
            <a:r>
              <a:rPr lang="en-US" sz="2400" dirty="0"/>
              <a:t>…</a:t>
            </a:r>
          </a:p>
        </p:txBody>
      </p:sp>
      <p:cxnSp>
        <p:nvCxnSpPr>
          <p:cNvPr id="23" name="Straight Arrow Connector 22">
            <a:extLst>
              <a:ext uri="{FF2B5EF4-FFF2-40B4-BE49-F238E27FC236}">
                <a16:creationId xmlns:a16="http://schemas.microsoft.com/office/drawing/2014/main" id="{E5E267FE-3065-C918-E46B-85788B6D890F}"/>
              </a:ext>
            </a:extLst>
          </p:cNvPr>
          <p:cNvCxnSpPr/>
          <p:nvPr/>
        </p:nvCxnSpPr>
        <p:spPr>
          <a:xfrm>
            <a:off x="6267263" y="4365477"/>
            <a:ext cx="420215" cy="0"/>
          </a:xfrm>
          <a:prstGeom prst="straightConnector1">
            <a:avLst/>
          </a:prstGeom>
          <a:ln w="22225">
            <a:solidFill>
              <a:srgbClr val="19EBF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24DCAB-17D4-629A-5E52-4BEC387458CC}"/>
              </a:ext>
            </a:extLst>
          </p:cNvPr>
          <p:cNvCxnSpPr>
            <a:cxnSpLocks/>
          </p:cNvCxnSpPr>
          <p:nvPr/>
        </p:nvCxnSpPr>
        <p:spPr>
          <a:xfrm flipV="1">
            <a:off x="5266250" y="4365477"/>
            <a:ext cx="421811" cy="2376"/>
          </a:xfrm>
          <a:prstGeom prst="straightConnector1">
            <a:avLst/>
          </a:prstGeom>
          <a:ln w="22225">
            <a:solidFill>
              <a:srgbClr val="19EBF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F8D957-8388-6FC1-1E28-CB475B8364BD}"/>
              </a:ext>
            </a:extLst>
          </p:cNvPr>
          <p:cNvCxnSpPr/>
          <p:nvPr/>
        </p:nvCxnSpPr>
        <p:spPr>
          <a:xfrm>
            <a:off x="7262452" y="4365477"/>
            <a:ext cx="420215" cy="0"/>
          </a:xfrm>
          <a:prstGeom prst="straightConnector1">
            <a:avLst/>
          </a:prstGeom>
          <a:ln w="22225">
            <a:solidFill>
              <a:srgbClr val="19EBF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9727E68-F9BD-8702-E863-3B668CD4FDA5}"/>
              </a:ext>
            </a:extLst>
          </p:cNvPr>
          <p:cNvCxnSpPr/>
          <p:nvPr/>
        </p:nvCxnSpPr>
        <p:spPr>
          <a:xfrm>
            <a:off x="8260021" y="4365477"/>
            <a:ext cx="420215" cy="0"/>
          </a:xfrm>
          <a:prstGeom prst="straightConnector1">
            <a:avLst/>
          </a:prstGeom>
          <a:ln w="22225">
            <a:solidFill>
              <a:srgbClr val="19EBF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2944476-7DA0-D0D9-CD31-B2405827C1E0}"/>
              </a:ext>
            </a:extLst>
          </p:cNvPr>
          <p:cNvSpPr txBox="1"/>
          <p:nvPr/>
        </p:nvSpPr>
        <p:spPr>
          <a:xfrm>
            <a:off x="881564" y="4023171"/>
            <a:ext cx="2601674" cy="738664"/>
          </a:xfrm>
          <a:prstGeom prst="rect">
            <a:avLst/>
          </a:prstGeom>
          <a:noFill/>
        </p:spPr>
        <p:txBody>
          <a:bodyPr wrap="none" rtlCol="0">
            <a:spAutoFit/>
          </a:bodyPr>
          <a:lstStyle/>
          <a:p>
            <a:r>
              <a:rPr lang="en-US" sz="2400" dirty="0">
                <a:solidFill>
                  <a:srgbClr val="19EBF2"/>
                </a:solidFill>
              </a:rPr>
              <a:t>Hidden states</a:t>
            </a:r>
          </a:p>
          <a:p>
            <a:r>
              <a:rPr lang="en-US" dirty="0">
                <a:solidFill>
                  <a:srgbClr val="19EBF2"/>
                </a:solidFill>
              </a:rPr>
              <a:t>(</a:t>
            </a:r>
            <a:r>
              <a:rPr lang="en-US" dirty="0" err="1">
                <a:solidFill>
                  <a:srgbClr val="19EBF2"/>
                </a:solidFill>
              </a:rPr>
              <a:t>e.g</a:t>
            </a:r>
            <a:r>
              <a:rPr lang="en-US" dirty="0">
                <a:solidFill>
                  <a:srgbClr val="19EBF2"/>
                </a:solidFill>
              </a:rPr>
              <a:t>, gliding vs swimming)</a:t>
            </a:r>
          </a:p>
        </p:txBody>
      </p:sp>
      <p:sp>
        <p:nvSpPr>
          <p:cNvPr id="99" name="TextBox 98">
            <a:extLst>
              <a:ext uri="{FF2B5EF4-FFF2-40B4-BE49-F238E27FC236}">
                <a16:creationId xmlns:a16="http://schemas.microsoft.com/office/drawing/2014/main" id="{DE2CD3F8-9491-1B6C-DC00-2694B081D304}"/>
              </a:ext>
            </a:extLst>
          </p:cNvPr>
          <p:cNvSpPr txBox="1"/>
          <p:nvPr/>
        </p:nvSpPr>
        <p:spPr>
          <a:xfrm>
            <a:off x="1501853" y="5466454"/>
            <a:ext cx="1925976" cy="738664"/>
          </a:xfrm>
          <a:prstGeom prst="rect">
            <a:avLst/>
          </a:prstGeom>
          <a:noFill/>
        </p:spPr>
        <p:txBody>
          <a:bodyPr wrap="none" rtlCol="0">
            <a:spAutoFit/>
          </a:bodyPr>
          <a:lstStyle/>
          <a:p>
            <a:r>
              <a:rPr lang="en-US" sz="2400" dirty="0">
                <a:solidFill>
                  <a:srgbClr val="FF00C4"/>
                </a:solidFill>
              </a:rPr>
              <a:t>Observations</a:t>
            </a:r>
          </a:p>
          <a:p>
            <a:r>
              <a:rPr lang="en-US" dirty="0">
                <a:solidFill>
                  <a:srgbClr val="FF00C4"/>
                </a:solidFill>
              </a:rPr>
              <a:t>(e.g., acceleration)</a:t>
            </a:r>
          </a:p>
        </p:txBody>
      </p:sp>
      <p:sp>
        <p:nvSpPr>
          <p:cNvPr id="101" name="TextBox 100">
            <a:extLst>
              <a:ext uri="{FF2B5EF4-FFF2-40B4-BE49-F238E27FC236}">
                <a16:creationId xmlns:a16="http://schemas.microsoft.com/office/drawing/2014/main" id="{C982CDA3-D90A-690D-1C91-98E08351A53D}"/>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sp>
        <p:nvSpPr>
          <p:cNvPr id="5" name="Rounded Rectangle 4">
            <a:extLst>
              <a:ext uri="{FF2B5EF4-FFF2-40B4-BE49-F238E27FC236}">
                <a16:creationId xmlns:a16="http://schemas.microsoft.com/office/drawing/2014/main" id="{7283CC90-95D0-CD8A-C51D-1E300775981D}"/>
              </a:ext>
            </a:extLst>
          </p:cNvPr>
          <p:cNvSpPr/>
          <p:nvPr/>
        </p:nvSpPr>
        <p:spPr>
          <a:xfrm>
            <a:off x="6380345" y="4916444"/>
            <a:ext cx="1186878"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A3F84A-D17D-C14A-5612-10593C7F9CB6}"/>
                  </a:ext>
                </a:extLst>
              </p:cNvPr>
              <p:cNvSpPr txBox="1"/>
              <p:nvPr/>
            </p:nvSpPr>
            <p:spPr>
              <a:xfrm>
                <a:off x="6378570" y="4940393"/>
                <a:ext cx="1188655" cy="302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CA" sz="1200" b="0" i="1" smtClean="0">
                              <a:latin typeface="Cambria Math" panose="02040503050406030204" pitchFamily="18" charset="0"/>
                            </a:rPr>
                          </m:ctrlPr>
                        </m:sSubSupPr>
                        <m:e>
                          <m:acc>
                            <m:accPr>
                              <m:chr m:val="̃"/>
                              <m:ctrlPr>
                                <a:rPr lang="en-CA" sz="1200" b="0" i="1" smtClean="0">
                                  <a:latin typeface="Cambria Math" panose="02040503050406030204" pitchFamily="18" charset="0"/>
                                </a:rPr>
                              </m:ctrlPr>
                            </m:accPr>
                            <m:e>
                              <m:r>
                                <a:rPr lang="en-CA" sz="1200" i="1">
                                  <a:latin typeface="Cambria Math" panose="02040503050406030204" pitchFamily="18" charset="0"/>
                                </a:rPr>
                                <m:t>𝑌</m:t>
                              </m:r>
                            </m:e>
                          </m:acc>
                        </m:e>
                        <m:sub>
                          <m:r>
                            <a:rPr lang="en-CA" sz="1200" b="0" i="1" smtClean="0">
                              <a:latin typeface="Cambria Math" panose="02040503050406030204" pitchFamily="18" charset="0"/>
                            </a:rPr>
                            <m:t>𝑡</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𝑡</m:t>
                              </m:r>
                            </m:e>
                            <m:sup>
                              <m:r>
                                <a:rPr lang="en-CA" sz="1200" b="0" i="1" smtClean="0">
                                  <a:latin typeface="Cambria Math" panose="02040503050406030204" pitchFamily="18" charset="0"/>
                                </a:rPr>
                                <m:t>∗</m:t>
                              </m:r>
                            </m:sup>
                          </m:sSup>
                          <m:r>
                            <a:rPr lang="en-CA" sz="1200" b="0" i="1" smtClean="0">
                              <a:latin typeface="Cambria Math" panose="02040503050406030204" pitchFamily="18" charset="0"/>
                            </a:rPr>
                            <m:t>,1</m:t>
                          </m:r>
                        </m:sub>
                        <m:sup>
                          <m:r>
                            <a:rPr lang="en-CA" sz="1200" b="0" i="1" smtClean="0">
                              <a:latin typeface="Cambria Math" panose="02040503050406030204" pitchFamily="18" charset="0"/>
                            </a:rPr>
                            <m:t>∗</m:t>
                          </m:r>
                        </m:sup>
                      </m:sSubSup>
                      <m:r>
                        <a:rPr lang="en-CA" sz="1200" b="0" i="1" smtClean="0">
                          <a:latin typeface="Cambria Math" panose="02040503050406030204" pitchFamily="18" charset="0"/>
                        </a:rPr>
                        <m:t>, …,</m:t>
                      </m:r>
                      <m:sSubSup>
                        <m:sSubSupPr>
                          <m:ctrlPr>
                            <a:rPr lang="en-CA" sz="1200" i="1">
                              <a:latin typeface="Cambria Math" panose="02040503050406030204" pitchFamily="18" charset="0"/>
                            </a:rPr>
                          </m:ctrlPr>
                        </m:sSubSupPr>
                        <m:e>
                          <m:acc>
                            <m:accPr>
                              <m:chr m:val="̃"/>
                              <m:ctrlPr>
                                <a:rPr lang="en-CA" sz="1200" b="0" i="1" smtClean="0">
                                  <a:latin typeface="Cambria Math" panose="02040503050406030204" pitchFamily="18" charset="0"/>
                                </a:rPr>
                              </m:ctrlPr>
                            </m:accPr>
                            <m:e>
                              <m:r>
                                <a:rPr lang="en-CA" sz="1200" i="1">
                                  <a:latin typeface="Cambria Math" panose="02040503050406030204" pitchFamily="18" charset="0"/>
                                </a:rPr>
                                <m:t>𝑌</m:t>
                              </m:r>
                            </m:e>
                          </m:acc>
                        </m:e>
                        <m:sub>
                          <m:r>
                            <a:rPr lang="en-CA" sz="1200" i="1">
                              <a:latin typeface="Cambria Math" panose="02040503050406030204" pitchFamily="18" charset="0"/>
                            </a:rPr>
                            <m:t>𝑡</m:t>
                          </m:r>
                          <m:r>
                            <a:rPr lang="en-CA" sz="1200" i="1">
                              <a:latin typeface="Cambria Math" panose="02040503050406030204" pitchFamily="18" charset="0"/>
                            </a:rPr>
                            <m:t>,</m:t>
                          </m:r>
                          <m:sSup>
                            <m:sSupPr>
                              <m:ctrlPr>
                                <a:rPr lang="en-CA" sz="1200" i="1">
                                  <a:latin typeface="Cambria Math" panose="02040503050406030204" pitchFamily="18" charset="0"/>
                                </a:rPr>
                              </m:ctrlPr>
                            </m:sSupPr>
                            <m:e>
                              <m:r>
                                <a:rPr lang="en-CA" sz="1200" i="1">
                                  <a:latin typeface="Cambria Math" panose="02040503050406030204" pitchFamily="18" charset="0"/>
                                </a:rPr>
                                <m:t>𝑡</m:t>
                              </m:r>
                            </m:e>
                            <m:sup>
                              <m:r>
                                <a:rPr lang="en-CA" sz="1200" i="1">
                                  <a:latin typeface="Cambria Math" panose="02040503050406030204" pitchFamily="18" charset="0"/>
                                </a:rPr>
                                <m:t>∗</m:t>
                              </m:r>
                            </m:sup>
                          </m:sSup>
                          <m:r>
                            <a:rPr lang="en-CA" sz="1200" i="1">
                              <a:latin typeface="Cambria Math" panose="02040503050406030204" pitchFamily="18" charset="0"/>
                            </a:rPr>
                            <m:t>,1</m:t>
                          </m:r>
                          <m:r>
                            <a:rPr lang="en-CA" sz="1200" b="0" i="1" smtClean="0">
                              <a:latin typeface="Cambria Math" panose="02040503050406030204" pitchFamily="18" charset="0"/>
                            </a:rPr>
                            <m:t>00</m:t>
                          </m:r>
                        </m:sub>
                        <m:sup>
                          <m:r>
                            <a:rPr lang="en-CA" sz="1200" i="1">
                              <a:latin typeface="Cambria Math" panose="02040503050406030204" pitchFamily="18" charset="0"/>
                            </a:rPr>
                            <m:t>∗</m:t>
                          </m:r>
                        </m:sup>
                      </m:sSubSup>
                    </m:oMath>
                  </m:oMathPara>
                </a14:m>
                <a:endParaRPr lang="en-US" sz="1200" dirty="0"/>
              </a:p>
            </p:txBody>
          </p:sp>
        </mc:Choice>
        <mc:Fallback xmlns="">
          <p:sp>
            <p:nvSpPr>
              <p:cNvPr id="7" name="TextBox 6">
                <a:extLst>
                  <a:ext uri="{FF2B5EF4-FFF2-40B4-BE49-F238E27FC236}">
                    <a16:creationId xmlns:a16="http://schemas.microsoft.com/office/drawing/2014/main" id="{6DA3F84A-D17D-C14A-5612-10593C7F9CB6}"/>
                  </a:ext>
                </a:extLst>
              </p:cNvPr>
              <p:cNvSpPr txBox="1">
                <a:spLocks noRot="1" noChangeAspect="1" noMove="1" noResize="1" noEditPoints="1" noAdjustHandles="1" noChangeArrowheads="1" noChangeShapeType="1" noTextEdit="1"/>
              </p:cNvSpPr>
              <p:nvPr/>
            </p:nvSpPr>
            <p:spPr>
              <a:xfrm>
                <a:off x="6378570" y="4940393"/>
                <a:ext cx="1188655" cy="302455"/>
              </a:xfrm>
              <a:prstGeom prst="rect">
                <a:avLst/>
              </a:prstGeom>
              <a:blipFill>
                <a:blip r:embed="rId19"/>
                <a:stretch>
                  <a:fillRect r="-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117EBE8-275A-11D2-F0B4-E0CB3B693F8B}"/>
                  </a:ext>
                </a:extLst>
              </p:cNvPr>
              <p:cNvSpPr txBox="1"/>
              <p:nvPr/>
            </p:nvSpPr>
            <p:spPr>
              <a:xfrm>
                <a:off x="5675361" y="4237969"/>
                <a:ext cx="614848"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𝑋</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r>
                            <a:rPr lang="en-CA" sz="1600" i="1">
                              <a:latin typeface="Cambria Math" panose="02040503050406030204" pitchFamily="18" charset="0"/>
                              <a:ea typeface="Cambria Math" panose="02040503050406030204" pitchFamily="18" charset="0"/>
                            </a:rPr>
                            <m:t>−</m:t>
                          </m:r>
                          <m:r>
                            <a:rPr lang="en-CA" sz="1600" b="0" i="1" smtClean="0">
                              <a:latin typeface="Cambria Math" panose="02040503050406030204" pitchFamily="18" charset="0"/>
                            </a:rPr>
                            <m:t>1</m:t>
                          </m:r>
                        </m:sub>
                        <m:sup>
                          <m:r>
                            <a:rPr lang="en-CA" sz="1600" b="0" i="1" smtClean="0">
                              <a:latin typeface="Cambria Math" panose="02040503050406030204" pitchFamily="18" charset="0"/>
                            </a:rPr>
                            <m:t>∗</m:t>
                          </m:r>
                        </m:sup>
                      </m:sSubSup>
                    </m:oMath>
                  </m:oMathPara>
                </a14:m>
                <a:endParaRPr lang="en-US" sz="1600" dirty="0"/>
              </a:p>
            </p:txBody>
          </p:sp>
        </mc:Choice>
        <mc:Fallback xmlns="">
          <p:sp>
            <p:nvSpPr>
              <p:cNvPr id="13" name="TextBox 12">
                <a:extLst>
                  <a:ext uri="{FF2B5EF4-FFF2-40B4-BE49-F238E27FC236}">
                    <a16:creationId xmlns:a16="http://schemas.microsoft.com/office/drawing/2014/main" id="{B117EBE8-275A-11D2-F0B4-E0CB3B693F8B}"/>
                  </a:ext>
                </a:extLst>
              </p:cNvPr>
              <p:cNvSpPr txBox="1">
                <a:spLocks noRot="1" noChangeAspect="1" noMove="1" noResize="1" noEditPoints="1" noAdjustHandles="1" noChangeArrowheads="1" noChangeShapeType="1" noTextEdit="1"/>
              </p:cNvSpPr>
              <p:nvPr/>
            </p:nvSpPr>
            <p:spPr>
              <a:xfrm>
                <a:off x="5675361" y="4237969"/>
                <a:ext cx="614848" cy="269817"/>
              </a:xfrm>
              <a:prstGeom prst="rect">
                <a:avLst/>
              </a:prstGeom>
              <a:blipFill>
                <a:blip r:embed="rId20"/>
                <a:stretch>
                  <a:fillRect l="-6000" r="-2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873B72-2D02-C133-D783-F94726D164D4}"/>
                  </a:ext>
                </a:extLst>
              </p:cNvPr>
              <p:cNvSpPr txBox="1"/>
              <p:nvPr/>
            </p:nvSpPr>
            <p:spPr>
              <a:xfrm>
                <a:off x="7674400" y="4232944"/>
                <a:ext cx="614848"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𝑋</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r>
                            <a:rPr lang="en-CA" sz="1600" b="0" i="1" smtClean="0">
                              <a:latin typeface="Cambria Math" panose="02040503050406030204" pitchFamily="18" charset="0"/>
                            </a:rPr>
                            <m:t>+1</m:t>
                          </m:r>
                        </m:sub>
                        <m:sup>
                          <m:r>
                            <a:rPr lang="en-CA" sz="1600" b="0" i="1" smtClean="0">
                              <a:latin typeface="Cambria Math" panose="02040503050406030204" pitchFamily="18" charset="0"/>
                            </a:rPr>
                            <m:t>∗</m:t>
                          </m:r>
                        </m:sup>
                      </m:sSubSup>
                    </m:oMath>
                  </m:oMathPara>
                </a14:m>
                <a:endParaRPr lang="en-US" sz="1600" dirty="0"/>
              </a:p>
            </p:txBody>
          </p:sp>
        </mc:Choice>
        <mc:Fallback xmlns="">
          <p:sp>
            <p:nvSpPr>
              <p:cNvPr id="19" name="TextBox 18">
                <a:extLst>
                  <a:ext uri="{FF2B5EF4-FFF2-40B4-BE49-F238E27FC236}">
                    <a16:creationId xmlns:a16="http://schemas.microsoft.com/office/drawing/2014/main" id="{82873B72-2D02-C133-D783-F94726D164D4}"/>
                  </a:ext>
                </a:extLst>
              </p:cNvPr>
              <p:cNvSpPr txBox="1">
                <a:spLocks noRot="1" noChangeAspect="1" noMove="1" noResize="1" noEditPoints="1" noAdjustHandles="1" noChangeArrowheads="1" noChangeShapeType="1" noTextEdit="1"/>
              </p:cNvSpPr>
              <p:nvPr/>
            </p:nvSpPr>
            <p:spPr>
              <a:xfrm>
                <a:off x="7674400" y="4232944"/>
                <a:ext cx="614848" cy="269817"/>
              </a:xfrm>
              <a:prstGeom prst="rect">
                <a:avLst/>
              </a:prstGeom>
              <a:blipFill>
                <a:blip r:embed="rId21"/>
                <a:stretch>
                  <a:fillRect l="-8163" r="-4082" b="-9091"/>
                </a:stretch>
              </a:blipFill>
            </p:spPr>
            <p:txBody>
              <a:bodyPr/>
              <a:lstStyle/>
              <a:p>
                <a:r>
                  <a:rPr lang="en-US">
                    <a:noFill/>
                  </a:rPr>
                  <a:t> </a:t>
                </a:r>
              </a:p>
            </p:txBody>
          </p:sp>
        </mc:Fallback>
      </mc:AlternateContent>
      <p:sp>
        <p:nvSpPr>
          <p:cNvPr id="46" name="Rounded Rectangle 45">
            <a:extLst>
              <a:ext uri="{FF2B5EF4-FFF2-40B4-BE49-F238E27FC236}">
                <a16:creationId xmlns:a16="http://schemas.microsoft.com/office/drawing/2014/main" id="{F8503F3A-B268-64B0-4130-38E8375C206E}"/>
              </a:ext>
            </a:extLst>
          </p:cNvPr>
          <p:cNvSpPr/>
          <p:nvPr/>
        </p:nvSpPr>
        <p:spPr>
          <a:xfrm>
            <a:off x="7593638" y="4911046"/>
            <a:ext cx="750260"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EFA49E43-B08E-0731-509A-9C0F2EC10534}"/>
              </a:ext>
            </a:extLst>
          </p:cNvPr>
          <p:cNvSpPr/>
          <p:nvPr/>
        </p:nvSpPr>
        <p:spPr>
          <a:xfrm>
            <a:off x="8594665" y="4898887"/>
            <a:ext cx="750260"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9DFEED93-2010-A431-D41D-A934CABF1815}"/>
              </a:ext>
            </a:extLst>
          </p:cNvPr>
          <p:cNvSpPr txBox="1"/>
          <p:nvPr/>
        </p:nvSpPr>
        <p:spPr>
          <a:xfrm>
            <a:off x="7818923" y="4952546"/>
            <a:ext cx="400803" cy="276999"/>
          </a:xfrm>
          <a:prstGeom prst="rect">
            <a:avLst/>
          </a:prstGeom>
          <a:noFill/>
        </p:spPr>
        <p:txBody>
          <a:bodyPr wrap="square">
            <a:spAutoFit/>
          </a:bodyPr>
          <a:lstStyle/>
          <a:p>
            <a:r>
              <a:rPr lang="en-US" sz="1200" dirty="0"/>
              <a:t>…</a:t>
            </a:r>
          </a:p>
        </p:txBody>
      </p:sp>
      <p:sp>
        <p:nvSpPr>
          <p:cNvPr id="62" name="TextBox 61">
            <a:extLst>
              <a:ext uri="{FF2B5EF4-FFF2-40B4-BE49-F238E27FC236}">
                <a16:creationId xmlns:a16="http://schemas.microsoft.com/office/drawing/2014/main" id="{E11EBAD6-4C6D-5476-C020-C2E11A63E474}"/>
              </a:ext>
            </a:extLst>
          </p:cNvPr>
          <p:cNvSpPr txBox="1"/>
          <p:nvPr/>
        </p:nvSpPr>
        <p:spPr>
          <a:xfrm>
            <a:off x="8829257" y="4950897"/>
            <a:ext cx="400803" cy="276999"/>
          </a:xfrm>
          <a:prstGeom prst="rect">
            <a:avLst/>
          </a:prstGeom>
          <a:noFill/>
        </p:spPr>
        <p:txBody>
          <a:bodyPr wrap="square">
            <a:spAutoFit/>
          </a:bodyPr>
          <a:lstStyle/>
          <a:p>
            <a:r>
              <a:rPr lang="en-US" sz="1200" dirty="0"/>
              <a:t>…</a:t>
            </a:r>
          </a:p>
        </p:txBody>
      </p:sp>
      <p:sp>
        <p:nvSpPr>
          <p:cNvPr id="65" name="Rounded Rectangle 64">
            <a:extLst>
              <a:ext uri="{FF2B5EF4-FFF2-40B4-BE49-F238E27FC236}">
                <a16:creationId xmlns:a16="http://schemas.microsoft.com/office/drawing/2014/main" id="{D595FD76-E3BB-D53C-89D2-860042CEE3CB}"/>
              </a:ext>
            </a:extLst>
          </p:cNvPr>
          <p:cNvSpPr/>
          <p:nvPr/>
        </p:nvSpPr>
        <p:spPr>
          <a:xfrm>
            <a:off x="5606020" y="4921428"/>
            <a:ext cx="750260"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A16D49E8-DDA7-996E-9271-16BA5EA6E895}"/>
              </a:ext>
            </a:extLst>
          </p:cNvPr>
          <p:cNvSpPr txBox="1"/>
          <p:nvPr/>
        </p:nvSpPr>
        <p:spPr>
          <a:xfrm>
            <a:off x="5831305" y="4962928"/>
            <a:ext cx="400803" cy="276999"/>
          </a:xfrm>
          <a:prstGeom prst="rect">
            <a:avLst/>
          </a:prstGeom>
          <a:noFill/>
        </p:spPr>
        <p:txBody>
          <a:bodyPr wrap="square">
            <a:spAutoFit/>
          </a:bodyPr>
          <a:lstStyle/>
          <a:p>
            <a:r>
              <a:rPr lang="en-US" sz="1200" dirty="0"/>
              <a:t>…</a:t>
            </a:r>
          </a:p>
        </p:txBody>
      </p:sp>
      <p:sp>
        <p:nvSpPr>
          <p:cNvPr id="68" name="Rounded Rectangle 67">
            <a:extLst>
              <a:ext uri="{FF2B5EF4-FFF2-40B4-BE49-F238E27FC236}">
                <a16:creationId xmlns:a16="http://schemas.microsoft.com/office/drawing/2014/main" id="{0A2A5738-A9B4-0BA6-AAE5-385B0D1463EB}"/>
              </a:ext>
            </a:extLst>
          </p:cNvPr>
          <p:cNvSpPr/>
          <p:nvPr/>
        </p:nvSpPr>
        <p:spPr>
          <a:xfrm>
            <a:off x="4617042" y="4921428"/>
            <a:ext cx="750260"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F5825C78-5EB0-44DD-AF3A-535CD3659FBC}"/>
              </a:ext>
            </a:extLst>
          </p:cNvPr>
          <p:cNvSpPr txBox="1"/>
          <p:nvPr/>
        </p:nvSpPr>
        <p:spPr>
          <a:xfrm>
            <a:off x="4842327" y="4962928"/>
            <a:ext cx="400803" cy="276999"/>
          </a:xfrm>
          <a:prstGeom prst="rect">
            <a:avLst/>
          </a:prstGeom>
          <a:noFill/>
        </p:spPr>
        <p:txBody>
          <a:bodyPr wrap="square">
            <a:spAutoFit/>
          </a:bodyPr>
          <a:lstStyle/>
          <a:p>
            <a:r>
              <a:rPr lang="en-US" sz="1200" dirty="0"/>
              <a:t>…</a:t>
            </a:r>
          </a:p>
        </p:txBody>
      </p:sp>
      <p:sp>
        <p:nvSpPr>
          <p:cNvPr id="97" name="TextBox 96">
            <a:extLst>
              <a:ext uri="{FF2B5EF4-FFF2-40B4-BE49-F238E27FC236}">
                <a16:creationId xmlns:a16="http://schemas.microsoft.com/office/drawing/2014/main" id="{AAC0E457-6D12-3793-23BE-789D75650821}"/>
              </a:ext>
            </a:extLst>
          </p:cNvPr>
          <p:cNvSpPr txBox="1"/>
          <p:nvPr/>
        </p:nvSpPr>
        <p:spPr>
          <a:xfrm>
            <a:off x="9846448" y="4870936"/>
            <a:ext cx="2138342" cy="400110"/>
          </a:xfrm>
          <a:prstGeom prst="rect">
            <a:avLst/>
          </a:prstGeom>
          <a:noFill/>
        </p:spPr>
        <p:txBody>
          <a:bodyPr wrap="none" rtlCol="0">
            <a:spAutoFit/>
          </a:bodyPr>
          <a:lstStyle/>
          <a:p>
            <a:r>
              <a:rPr lang="en-US" sz="2000" dirty="0"/>
              <a:t>Summary statistics</a:t>
            </a:r>
          </a:p>
        </p:txBody>
      </p:sp>
      <p:pic>
        <p:nvPicPr>
          <p:cNvPr id="4" name="Picture 3">
            <a:extLst>
              <a:ext uri="{FF2B5EF4-FFF2-40B4-BE49-F238E27FC236}">
                <a16:creationId xmlns:a16="http://schemas.microsoft.com/office/drawing/2014/main" id="{E4C5D882-4FC4-5162-A211-588715DB9385}"/>
              </a:ext>
            </a:extLst>
          </p:cNvPr>
          <p:cNvPicPr>
            <a:picLocks noChangeAspect="1"/>
          </p:cNvPicPr>
          <p:nvPr/>
        </p:nvPicPr>
        <p:blipFill>
          <a:blip r:embed="rId22"/>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05970189-418D-E698-4997-AA7F22472BCC}"/>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Tree>
    <p:extLst>
      <p:ext uri="{BB962C8B-B14F-4D97-AF65-F5344CB8AC3E}">
        <p14:creationId xmlns:p14="http://schemas.microsoft.com/office/powerpoint/2010/main" val="216912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2" grpId="0" animBg="1"/>
      <p:bldP spid="73" grpId="0"/>
      <p:bldP spid="74" grpId="0" animBg="1"/>
      <p:bldP spid="75" grpId="0"/>
      <p:bldP spid="76" grpId="0" animBg="1"/>
      <p:bldP spid="80" grpId="0"/>
      <p:bldP spid="81" grpId="0" animBg="1"/>
      <p:bldP spid="82" grpId="0"/>
      <p:bldP spid="99" grpId="0"/>
      <p:bldP spid="5" grpId="0" animBg="1"/>
      <p:bldP spid="7" grpId="0"/>
      <p:bldP spid="46" grpId="0" animBg="1"/>
      <p:bldP spid="50" grpId="0" animBg="1"/>
      <p:bldP spid="60" grpId="0"/>
      <p:bldP spid="62" grpId="0"/>
      <p:bldP spid="65" grpId="0" animBg="1"/>
      <p:bldP spid="67" grpId="0"/>
      <p:bldP spid="68" grpId="0" animBg="1"/>
      <p:bldP spid="69" grpId="0"/>
      <p:bldP spid="9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0417-828E-2B4E-B8B7-92061E178D82}"/>
              </a:ext>
            </a:extLst>
          </p:cNvPr>
          <p:cNvSpPr>
            <a:spLocks noGrp="1"/>
          </p:cNvSpPr>
          <p:nvPr>
            <p:ph type="title"/>
          </p:nvPr>
        </p:nvSpPr>
        <p:spPr/>
        <p:txBody>
          <a:bodyPr/>
          <a:lstStyle/>
          <a:p>
            <a:r>
              <a:rPr lang="en-US" dirty="0"/>
              <a:t>Diving </a:t>
            </a:r>
            <a:r>
              <a:rPr lang="en-US" dirty="0" err="1"/>
              <a:t>behaviour</a:t>
            </a:r>
            <a:r>
              <a:rPr lang="en-US" dirty="0"/>
              <a:t> of killer whales</a:t>
            </a:r>
          </a:p>
        </p:txBody>
      </p:sp>
      <p:grpSp>
        <p:nvGrpSpPr>
          <p:cNvPr id="28" name="Group 27">
            <a:extLst>
              <a:ext uri="{FF2B5EF4-FFF2-40B4-BE49-F238E27FC236}">
                <a16:creationId xmlns:a16="http://schemas.microsoft.com/office/drawing/2014/main" id="{847C5224-B815-314B-9017-9FDB76C3283D}"/>
              </a:ext>
            </a:extLst>
          </p:cNvPr>
          <p:cNvGrpSpPr>
            <a:grpSpLocks noChangeAspect="1"/>
          </p:cNvGrpSpPr>
          <p:nvPr/>
        </p:nvGrpSpPr>
        <p:grpSpPr>
          <a:xfrm>
            <a:off x="5557190" y="2944941"/>
            <a:ext cx="6694180" cy="2880000"/>
            <a:chOff x="9324000" y="2412000"/>
            <a:chExt cx="5004000" cy="2152841"/>
          </a:xfrm>
        </p:grpSpPr>
        <p:pic>
          <p:nvPicPr>
            <p:cNvPr id="25" name="Picture 24">
              <a:extLst>
                <a:ext uri="{FF2B5EF4-FFF2-40B4-BE49-F238E27FC236}">
                  <a16:creationId xmlns:a16="http://schemas.microsoft.com/office/drawing/2014/main" id="{12D090CA-87A0-AE45-AB4E-5919A5946E9A}"/>
                </a:ext>
              </a:extLst>
            </p:cNvPr>
            <p:cNvPicPr>
              <a:picLocks noChangeAspect="1"/>
            </p:cNvPicPr>
            <p:nvPr/>
          </p:nvPicPr>
          <p:blipFill rotWithShape="1">
            <a:blip r:embed="rId3"/>
            <a:srcRect l="1923" t="49739" r="8183" b="30575"/>
            <a:stretch/>
          </p:blipFill>
          <p:spPr>
            <a:xfrm>
              <a:off x="9396000" y="2412000"/>
              <a:ext cx="4932000" cy="1080000"/>
            </a:xfrm>
            <a:prstGeom prst="rect">
              <a:avLst/>
            </a:prstGeom>
          </p:spPr>
        </p:pic>
        <p:pic>
          <p:nvPicPr>
            <p:cNvPr id="27" name="Picture 26">
              <a:extLst>
                <a:ext uri="{FF2B5EF4-FFF2-40B4-BE49-F238E27FC236}">
                  <a16:creationId xmlns:a16="http://schemas.microsoft.com/office/drawing/2014/main" id="{2D6B8481-D7DF-7742-802E-F987780195EE}"/>
                </a:ext>
              </a:extLst>
            </p:cNvPr>
            <p:cNvPicPr>
              <a:picLocks noChangeAspect="1"/>
            </p:cNvPicPr>
            <p:nvPr/>
          </p:nvPicPr>
          <p:blipFill rotWithShape="1">
            <a:blip r:embed="rId3"/>
            <a:srcRect l="610" t="30321" r="9496" b="49993"/>
            <a:stretch/>
          </p:blipFill>
          <p:spPr>
            <a:xfrm>
              <a:off x="9324000" y="3484841"/>
              <a:ext cx="4932000" cy="1080000"/>
            </a:xfrm>
            <a:prstGeom prst="rect">
              <a:avLst/>
            </a:prstGeom>
          </p:spPr>
        </p:pic>
      </p:grpSp>
      <p:pic>
        <p:nvPicPr>
          <p:cNvPr id="18" name="Google Shape;249;p28">
            <a:extLst>
              <a:ext uri="{FF2B5EF4-FFF2-40B4-BE49-F238E27FC236}">
                <a16:creationId xmlns:a16="http://schemas.microsoft.com/office/drawing/2014/main" id="{0D692D40-0D51-1C4C-B1C6-FACD35ACC2F7}"/>
              </a:ext>
            </a:extLst>
          </p:cNvPr>
          <p:cNvPicPr preferRelativeResize="0">
            <a:picLocks noChangeAspect="1"/>
          </p:cNvPicPr>
          <p:nvPr/>
        </p:nvPicPr>
        <p:blipFill>
          <a:blip r:embed="rId4"/>
          <a:srcRect/>
          <a:stretch/>
        </p:blipFill>
        <p:spPr>
          <a:xfrm>
            <a:off x="1770413" y="2442735"/>
            <a:ext cx="2700001" cy="1800000"/>
          </a:xfrm>
          <a:prstGeom prst="rect">
            <a:avLst/>
          </a:prstGeom>
          <a:noFill/>
          <a:ln>
            <a:noFill/>
          </a:ln>
        </p:spPr>
      </p:pic>
      <p:sp>
        <p:nvSpPr>
          <p:cNvPr id="33" name="TextBox 32">
            <a:extLst>
              <a:ext uri="{FF2B5EF4-FFF2-40B4-BE49-F238E27FC236}">
                <a16:creationId xmlns:a16="http://schemas.microsoft.com/office/drawing/2014/main" id="{9E1B9D26-3FF0-B749-BAD2-5A104B003E99}"/>
              </a:ext>
            </a:extLst>
          </p:cNvPr>
          <p:cNvSpPr txBox="1"/>
          <p:nvPr/>
        </p:nvSpPr>
        <p:spPr>
          <a:xfrm>
            <a:off x="1873931" y="2144807"/>
            <a:ext cx="2750576" cy="369332"/>
          </a:xfrm>
          <a:prstGeom prst="rect">
            <a:avLst/>
          </a:prstGeom>
          <a:noFill/>
        </p:spPr>
        <p:txBody>
          <a:bodyPr wrap="square" rtlCol="0">
            <a:spAutoFit/>
          </a:bodyPr>
          <a:lstStyle/>
          <a:p>
            <a:pPr algn="ctr"/>
            <a:r>
              <a:rPr lang="en-US" dirty="0" err="1"/>
              <a:t>Behavioural</a:t>
            </a:r>
            <a:r>
              <a:rPr lang="en-US" dirty="0"/>
              <a:t> budget</a:t>
            </a:r>
          </a:p>
        </p:txBody>
      </p:sp>
      <p:sp>
        <p:nvSpPr>
          <p:cNvPr id="34" name="TextBox 33">
            <a:extLst>
              <a:ext uri="{FF2B5EF4-FFF2-40B4-BE49-F238E27FC236}">
                <a16:creationId xmlns:a16="http://schemas.microsoft.com/office/drawing/2014/main" id="{E1055C03-2868-6E46-A50F-885E64C7EAEB}"/>
              </a:ext>
            </a:extLst>
          </p:cNvPr>
          <p:cNvSpPr txBox="1"/>
          <p:nvPr/>
        </p:nvSpPr>
        <p:spPr>
          <a:xfrm>
            <a:off x="2398135" y="4376637"/>
            <a:ext cx="1540936" cy="369332"/>
          </a:xfrm>
          <a:prstGeom prst="rect">
            <a:avLst/>
          </a:prstGeom>
          <a:noFill/>
        </p:spPr>
        <p:txBody>
          <a:bodyPr wrap="none" rtlCol="0">
            <a:spAutoFit/>
          </a:bodyPr>
          <a:lstStyle/>
          <a:p>
            <a:pPr algn="ctr"/>
            <a:r>
              <a:rPr lang="en-US" dirty="0"/>
              <a:t>Energy budget</a:t>
            </a:r>
          </a:p>
        </p:txBody>
      </p:sp>
      <p:grpSp>
        <p:nvGrpSpPr>
          <p:cNvPr id="38" name="Group 37">
            <a:extLst>
              <a:ext uri="{FF2B5EF4-FFF2-40B4-BE49-F238E27FC236}">
                <a16:creationId xmlns:a16="http://schemas.microsoft.com/office/drawing/2014/main" id="{60146983-95D1-D041-B473-7D018651DC0D}"/>
              </a:ext>
            </a:extLst>
          </p:cNvPr>
          <p:cNvGrpSpPr>
            <a:grpSpLocks noChangeAspect="1"/>
          </p:cNvGrpSpPr>
          <p:nvPr/>
        </p:nvGrpSpPr>
        <p:grpSpPr>
          <a:xfrm>
            <a:off x="9817463" y="-97971"/>
            <a:ext cx="2984208" cy="2520000"/>
            <a:chOff x="9631200" y="-97971"/>
            <a:chExt cx="3240000" cy="2736000"/>
          </a:xfrm>
        </p:grpSpPr>
        <p:pic>
          <p:nvPicPr>
            <p:cNvPr id="39" name="Picture 38">
              <a:extLst>
                <a:ext uri="{FF2B5EF4-FFF2-40B4-BE49-F238E27FC236}">
                  <a16:creationId xmlns:a16="http://schemas.microsoft.com/office/drawing/2014/main" id="{AD511D50-2A00-E945-A0D9-890CE9C17647}"/>
                </a:ext>
              </a:extLst>
            </p:cNvPr>
            <p:cNvPicPr>
              <a:picLocks noChangeAspect="1"/>
            </p:cNvPicPr>
            <p:nvPr/>
          </p:nvPicPr>
          <p:blipFill>
            <a:blip r:embed="rId5"/>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40" name="TextBox 39">
              <a:extLst>
                <a:ext uri="{FF2B5EF4-FFF2-40B4-BE49-F238E27FC236}">
                  <a16:creationId xmlns:a16="http://schemas.microsoft.com/office/drawing/2014/main" id="{DF9CD864-F884-3841-80B1-C654BE162F98}"/>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20" name="Google Shape;251;p28">
            <a:extLst>
              <a:ext uri="{FF2B5EF4-FFF2-40B4-BE49-F238E27FC236}">
                <a16:creationId xmlns:a16="http://schemas.microsoft.com/office/drawing/2014/main" id="{D36713CA-3CE8-5444-BF64-38E4C43A1958}"/>
              </a:ext>
            </a:extLst>
          </p:cNvPr>
          <p:cNvPicPr preferRelativeResize="0">
            <a:picLocks noChangeAspect="1"/>
          </p:cNvPicPr>
          <p:nvPr/>
        </p:nvPicPr>
        <p:blipFill rotWithShape="1">
          <a:blip r:embed="rId6"/>
          <a:srcRect l="7698"/>
          <a:stretch/>
        </p:blipFill>
        <p:spPr>
          <a:xfrm>
            <a:off x="3368987" y="4835856"/>
            <a:ext cx="2170275" cy="1567522"/>
          </a:xfrm>
          <a:prstGeom prst="rect">
            <a:avLst/>
          </a:prstGeom>
          <a:noFill/>
          <a:ln>
            <a:noFill/>
          </a:ln>
        </p:spPr>
      </p:pic>
      <p:pic>
        <p:nvPicPr>
          <p:cNvPr id="19" name="Google Shape;250;p28">
            <a:extLst>
              <a:ext uri="{FF2B5EF4-FFF2-40B4-BE49-F238E27FC236}">
                <a16:creationId xmlns:a16="http://schemas.microsoft.com/office/drawing/2014/main" id="{4A9EB5D2-98E2-0F4A-9344-51DE5169A114}"/>
              </a:ext>
            </a:extLst>
          </p:cNvPr>
          <p:cNvPicPr preferRelativeResize="0"/>
          <p:nvPr/>
        </p:nvPicPr>
        <p:blipFill>
          <a:blip r:embed="rId7"/>
          <a:srcRect/>
          <a:stretch/>
        </p:blipFill>
        <p:spPr>
          <a:xfrm>
            <a:off x="656072" y="4828672"/>
            <a:ext cx="2376000" cy="1584000"/>
          </a:xfrm>
          <a:prstGeom prst="rect">
            <a:avLst/>
          </a:prstGeom>
          <a:noFill/>
          <a:ln>
            <a:noFill/>
          </a:ln>
        </p:spPr>
      </p:pic>
      <p:sp>
        <p:nvSpPr>
          <p:cNvPr id="5" name="Rounded Rectangle 4">
            <a:extLst>
              <a:ext uri="{FF2B5EF4-FFF2-40B4-BE49-F238E27FC236}">
                <a16:creationId xmlns:a16="http://schemas.microsoft.com/office/drawing/2014/main" id="{13E9A1B0-69B7-C049-98A6-47EB25463A20}"/>
              </a:ext>
            </a:extLst>
          </p:cNvPr>
          <p:cNvSpPr/>
          <p:nvPr/>
        </p:nvSpPr>
        <p:spPr>
          <a:xfrm>
            <a:off x="638820" y="4794224"/>
            <a:ext cx="2393252" cy="1609154"/>
          </a:xfrm>
          <a:prstGeom prst="roundRect">
            <a:avLst>
              <a:gd name="adj" fmla="val 7018"/>
            </a:avLst>
          </a:prstGeom>
          <a:noFill/>
          <a:ln w="47625">
            <a:solidFill>
              <a:srgbClr val="1F7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299FF1C-31AA-7840-A8A3-57FE626E3936}"/>
              </a:ext>
            </a:extLst>
          </p:cNvPr>
          <p:cNvSpPr/>
          <p:nvPr/>
        </p:nvSpPr>
        <p:spPr>
          <a:xfrm>
            <a:off x="3272668" y="4793922"/>
            <a:ext cx="2238647" cy="1609154"/>
          </a:xfrm>
          <a:prstGeom prst="roundRect">
            <a:avLst>
              <a:gd name="adj" fmla="val 7018"/>
            </a:avLst>
          </a:prstGeom>
          <a:noFill/>
          <a:ln w="47625">
            <a:solidFill>
              <a:srgbClr val="FF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74CE1A6-D9ED-7040-A64A-CD0F100F2F61}"/>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2" name="TextBox 21">
            <a:extLst>
              <a:ext uri="{FF2B5EF4-FFF2-40B4-BE49-F238E27FC236}">
                <a16:creationId xmlns:a16="http://schemas.microsoft.com/office/drawing/2014/main" id="{BBB4C475-AEA7-9E4A-83F6-8CA7E5093611}"/>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spTree>
    <p:extLst>
      <p:ext uri="{BB962C8B-B14F-4D97-AF65-F5344CB8AC3E}">
        <p14:creationId xmlns:p14="http://schemas.microsoft.com/office/powerpoint/2010/main" val="3799615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sp>
        <p:nvSpPr>
          <p:cNvPr id="8" name="TextBox 7">
            <a:extLst>
              <a:ext uri="{FF2B5EF4-FFF2-40B4-BE49-F238E27FC236}">
                <a16:creationId xmlns:a16="http://schemas.microsoft.com/office/drawing/2014/main" id="{48C3C579-B4F1-52E4-F04A-522E7B1A0C89}"/>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19D5BB00-0AE8-ACFB-5627-24DE3DF89988}"/>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BAC85735-EA83-CC85-DD35-B2FA98AF2F02}"/>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CC368E8E-FB25-A784-8FBD-6BD5D6C22B22}"/>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F1C752A9-3018-AAB5-39F8-5436A46A80D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994652EA-D37F-8541-28DE-C0A256C3F9BB}"/>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75E65D3E-5101-00AF-32EC-D38F21D2BA24}"/>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7" name="TextBox 16">
            <a:extLst>
              <a:ext uri="{FF2B5EF4-FFF2-40B4-BE49-F238E27FC236}">
                <a16:creationId xmlns:a16="http://schemas.microsoft.com/office/drawing/2014/main" id="{A4815912-B85A-BDF4-B380-C8149C1EC7BD}"/>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20" name="TextBox 19">
            <a:extLst>
              <a:ext uri="{FF2B5EF4-FFF2-40B4-BE49-F238E27FC236}">
                <a16:creationId xmlns:a16="http://schemas.microsoft.com/office/drawing/2014/main" id="{651935B2-E758-4B58-61B9-470F2E9CC27C}"/>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0790014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DCF50AF-45FE-C3E2-A150-AA2E6251C7D6}"/>
              </a:ext>
            </a:extLst>
          </p:cNvPr>
          <p:cNvGrpSpPr>
            <a:grpSpLocks noChangeAspect="1"/>
          </p:cNvGrpSpPr>
          <p:nvPr/>
        </p:nvGrpSpPr>
        <p:grpSpPr>
          <a:xfrm>
            <a:off x="2286557" y="1325598"/>
            <a:ext cx="7465273" cy="4644000"/>
            <a:chOff x="2209206" y="1584812"/>
            <a:chExt cx="7772400" cy="4835059"/>
          </a:xfrm>
        </p:grpSpPr>
        <p:grpSp>
          <p:nvGrpSpPr>
            <p:cNvPr id="30" name="Group 29">
              <a:extLst>
                <a:ext uri="{FF2B5EF4-FFF2-40B4-BE49-F238E27FC236}">
                  <a16:creationId xmlns:a16="http://schemas.microsoft.com/office/drawing/2014/main" id="{D0C6E400-695C-E6FB-39EA-0031BA15CC92}"/>
                </a:ext>
              </a:extLst>
            </p:cNvPr>
            <p:cNvGrpSpPr/>
            <p:nvPr/>
          </p:nvGrpSpPr>
          <p:grpSpPr>
            <a:xfrm>
              <a:off x="2209206" y="1584812"/>
              <a:ext cx="7772400" cy="4835059"/>
              <a:chOff x="2209206" y="1584812"/>
              <a:chExt cx="7772400" cy="4835059"/>
            </a:xfrm>
          </p:grpSpPr>
          <p:grpSp>
            <p:nvGrpSpPr>
              <p:cNvPr id="27" name="Group 26">
                <a:extLst>
                  <a:ext uri="{FF2B5EF4-FFF2-40B4-BE49-F238E27FC236}">
                    <a16:creationId xmlns:a16="http://schemas.microsoft.com/office/drawing/2014/main" id="{93F224D0-7F9E-6368-23A3-B2BEBE096C7E}"/>
                  </a:ext>
                </a:extLst>
              </p:cNvPr>
              <p:cNvGrpSpPr/>
              <p:nvPr/>
            </p:nvGrpSpPr>
            <p:grpSpPr>
              <a:xfrm>
                <a:off x="2209206" y="1584812"/>
                <a:ext cx="7772400" cy="4835059"/>
                <a:chOff x="2209206" y="1584812"/>
                <a:chExt cx="7772400" cy="4835059"/>
              </a:xfrm>
            </p:grpSpPr>
            <p:grpSp>
              <p:nvGrpSpPr>
                <p:cNvPr id="24" name="Group 23">
                  <a:extLst>
                    <a:ext uri="{FF2B5EF4-FFF2-40B4-BE49-F238E27FC236}">
                      <a16:creationId xmlns:a16="http://schemas.microsoft.com/office/drawing/2014/main" id="{FE7A8C5E-4A30-32A8-7E86-7282A47457B0}"/>
                    </a:ext>
                  </a:extLst>
                </p:cNvPr>
                <p:cNvGrpSpPr/>
                <p:nvPr/>
              </p:nvGrpSpPr>
              <p:grpSpPr>
                <a:xfrm>
                  <a:off x="2209206" y="1584812"/>
                  <a:ext cx="7772400" cy="4835059"/>
                  <a:chOff x="2209206" y="1584812"/>
                  <a:chExt cx="7772400" cy="4835059"/>
                </a:xfrm>
              </p:grpSpPr>
              <p:grpSp>
                <p:nvGrpSpPr>
                  <p:cNvPr id="12" name="Group 11">
                    <a:extLst>
                      <a:ext uri="{FF2B5EF4-FFF2-40B4-BE49-F238E27FC236}">
                        <a16:creationId xmlns:a16="http://schemas.microsoft.com/office/drawing/2014/main" id="{60D80097-EA37-291F-E4B1-59334950612A}"/>
                      </a:ext>
                    </a:extLst>
                  </p:cNvPr>
                  <p:cNvGrpSpPr/>
                  <p:nvPr/>
                </p:nvGrpSpPr>
                <p:grpSpPr>
                  <a:xfrm>
                    <a:off x="2209206" y="1584812"/>
                    <a:ext cx="7772400" cy="4835059"/>
                    <a:chOff x="2209206" y="1584812"/>
                    <a:chExt cx="7772400" cy="4835059"/>
                  </a:xfrm>
                </p:grpSpPr>
                <p:grpSp>
                  <p:nvGrpSpPr>
                    <p:cNvPr id="8" name="Group 7">
                      <a:extLst>
                        <a:ext uri="{FF2B5EF4-FFF2-40B4-BE49-F238E27FC236}">
                          <a16:creationId xmlns:a16="http://schemas.microsoft.com/office/drawing/2014/main" id="{98B28D4C-1921-CD85-6483-32F385E081A4}"/>
                        </a:ext>
                      </a:extLst>
                    </p:cNvPr>
                    <p:cNvGrpSpPr/>
                    <p:nvPr/>
                  </p:nvGrpSpPr>
                  <p:grpSpPr>
                    <a:xfrm>
                      <a:off x="2209206" y="1584812"/>
                      <a:ext cx="7772400" cy="4835059"/>
                      <a:chOff x="2209206" y="1584812"/>
                      <a:chExt cx="7772400" cy="4835059"/>
                    </a:xfrm>
                  </p:grpSpPr>
                  <p:pic>
                    <p:nvPicPr>
                      <p:cNvPr id="9" name="Picture 8">
                        <a:extLst>
                          <a:ext uri="{FF2B5EF4-FFF2-40B4-BE49-F238E27FC236}">
                            <a16:creationId xmlns:a16="http://schemas.microsoft.com/office/drawing/2014/main" id="{B825EFB3-7694-59C4-486F-ED3C53C1C6BD}"/>
                          </a:ext>
                        </a:extLst>
                      </p:cNvPr>
                      <p:cNvPicPr>
                        <a:picLocks noChangeAspect="1"/>
                      </p:cNvPicPr>
                      <p:nvPr/>
                    </p:nvPicPr>
                    <p:blipFill>
                      <a:blip r:embed="rId2"/>
                      <a:stretch>
                        <a:fillRect/>
                      </a:stretch>
                    </p:blipFill>
                    <p:spPr>
                      <a:xfrm>
                        <a:off x="2209206" y="1584812"/>
                        <a:ext cx="7772400" cy="4835059"/>
                      </a:xfrm>
                      <a:prstGeom prst="rect">
                        <a:avLst/>
                      </a:prstGeom>
                    </p:spPr>
                  </p:pic>
                  <p:sp>
                    <p:nvSpPr>
                      <p:cNvPr id="3" name="Rectangle 2">
                        <a:extLst>
                          <a:ext uri="{FF2B5EF4-FFF2-40B4-BE49-F238E27FC236}">
                            <a16:creationId xmlns:a16="http://schemas.microsoft.com/office/drawing/2014/main" id="{3705C5C2-A3BA-AA62-995A-05923C457E81}"/>
                          </a:ext>
                        </a:extLst>
                      </p:cNvPr>
                      <p:cNvSpPr/>
                      <p:nvPr/>
                    </p:nvSpPr>
                    <p:spPr>
                      <a:xfrm>
                        <a:off x="3013656" y="2640169"/>
                        <a:ext cx="1046013" cy="824533"/>
                      </a:xfrm>
                      <a:prstGeom prst="rect">
                        <a:avLst/>
                      </a:prstGeom>
                      <a:solidFill>
                        <a:srgbClr val="F976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5B969161-6EAD-7B9D-6FE3-8BD1D8B5EF00}"/>
                        </a:ext>
                      </a:extLst>
                    </p:cNvPr>
                    <p:cNvSpPr/>
                    <p:nvPr/>
                  </p:nvSpPr>
                  <p:spPr>
                    <a:xfrm>
                      <a:off x="4786897" y="2640169"/>
                      <a:ext cx="1046013" cy="927878"/>
                    </a:xfrm>
                    <a:prstGeom prst="rect">
                      <a:avLst/>
                    </a:prstGeom>
                    <a:solidFill>
                      <a:srgbClr val="B69E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783220F-411D-25C7-6263-68CED5E182CC}"/>
                      </a:ext>
                    </a:extLst>
                  </p:cNvPr>
                  <p:cNvSpPr/>
                  <p:nvPr/>
                </p:nvSpPr>
                <p:spPr>
                  <a:xfrm>
                    <a:off x="6603628" y="2695380"/>
                    <a:ext cx="905518" cy="847776"/>
                  </a:xfrm>
                  <a:prstGeom prst="rect">
                    <a:avLst/>
                  </a:prstGeom>
                  <a:solidFill>
                    <a:srgbClr val="06BA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5BCB118-203E-4CC4-0EED-1DBC56C601DE}"/>
                    </a:ext>
                  </a:extLst>
                </p:cNvPr>
                <p:cNvSpPr/>
                <p:nvPr/>
              </p:nvSpPr>
              <p:spPr>
                <a:xfrm>
                  <a:off x="8352046" y="2721015"/>
                  <a:ext cx="1081432" cy="847032"/>
                </a:xfrm>
                <a:prstGeom prst="rect">
                  <a:avLst/>
                </a:prstGeom>
                <a:solidFill>
                  <a:srgbClr val="02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D8FE7D5-83FF-BC4F-48A9-86557C354DB1}"/>
                  </a:ext>
                </a:extLst>
              </p:cNvPr>
              <p:cNvSpPr/>
              <p:nvPr/>
            </p:nvSpPr>
            <p:spPr>
              <a:xfrm>
                <a:off x="4834535" y="4373994"/>
                <a:ext cx="998375" cy="1024398"/>
              </a:xfrm>
              <a:prstGeom prst="rect">
                <a:avLst/>
              </a:prstGeom>
              <a:solidFill>
                <a:srgbClr val="619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1B3A9473-5638-D0AF-8EEF-545F2C82DE30}"/>
                </a:ext>
              </a:extLst>
            </p:cNvPr>
            <p:cNvSpPr/>
            <p:nvPr/>
          </p:nvSpPr>
          <p:spPr>
            <a:xfrm>
              <a:off x="8418522" y="4353447"/>
              <a:ext cx="938807" cy="1024398"/>
            </a:xfrm>
            <a:prstGeom prst="rect">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EB4695A6-5DB1-7C65-F2B6-7CB53D4490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156460">
            <a:off x="3124905" y="2482528"/>
            <a:ext cx="792000" cy="396000"/>
          </a:xfrm>
          <a:prstGeom prst="rect">
            <a:avLst/>
          </a:prstGeom>
        </p:spPr>
      </p:pic>
      <p:pic>
        <p:nvPicPr>
          <p:cNvPr id="13" name="Graphic 12">
            <a:extLst>
              <a:ext uri="{FF2B5EF4-FFF2-40B4-BE49-F238E27FC236}">
                <a16:creationId xmlns:a16="http://schemas.microsoft.com/office/drawing/2014/main" id="{C054F529-0B75-8115-1BEC-4B63A2430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48246">
            <a:off x="4890489" y="2717288"/>
            <a:ext cx="792000" cy="396000"/>
          </a:xfrm>
          <a:prstGeom prst="rect">
            <a:avLst/>
          </a:prstGeom>
        </p:spPr>
      </p:pic>
      <p:grpSp>
        <p:nvGrpSpPr>
          <p:cNvPr id="15" name="Group 14">
            <a:extLst>
              <a:ext uri="{FF2B5EF4-FFF2-40B4-BE49-F238E27FC236}">
                <a16:creationId xmlns:a16="http://schemas.microsoft.com/office/drawing/2014/main" id="{E0B02832-D151-9646-96AF-0E0D25EE5E50}"/>
              </a:ext>
            </a:extLst>
          </p:cNvPr>
          <p:cNvGrpSpPr/>
          <p:nvPr/>
        </p:nvGrpSpPr>
        <p:grpSpPr>
          <a:xfrm>
            <a:off x="8215250" y="2619217"/>
            <a:ext cx="979641" cy="666311"/>
            <a:chOff x="3908851" y="4974636"/>
            <a:chExt cx="979641" cy="666311"/>
          </a:xfrm>
        </p:grpSpPr>
        <p:pic>
          <p:nvPicPr>
            <p:cNvPr id="17" name="Graphic 16">
              <a:extLst>
                <a:ext uri="{FF2B5EF4-FFF2-40B4-BE49-F238E27FC236}">
                  <a16:creationId xmlns:a16="http://schemas.microsoft.com/office/drawing/2014/main" id="{5D53AE7B-86A6-7F30-1303-FC071E4D0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528492" y="5280947"/>
              <a:ext cx="360000" cy="360000"/>
            </a:xfrm>
            <a:prstGeom prst="rect">
              <a:avLst/>
            </a:prstGeom>
          </p:spPr>
        </p:pic>
        <p:pic>
          <p:nvPicPr>
            <p:cNvPr id="16" name="Graphic 15">
              <a:extLst>
                <a:ext uri="{FF2B5EF4-FFF2-40B4-BE49-F238E27FC236}">
                  <a16:creationId xmlns:a16="http://schemas.microsoft.com/office/drawing/2014/main" id="{C36D90BE-6272-92DF-E818-ACD7E6D03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80625">
              <a:off x="3908851" y="4974636"/>
              <a:ext cx="792000" cy="396000"/>
            </a:xfrm>
            <a:prstGeom prst="rect">
              <a:avLst/>
            </a:prstGeom>
          </p:spPr>
        </p:pic>
      </p:grpSp>
      <p:grpSp>
        <p:nvGrpSpPr>
          <p:cNvPr id="18" name="Group 17">
            <a:extLst>
              <a:ext uri="{FF2B5EF4-FFF2-40B4-BE49-F238E27FC236}">
                <a16:creationId xmlns:a16="http://schemas.microsoft.com/office/drawing/2014/main" id="{83C62A5F-B303-D10F-E714-87CEAD50081F}"/>
              </a:ext>
            </a:extLst>
          </p:cNvPr>
          <p:cNvGrpSpPr/>
          <p:nvPr/>
        </p:nvGrpSpPr>
        <p:grpSpPr>
          <a:xfrm>
            <a:off x="6476257" y="2591480"/>
            <a:ext cx="1227152" cy="635274"/>
            <a:chOff x="3553909" y="4974636"/>
            <a:chExt cx="1227152" cy="635274"/>
          </a:xfrm>
        </p:grpSpPr>
        <p:pic>
          <p:nvPicPr>
            <p:cNvPr id="19" name="Graphic 18">
              <a:extLst>
                <a:ext uri="{FF2B5EF4-FFF2-40B4-BE49-F238E27FC236}">
                  <a16:creationId xmlns:a16="http://schemas.microsoft.com/office/drawing/2014/main" id="{4C322AC6-E99B-FFF2-E992-D2A310024D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9203">
              <a:off x="3553909" y="4974636"/>
              <a:ext cx="792000" cy="396000"/>
            </a:xfrm>
            <a:prstGeom prst="rect">
              <a:avLst/>
            </a:prstGeom>
          </p:spPr>
        </p:pic>
        <p:pic>
          <p:nvPicPr>
            <p:cNvPr id="20" name="Graphic 19">
              <a:extLst>
                <a:ext uri="{FF2B5EF4-FFF2-40B4-BE49-F238E27FC236}">
                  <a16:creationId xmlns:a16="http://schemas.microsoft.com/office/drawing/2014/main" id="{72EAF1CB-48D4-E41E-6B3D-03AD6C91B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74202" flipH="1">
              <a:off x="4421061" y="5249910"/>
              <a:ext cx="360000" cy="360000"/>
            </a:xfrm>
            <a:prstGeom prst="rect">
              <a:avLst/>
            </a:prstGeom>
          </p:spPr>
        </p:pic>
      </p:grpSp>
      <p:pic>
        <p:nvPicPr>
          <p:cNvPr id="21" name="Graphic 20">
            <a:extLst>
              <a:ext uri="{FF2B5EF4-FFF2-40B4-BE49-F238E27FC236}">
                <a16:creationId xmlns:a16="http://schemas.microsoft.com/office/drawing/2014/main" id="{5E84D3AB-7B63-E3D2-11E5-755A096689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591574">
            <a:off x="4994334" y="4073002"/>
            <a:ext cx="792000" cy="396000"/>
          </a:xfrm>
          <a:prstGeom prst="rect">
            <a:avLst/>
          </a:prstGeom>
        </p:spPr>
      </p:pic>
      <p:pic>
        <p:nvPicPr>
          <p:cNvPr id="23" name="Graphic 22">
            <a:extLst>
              <a:ext uri="{FF2B5EF4-FFF2-40B4-BE49-F238E27FC236}">
                <a16:creationId xmlns:a16="http://schemas.microsoft.com/office/drawing/2014/main" id="{2F601421-A0CA-36D0-CCEF-7875B0D932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74202" flipH="1">
            <a:off x="8839035" y="4070970"/>
            <a:ext cx="360000" cy="360000"/>
          </a:xfrm>
          <a:prstGeom prst="rect">
            <a:avLst/>
          </a:prstGeom>
        </p:spPr>
      </p:pic>
      <p:pic>
        <p:nvPicPr>
          <p:cNvPr id="22" name="Graphic 21">
            <a:extLst>
              <a:ext uri="{FF2B5EF4-FFF2-40B4-BE49-F238E27FC236}">
                <a16:creationId xmlns:a16="http://schemas.microsoft.com/office/drawing/2014/main" id="{081512C5-B59C-5229-B115-3DAB60386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557301">
            <a:off x="8211906" y="4081797"/>
            <a:ext cx="792000" cy="396000"/>
          </a:xfrm>
          <a:prstGeom prst="rect">
            <a:avLst/>
          </a:prstGeom>
        </p:spPr>
      </p:pic>
      <p:cxnSp>
        <p:nvCxnSpPr>
          <p:cNvPr id="29" name="Straight Arrow Connector 28">
            <a:extLst>
              <a:ext uri="{FF2B5EF4-FFF2-40B4-BE49-F238E27FC236}">
                <a16:creationId xmlns:a16="http://schemas.microsoft.com/office/drawing/2014/main" id="{14D4A085-244C-CC76-C37A-929B436EDCC7}"/>
              </a:ext>
            </a:extLst>
          </p:cNvPr>
          <p:cNvCxnSpPr>
            <a:cxnSpLocks noChangeAspect="1"/>
          </p:cNvCxnSpPr>
          <p:nvPr/>
        </p:nvCxnSpPr>
        <p:spPr>
          <a:xfrm flipV="1">
            <a:off x="3860349" y="4595598"/>
            <a:ext cx="724530" cy="249959"/>
          </a:xfrm>
          <a:prstGeom prst="straightConnector1">
            <a:avLst/>
          </a:prstGeom>
          <a:ln w="38100">
            <a:solidFill>
              <a:srgbClr val="F564E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AD789B-180C-D929-7FFD-B6484CB3784E}"/>
              </a:ext>
            </a:extLst>
          </p:cNvPr>
          <p:cNvSpPr txBox="1"/>
          <p:nvPr/>
        </p:nvSpPr>
        <p:spPr>
          <a:xfrm>
            <a:off x="3119491" y="3050963"/>
            <a:ext cx="942374" cy="369332"/>
          </a:xfrm>
          <a:prstGeom prst="rect">
            <a:avLst/>
          </a:prstGeom>
          <a:noFill/>
        </p:spPr>
        <p:txBody>
          <a:bodyPr wrap="none" rtlCol="0">
            <a:spAutoFit/>
          </a:bodyPr>
          <a:lstStyle/>
          <a:p>
            <a:pPr algn="ctr"/>
            <a:r>
              <a:rPr lang="en-US" dirty="0"/>
              <a:t>Descent</a:t>
            </a:r>
          </a:p>
        </p:txBody>
      </p:sp>
      <p:sp>
        <p:nvSpPr>
          <p:cNvPr id="34" name="TextBox 33">
            <a:extLst>
              <a:ext uri="{FF2B5EF4-FFF2-40B4-BE49-F238E27FC236}">
                <a16:creationId xmlns:a16="http://schemas.microsoft.com/office/drawing/2014/main" id="{FD557580-D54C-EAC0-6A0A-09EED472EE4D}"/>
              </a:ext>
            </a:extLst>
          </p:cNvPr>
          <p:cNvSpPr txBox="1"/>
          <p:nvPr/>
        </p:nvSpPr>
        <p:spPr>
          <a:xfrm>
            <a:off x="4830573" y="3050360"/>
            <a:ext cx="886076" cy="369332"/>
          </a:xfrm>
          <a:prstGeom prst="rect">
            <a:avLst/>
          </a:prstGeom>
          <a:noFill/>
        </p:spPr>
        <p:txBody>
          <a:bodyPr wrap="none" rtlCol="0">
            <a:spAutoFit/>
          </a:bodyPr>
          <a:lstStyle/>
          <a:p>
            <a:pPr algn="ctr"/>
            <a:r>
              <a:rPr lang="en-US" dirty="0"/>
              <a:t>Bottom</a:t>
            </a:r>
          </a:p>
        </p:txBody>
      </p:sp>
      <p:sp>
        <p:nvSpPr>
          <p:cNvPr id="35" name="TextBox 34">
            <a:extLst>
              <a:ext uri="{FF2B5EF4-FFF2-40B4-BE49-F238E27FC236}">
                <a16:creationId xmlns:a16="http://schemas.microsoft.com/office/drawing/2014/main" id="{1B605089-0E77-0DCF-774B-BF95539A7D55}"/>
              </a:ext>
            </a:extLst>
          </p:cNvPr>
          <p:cNvSpPr txBox="1"/>
          <p:nvPr/>
        </p:nvSpPr>
        <p:spPr>
          <a:xfrm>
            <a:off x="6618864" y="3050360"/>
            <a:ext cx="745717" cy="369332"/>
          </a:xfrm>
          <a:prstGeom prst="rect">
            <a:avLst/>
          </a:prstGeom>
          <a:noFill/>
        </p:spPr>
        <p:txBody>
          <a:bodyPr wrap="none" rtlCol="0">
            <a:spAutoFit/>
          </a:bodyPr>
          <a:lstStyle/>
          <a:p>
            <a:pPr algn="ctr"/>
            <a:r>
              <a:rPr lang="en-US" dirty="0"/>
              <a:t>Chase</a:t>
            </a:r>
          </a:p>
        </p:txBody>
      </p:sp>
      <p:sp>
        <p:nvSpPr>
          <p:cNvPr id="36" name="TextBox 35">
            <a:extLst>
              <a:ext uri="{FF2B5EF4-FFF2-40B4-BE49-F238E27FC236}">
                <a16:creationId xmlns:a16="http://schemas.microsoft.com/office/drawing/2014/main" id="{7AD679B3-7D25-E66B-2A8D-F43E269E3594}"/>
              </a:ext>
            </a:extLst>
          </p:cNvPr>
          <p:cNvSpPr txBox="1"/>
          <p:nvPr/>
        </p:nvSpPr>
        <p:spPr>
          <a:xfrm>
            <a:off x="8237491" y="3046754"/>
            <a:ext cx="930832" cy="369332"/>
          </a:xfrm>
          <a:prstGeom prst="rect">
            <a:avLst/>
          </a:prstGeom>
          <a:noFill/>
        </p:spPr>
        <p:txBody>
          <a:bodyPr wrap="none" rtlCol="0">
            <a:spAutoFit/>
          </a:bodyPr>
          <a:lstStyle/>
          <a:p>
            <a:pPr algn="ctr"/>
            <a:r>
              <a:rPr lang="en-US" dirty="0"/>
              <a:t>Capture</a:t>
            </a:r>
          </a:p>
        </p:txBody>
      </p:sp>
      <p:sp>
        <p:nvSpPr>
          <p:cNvPr id="37" name="TextBox 36">
            <a:extLst>
              <a:ext uri="{FF2B5EF4-FFF2-40B4-BE49-F238E27FC236}">
                <a16:creationId xmlns:a16="http://schemas.microsoft.com/office/drawing/2014/main" id="{1ADE4631-2F6A-AA05-6C1E-60B8A7BCD993}"/>
              </a:ext>
            </a:extLst>
          </p:cNvPr>
          <p:cNvSpPr txBox="1"/>
          <p:nvPr/>
        </p:nvSpPr>
        <p:spPr>
          <a:xfrm>
            <a:off x="4814946" y="4651186"/>
            <a:ext cx="945323" cy="489878"/>
          </a:xfrm>
          <a:prstGeom prst="rect">
            <a:avLst/>
          </a:prstGeom>
          <a:noFill/>
        </p:spPr>
        <p:txBody>
          <a:bodyPr wrap="none" rtlCol="0">
            <a:spAutoFit/>
          </a:bodyPr>
          <a:lstStyle/>
          <a:p>
            <a:pPr algn="ctr">
              <a:lnSpc>
                <a:spcPts val="1500"/>
              </a:lnSpc>
            </a:pPr>
            <a:r>
              <a:rPr lang="en-US" dirty="0"/>
              <a:t>Ascent </a:t>
            </a:r>
            <a:br>
              <a:rPr lang="en-US" dirty="0"/>
            </a:br>
            <a:r>
              <a:rPr lang="en-US" dirty="0"/>
              <a:t>w/o fish</a:t>
            </a:r>
          </a:p>
        </p:txBody>
      </p:sp>
      <p:sp>
        <p:nvSpPr>
          <p:cNvPr id="39" name="TextBox 38">
            <a:extLst>
              <a:ext uri="{FF2B5EF4-FFF2-40B4-BE49-F238E27FC236}">
                <a16:creationId xmlns:a16="http://schemas.microsoft.com/office/drawing/2014/main" id="{58FA38A7-DC2C-B787-0341-CF1817F4259B}"/>
              </a:ext>
            </a:extLst>
          </p:cNvPr>
          <p:cNvSpPr txBox="1"/>
          <p:nvPr/>
        </p:nvSpPr>
        <p:spPr>
          <a:xfrm>
            <a:off x="8222420" y="4651186"/>
            <a:ext cx="870238" cy="489878"/>
          </a:xfrm>
          <a:prstGeom prst="rect">
            <a:avLst/>
          </a:prstGeom>
          <a:noFill/>
        </p:spPr>
        <p:txBody>
          <a:bodyPr wrap="none" rtlCol="0">
            <a:spAutoFit/>
          </a:bodyPr>
          <a:lstStyle/>
          <a:p>
            <a:pPr algn="ctr">
              <a:lnSpc>
                <a:spcPts val="1500"/>
              </a:lnSpc>
            </a:pPr>
            <a:r>
              <a:rPr lang="en-US" dirty="0"/>
              <a:t>Ascent </a:t>
            </a:r>
            <a:br>
              <a:rPr lang="en-US" dirty="0"/>
            </a:br>
            <a:r>
              <a:rPr lang="en-US" dirty="0"/>
              <a:t>w fish</a:t>
            </a:r>
          </a:p>
        </p:txBody>
      </p:sp>
      <p:sp>
        <p:nvSpPr>
          <p:cNvPr id="42" name="16-Point Star 41">
            <a:extLst>
              <a:ext uri="{FF2B5EF4-FFF2-40B4-BE49-F238E27FC236}">
                <a16:creationId xmlns:a16="http://schemas.microsoft.com/office/drawing/2014/main" id="{6D6F3CEF-A315-1F22-E341-F23DD3AA7213}"/>
              </a:ext>
            </a:extLst>
          </p:cNvPr>
          <p:cNvSpPr>
            <a:spLocks noChangeAspect="1"/>
          </p:cNvSpPr>
          <p:nvPr/>
        </p:nvSpPr>
        <p:spPr>
          <a:xfrm>
            <a:off x="2913873" y="4522282"/>
            <a:ext cx="1008000" cy="1008000"/>
          </a:xfrm>
          <a:prstGeom prst="star16">
            <a:avLst/>
          </a:prstGeom>
          <a:solidFill>
            <a:srgbClr val="F564E3">
              <a:alpha val="50000"/>
            </a:srgbClr>
          </a:solidFill>
          <a:ln>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7530355-C1B3-3A6A-0CCC-45204C3D11B9}"/>
              </a:ext>
            </a:extLst>
          </p:cNvPr>
          <p:cNvSpPr txBox="1"/>
          <p:nvPr/>
        </p:nvSpPr>
        <p:spPr>
          <a:xfrm>
            <a:off x="3046590" y="4841616"/>
            <a:ext cx="772969" cy="369332"/>
          </a:xfrm>
          <a:prstGeom prst="rect">
            <a:avLst/>
          </a:prstGeom>
          <a:noFill/>
        </p:spPr>
        <p:txBody>
          <a:bodyPr wrap="square" rtlCol="0">
            <a:spAutoFit/>
          </a:bodyPr>
          <a:lstStyle/>
          <a:p>
            <a:r>
              <a:rPr lang="en-US" dirty="0"/>
              <a:t>Labels</a:t>
            </a:r>
          </a:p>
        </p:txBody>
      </p:sp>
      <p:cxnSp>
        <p:nvCxnSpPr>
          <p:cNvPr id="45" name="Straight Arrow Connector 44">
            <a:extLst>
              <a:ext uri="{FF2B5EF4-FFF2-40B4-BE49-F238E27FC236}">
                <a16:creationId xmlns:a16="http://schemas.microsoft.com/office/drawing/2014/main" id="{3614C54C-DA87-BD6A-B6AE-2C8D27506881}"/>
              </a:ext>
            </a:extLst>
          </p:cNvPr>
          <p:cNvCxnSpPr>
            <a:cxnSpLocks noChangeAspect="1"/>
          </p:cNvCxnSpPr>
          <p:nvPr/>
        </p:nvCxnSpPr>
        <p:spPr>
          <a:xfrm flipH="1" flipV="1">
            <a:off x="9412454" y="4586124"/>
            <a:ext cx="724530" cy="249959"/>
          </a:xfrm>
          <a:prstGeom prst="straightConnector1">
            <a:avLst/>
          </a:prstGeom>
          <a:ln w="38100">
            <a:solidFill>
              <a:srgbClr val="F564E3"/>
            </a:solidFill>
            <a:tailEnd type="triangle"/>
          </a:ln>
        </p:spPr>
        <p:style>
          <a:lnRef idx="1">
            <a:schemeClr val="accent1"/>
          </a:lnRef>
          <a:fillRef idx="0">
            <a:schemeClr val="accent1"/>
          </a:fillRef>
          <a:effectRef idx="0">
            <a:schemeClr val="accent1"/>
          </a:effectRef>
          <a:fontRef idx="minor">
            <a:schemeClr val="tx1"/>
          </a:fontRef>
        </p:style>
      </p:cxnSp>
      <p:sp>
        <p:nvSpPr>
          <p:cNvPr id="46" name="16-Point Star 45">
            <a:extLst>
              <a:ext uri="{FF2B5EF4-FFF2-40B4-BE49-F238E27FC236}">
                <a16:creationId xmlns:a16="http://schemas.microsoft.com/office/drawing/2014/main" id="{897AF735-7E97-9302-5CF6-C143EEB9FA99}"/>
              </a:ext>
            </a:extLst>
          </p:cNvPr>
          <p:cNvSpPr>
            <a:spLocks noChangeAspect="1"/>
          </p:cNvSpPr>
          <p:nvPr/>
        </p:nvSpPr>
        <p:spPr>
          <a:xfrm>
            <a:off x="10074010" y="4518341"/>
            <a:ext cx="1008000" cy="1008000"/>
          </a:xfrm>
          <a:prstGeom prst="star16">
            <a:avLst/>
          </a:prstGeom>
          <a:solidFill>
            <a:srgbClr val="F564E3">
              <a:alpha val="50000"/>
            </a:srgbClr>
          </a:solidFill>
          <a:ln>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37E7BD5F-7D88-0290-59FF-981C0680D323}"/>
              </a:ext>
            </a:extLst>
          </p:cNvPr>
          <p:cNvSpPr txBox="1"/>
          <p:nvPr/>
        </p:nvSpPr>
        <p:spPr>
          <a:xfrm>
            <a:off x="10206727" y="4837675"/>
            <a:ext cx="772969" cy="369332"/>
          </a:xfrm>
          <a:prstGeom prst="rect">
            <a:avLst/>
          </a:prstGeom>
          <a:noFill/>
        </p:spPr>
        <p:txBody>
          <a:bodyPr wrap="square" rtlCol="0">
            <a:spAutoFit/>
          </a:bodyPr>
          <a:lstStyle/>
          <a:p>
            <a:r>
              <a:rPr lang="en-US" dirty="0"/>
              <a:t>Labels</a:t>
            </a:r>
          </a:p>
        </p:txBody>
      </p:sp>
      <p:sp>
        <p:nvSpPr>
          <p:cNvPr id="2" name="Title 1">
            <a:extLst>
              <a:ext uri="{FF2B5EF4-FFF2-40B4-BE49-F238E27FC236}">
                <a16:creationId xmlns:a16="http://schemas.microsoft.com/office/drawing/2014/main" id="{59B7ED03-617C-CAA6-B9E5-FD24C4316C14}"/>
              </a:ext>
            </a:extLst>
          </p:cNvPr>
          <p:cNvSpPr>
            <a:spLocks noGrp="1"/>
          </p:cNvSpPr>
          <p:nvPr>
            <p:ph type="title"/>
          </p:nvPr>
        </p:nvSpPr>
        <p:spPr/>
        <p:txBody>
          <a:bodyPr/>
          <a:lstStyle/>
          <a:p>
            <a:r>
              <a:rPr lang="en-US" dirty="0"/>
              <a:t>Detecting successful prey captures</a:t>
            </a:r>
          </a:p>
        </p:txBody>
      </p:sp>
      <p:grpSp>
        <p:nvGrpSpPr>
          <p:cNvPr id="4" name="Group 3">
            <a:extLst>
              <a:ext uri="{FF2B5EF4-FFF2-40B4-BE49-F238E27FC236}">
                <a16:creationId xmlns:a16="http://schemas.microsoft.com/office/drawing/2014/main" id="{7725121F-1A6D-FD5C-EACC-58282BE5D893}"/>
              </a:ext>
            </a:extLst>
          </p:cNvPr>
          <p:cNvGrpSpPr>
            <a:grpSpLocks noChangeAspect="1"/>
          </p:cNvGrpSpPr>
          <p:nvPr/>
        </p:nvGrpSpPr>
        <p:grpSpPr>
          <a:xfrm>
            <a:off x="9817463" y="-97971"/>
            <a:ext cx="2984208" cy="2520000"/>
            <a:chOff x="9631200" y="-97971"/>
            <a:chExt cx="3240000" cy="2736000"/>
          </a:xfrm>
        </p:grpSpPr>
        <p:pic>
          <p:nvPicPr>
            <p:cNvPr id="5" name="Picture 4">
              <a:extLst>
                <a:ext uri="{FF2B5EF4-FFF2-40B4-BE49-F238E27FC236}">
                  <a16:creationId xmlns:a16="http://schemas.microsoft.com/office/drawing/2014/main" id="{7336DBE4-3C36-6661-B730-8BC33B2701B6}"/>
                </a:ext>
              </a:extLst>
            </p:cNvPr>
            <p:cNvPicPr>
              <a:picLocks noChangeAspect="1"/>
            </p:cNvPicPr>
            <p:nvPr/>
          </p:nvPicPr>
          <p:blipFill>
            <a:blip r:embed="rId7"/>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D81C397E-D15D-865A-3A20-574DA9D7FA7B}"/>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7" name="Picture 6">
            <a:extLst>
              <a:ext uri="{FF2B5EF4-FFF2-40B4-BE49-F238E27FC236}">
                <a16:creationId xmlns:a16="http://schemas.microsoft.com/office/drawing/2014/main" id="{F15F180B-4DA3-1BEB-E3BF-39A63A4C6FA0}"/>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Tree>
    <p:extLst>
      <p:ext uri="{BB962C8B-B14F-4D97-AF65-F5344CB8AC3E}">
        <p14:creationId xmlns:p14="http://schemas.microsoft.com/office/powerpoint/2010/main" val="237612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6" grpId="0" animBg="1"/>
      <p:bldP spid="4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D9B5DE0-C1AE-614C-DC8B-B43B6A830EB3}"/>
              </a:ext>
            </a:extLst>
          </p:cNvPr>
          <p:cNvGrpSpPr>
            <a:grpSpLocks noChangeAspect="1"/>
          </p:cNvGrpSpPr>
          <p:nvPr/>
        </p:nvGrpSpPr>
        <p:grpSpPr>
          <a:xfrm>
            <a:off x="3123894" y="1004348"/>
            <a:ext cx="6681811" cy="3528000"/>
            <a:chOff x="2286557" y="977867"/>
            <a:chExt cx="8795453" cy="4644000"/>
          </a:xfrm>
        </p:grpSpPr>
        <p:grpSp>
          <p:nvGrpSpPr>
            <p:cNvPr id="32" name="Group 31">
              <a:extLst>
                <a:ext uri="{FF2B5EF4-FFF2-40B4-BE49-F238E27FC236}">
                  <a16:creationId xmlns:a16="http://schemas.microsoft.com/office/drawing/2014/main" id="{FDCF50AF-45FE-C3E2-A150-AA2E6251C7D6}"/>
                </a:ext>
              </a:extLst>
            </p:cNvPr>
            <p:cNvGrpSpPr>
              <a:grpSpLocks noChangeAspect="1"/>
            </p:cNvGrpSpPr>
            <p:nvPr/>
          </p:nvGrpSpPr>
          <p:grpSpPr>
            <a:xfrm>
              <a:off x="2286557" y="977867"/>
              <a:ext cx="7465273" cy="4644000"/>
              <a:chOff x="2209206" y="1584812"/>
              <a:chExt cx="7772400" cy="4835059"/>
            </a:xfrm>
          </p:grpSpPr>
          <p:grpSp>
            <p:nvGrpSpPr>
              <p:cNvPr id="30" name="Group 29">
                <a:extLst>
                  <a:ext uri="{FF2B5EF4-FFF2-40B4-BE49-F238E27FC236}">
                    <a16:creationId xmlns:a16="http://schemas.microsoft.com/office/drawing/2014/main" id="{D0C6E400-695C-E6FB-39EA-0031BA15CC92}"/>
                  </a:ext>
                </a:extLst>
              </p:cNvPr>
              <p:cNvGrpSpPr/>
              <p:nvPr/>
            </p:nvGrpSpPr>
            <p:grpSpPr>
              <a:xfrm>
                <a:off x="2209206" y="1584812"/>
                <a:ext cx="7772400" cy="4835059"/>
                <a:chOff x="2209206" y="1584812"/>
                <a:chExt cx="7772400" cy="4835059"/>
              </a:xfrm>
            </p:grpSpPr>
            <p:grpSp>
              <p:nvGrpSpPr>
                <p:cNvPr id="27" name="Group 26">
                  <a:extLst>
                    <a:ext uri="{FF2B5EF4-FFF2-40B4-BE49-F238E27FC236}">
                      <a16:creationId xmlns:a16="http://schemas.microsoft.com/office/drawing/2014/main" id="{93F224D0-7F9E-6368-23A3-B2BEBE096C7E}"/>
                    </a:ext>
                  </a:extLst>
                </p:cNvPr>
                <p:cNvGrpSpPr/>
                <p:nvPr/>
              </p:nvGrpSpPr>
              <p:grpSpPr>
                <a:xfrm>
                  <a:off x="2209206" y="1584812"/>
                  <a:ext cx="7772400" cy="4835059"/>
                  <a:chOff x="2209206" y="1584812"/>
                  <a:chExt cx="7772400" cy="4835059"/>
                </a:xfrm>
              </p:grpSpPr>
              <p:grpSp>
                <p:nvGrpSpPr>
                  <p:cNvPr id="24" name="Group 23">
                    <a:extLst>
                      <a:ext uri="{FF2B5EF4-FFF2-40B4-BE49-F238E27FC236}">
                        <a16:creationId xmlns:a16="http://schemas.microsoft.com/office/drawing/2014/main" id="{FE7A8C5E-4A30-32A8-7E86-7282A47457B0}"/>
                      </a:ext>
                    </a:extLst>
                  </p:cNvPr>
                  <p:cNvGrpSpPr/>
                  <p:nvPr/>
                </p:nvGrpSpPr>
                <p:grpSpPr>
                  <a:xfrm>
                    <a:off x="2209206" y="1584812"/>
                    <a:ext cx="7772400" cy="4835059"/>
                    <a:chOff x="2209206" y="1584812"/>
                    <a:chExt cx="7772400" cy="4835059"/>
                  </a:xfrm>
                </p:grpSpPr>
                <p:grpSp>
                  <p:nvGrpSpPr>
                    <p:cNvPr id="12" name="Group 11">
                      <a:extLst>
                        <a:ext uri="{FF2B5EF4-FFF2-40B4-BE49-F238E27FC236}">
                          <a16:creationId xmlns:a16="http://schemas.microsoft.com/office/drawing/2014/main" id="{60D80097-EA37-291F-E4B1-59334950612A}"/>
                        </a:ext>
                      </a:extLst>
                    </p:cNvPr>
                    <p:cNvGrpSpPr/>
                    <p:nvPr/>
                  </p:nvGrpSpPr>
                  <p:grpSpPr>
                    <a:xfrm>
                      <a:off x="2209206" y="1584812"/>
                      <a:ext cx="7772400" cy="4835059"/>
                      <a:chOff x="2209206" y="1584812"/>
                      <a:chExt cx="7772400" cy="4835059"/>
                    </a:xfrm>
                  </p:grpSpPr>
                  <p:grpSp>
                    <p:nvGrpSpPr>
                      <p:cNvPr id="8" name="Group 7">
                        <a:extLst>
                          <a:ext uri="{FF2B5EF4-FFF2-40B4-BE49-F238E27FC236}">
                            <a16:creationId xmlns:a16="http://schemas.microsoft.com/office/drawing/2014/main" id="{98B28D4C-1921-CD85-6483-32F385E081A4}"/>
                          </a:ext>
                        </a:extLst>
                      </p:cNvPr>
                      <p:cNvGrpSpPr/>
                      <p:nvPr/>
                    </p:nvGrpSpPr>
                    <p:grpSpPr>
                      <a:xfrm>
                        <a:off x="2209206" y="1584812"/>
                        <a:ext cx="7772400" cy="4835059"/>
                        <a:chOff x="2209206" y="1584812"/>
                        <a:chExt cx="7772400" cy="4835059"/>
                      </a:xfrm>
                    </p:grpSpPr>
                    <p:pic>
                      <p:nvPicPr>
                        <p:cNvPr id="9" name="Picture 8">
                          <a:extLst>
                            <a:ext uri="{FF2B5EF4-FFF2-40B4-BE49-F238E27FC236}">
                              <a16:creationId xmlns:a16="http://schemas.microsoft.com/office/drawing/2014/main" id="{B825EFB3-7694-59C4-486F-ED3C53C1C6BD}"/>
                            </a:ext>
                          </a:extLst>
                        </p:cNvPr>
                        <p:cNvPicPr>
                          <a:picLocks noChangeAspect="1"/>
                        </p:cNvPicPr>
                        <p:nvPr/>
                      </p:nvPicPr>
                      <p:blipFill>
                        <a:blip r:embed="rId2"/>
                        <a:stretch>
                          <a:fillRect/>
                        </a:stretch>
                      </p:blipFill>
                      <p:spPr>
                        <a:xfrm>
                          <a:off x="2209206" y="1584812"/>
                          <a:ext cx="7772400" cy="4835059"/>
                        </a:xfrm>
                        <a:prstGeom prst="rect">
                          <a:avLst/>
                        </a:prstGeom>
                      </p:spPr>
                    </p:pic>
                    <p:sp>
                      <p:nvSpPr>
                        <p:cNvPr id="3" name="Rectangle 2">
                          <a:extLst>
                            <a:ext uri="{FF2B5EF4-FFF2-40B4-BE49-F238E27FC236}">
                              <a16:creationId xmlns:a16="http://schemas.microsoft.com/office/drawing/2014/main" id="{3705C5C2-A3BA-AA62-995A-05923C457E81}"/>
                            </a:ext>
                          </a:extLst>
                        </p:cNvPr>
                        <p:cNvSpPr/>
                        <p:nvPr/>
                      </p:nvSpPr>
                      <p:spPr>
                        <a:xfrm>
                          <a:off x="3013656" y="2640169"/>
                          <a:ext cx="1046013" cy="824533"/>
                        </a:xfrm>
                        <a:prstGeom prst="rect">
                          <a:avLst/>
                        </a:prstGeom>
                        <a:solidFill>
                          <a:srgbClr val="F976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5B969161-6EAD-7B9D-6FE3-8BD1D8B5EF00}"/>
                          </a:ext>
                        </a:extLst>
                      </p:cNvPr>
                      <p:cNvSpPr/>
                      <p:nvPr/>
                    </p:nvSpPr>
                    <p:spPr>
                      <a:xfrm>
                        <a:off x="4786897" y="2640169"/>
                        <a:ext cx="1046013" cy="927878"/>
                      </a:xfrm>
                      <a:prstGeom prst="rect">
                        <a:avLst/>
                      </a:prstGeom>
                      <a:solidFill>
                        <a:srgbClr val="B69E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783220F-411D-25C7-6263-68CED5E182CC}"/>
                        </a:ext>
                      </a:extLst>
                    </p:cNvPr>
                    <p:cNvSpPr/>
                    <p:nvPr/>
                  </p:nvSpPr>
                  <p:spPr>
                    <a:xfrm>
                      <a:off x="6603628" y="2695380"/>
                      <a:ext cx="905518" cy="847776"/>
                    </a:xfrm>
                    <a:prstGeom prst="rect">
                      <a:avLst/>
                    </a:prstGeom>
                    <a:solidFill>
                      <a:srgbClr val="06BA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5BCB118-203E-4CC4-0EED-1DBC56C601DE}"/>
                      </a:ext>
                    </a:extLst>
                  </p:cNvPr>
                  <p:cNvSpPr/>
                  <p:nvPr/>
                </p:nvSpPr>
                <p:spPr>
                  <a:xfrm>
                    <a:off x="8352046" y="2721015"/>
                    <a:ext cx="1081432" cy="847032"/>
                  </a:xfrm>
                  <a:prstGeom prst="rect">
                    <a:avLst/>
                  </a:prstGeom>
                  <a:solidFill>
                    <a:srgbClr val="02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D8FE7D5-83FF-BC4F-48A9-86557C354DB1}"/>
                    </a:ext>
                  </a:extLst>
                </p:cNvPr>
                <p:cNvSpPr/>
                <p:nvPr/>
              </p:nvSpPr>
              <p:spPr>
                <a:xfrm>
                  <a:off x="4834535" y="4373994"/>
                  <a:ext cx="998375" cy="1024398"/>
                </a:xfrm>
                <a:prstGeom prst="rect">
                  <a:avLst/>
                </a:prstGeom>
                <a:solidFill>
                  <a:srgbClr val="619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1B3A9473-5638-D0AF-8EEF-545F2C82DE30}"/>
                  </a:ext>
                </a:extLst>
              </p:cNvPr>
              <p:cNvSpPr/>
              <p:nvPr/>
            </p:nvSpPr>
            <p:spPr>
              <a:xfrm>
                <a:off x="8418522" y="4353447"/>
                <a:ext cx="938807" cy="1024398"/>
              </a:xfrm>
              <a:prstGeom prst="rect">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EB4695A6-5DB1-7C65-F2B6-7CB53D4490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156460">
              <a:off x="3124905" y="2134797"/>
              <a:ext cx="792000" cy="396000"/>
            </a:xfrm>
            <a:prstGeom prst="rect">
              <a:avLst/>
            </a:prstGeom>
          </p:spPr>
        </p:pic>
        <p:pic>
          <p:nvPicPr>
            <p:cNvPr id="13" name="Graphic 12">
              <a:extLst>
                <a:ext uri="{FF2B5EF4-FFF2-40B4-BE49-F238E27FC236}">
                  <a16:creationId xmlns:a16="http://schemas.microsoft.com/office/drawing/2014/main" id="{C054F529-0B75-8115-1BEC-4B63A2430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48246">
              <a:off x="4890489" y="2369557"/>
              <a:ext cx="792000" cy="396000"/>
            </a:xfrm>
            <a:prstGeom prst="rect">
              <a:avLst/>
            </a:prstGeom>
          </p:spPr>
        </p:pic>
        <p:grpSp>
          <p:nvGrpSpPr>
            <p:cNvPr id="15" name="Group 14">
              <a:extLst>
                <a:ext uri="{FF2B5EF4-FFF2-40B4-BE49-F238E27FC236}">
                  <a16:creationId xmlns:a16="http://schemas.microsoft.com/office/drawing/2014/main" id="{E0B02832-D151-9646-96AF-0E0D25EE5E50}"/>
                </a:ext>
              </a:extLst>
            </p:cNvPr>
            <p:cNvGrpSpPr/>
            <p:nvPr/>
          </p:nvGrpSpPr>
          <p:grpSpPr>
            <a:xfrm>
              <a:off x="8215250" y="2271486"/>
              <a:ext cx="979641" cy="666311"/>
              <a:chOff x="3908851" y="4974636"/>
              <a:chExt cx="979641" cy="666311"/>
            </a:xfrm>
          </p:grpSpPr>
          <p:pic>
            <p:nvPicPr>
              <p:cNvPr id="17" name="Graphic 16">
                <a:extLst>
                  <a:ext uri="{FF2B5EF4-FFF2-40B4-BE49-F238E27FC236}">
                    <a16:creationId xmlns:a16="http://schemas.microsoft.com/office/drawing/2014/main" id="{5D53AE7B-86A6-7F30-1303-FC071E4D0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528492" y="5280947"/>
                <a:ext cx="360000" cy="360000"/>
              </a:xfrm>
              <a:prstGeom prst="rect">
                <a:avLst/>
              </a:prstGeom>
            </p:spPr>
          </p:pic>
          <p:pic>
            <p:nvPicPr>
              <p:cNvPr id="16" name="Graphic 15">
                <a:extLst>
                  <a:ext uri="{FF2B5EF4-FFF2-40B4-BE49-F238E27FC236}">
                    <a16:creationId xmlns:a16="http://schemas.microsoft.com/office/drawing/2014/main" id="{C36D90BE-6272-92DF-E818-ACD7E6D03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80625">
                <a:off x="3908851" y="4974636"/>
                <a:ext cx="792000" cy="396000"/>
              </a:xfrm>
              <a:prstGeom prst="rect">
                <a:avLst/>
              </a:prstGeom>
            </p:spPr>
          </p:pic>
        </p:grpSp>
        <p:grpSp>
          <p:nvGrpSpPr>
            <p:cNvPr id="18" name="Group 17">
              <a:extLst>
                <a:ext uri="{FF2B5EF4-FFF2-40B4-BE49-F238E27FC236}">
                  <a16:creationId xmlns:a16="http://schemas.microsoft.com/office/drawing/2014/main" id="{83C62A5F-B303-D10F-E714-87CEAD50081F}"/>
                </a:ext>
              </a:extLst>
            </p:cNvPr>
            <p:cNvGrpSpPr/>
            <p:nvPr/>
          </p:nvGrpSpPr>
          <p:grpSpPr>
            <a:xfrm>
              <a:off x="6476257" y="2243749"/>
              <a:ext cx="1227152" cy="635274"/>
              <a:chOff x="3553909" y="4974636"/>
              <a:chExt cx="1227152" cy="635274"/>
            </a:xfrm>
          </p:grpSpPr>
          <p:pic>
            <p:nvPicPr>
              <p:cNvPr id="19" name="Graphic 18">
                <a:extLst>
                  <a:ext uri="{FF2B5EF4-FFF2-40B4-BE49-F238E27FC236}">
                    <a16:creationId xmlns:a16="http://schemas.microsoft.com/office/drawing/2014/main" id="{4C322AC6-E99B-FFF2-E992-D2A310024D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9203">
                <a:off x="3553909" y="4974636"/>
                <a:ext cx="792000" cy="396000"/>
              </a:xfrm>
              <a:prstGeom prst="rect">
                <a:avLst/>
              </a:prstGeom>
            </p:spPr>
          </p:pic>
          <p:pic>
            <p:nvPicPr>
              <p:cNvPr id="20" name="Graphic 19">
                <a:extLst>
                  <a:ext uri="{FF2B5EF4-FFF2-40B4-BE49-F238E27FC236}">
                    <a16:creationId xmlns:a16="http://schemas.microsoft.com/office/drawing/2014/main" id="{72EAF1CB-48D4-E41E-6B3D-03AD6C91B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74202" flipH="1">
                <a:off x="4421061" y="5249910"/>
                <a:ext cx="360000" cy="360000"/>
              </a:xfrm>
              <a:prstGeom prst="rect">
                <a:avLst/>
              </a:prstGeom>
            </p:spPr>
          </p:pic>
        </p:grpSp>
        <p:pic>
          <p:nvPicPr>
            <p:cNvPr id="21" name="Graphic 20">
              <a:extLst>
                <a:ext uri="{FF2B5EF4-FFF2-40B4-BE49-F238E27FC236}">
                  <a16:creationId xmlns:a16="http://schemas.microsoft.com/office/drawing/2014/main" id="{5E84D3AB-7B63-E3D2-11E5-755A096689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591574">
              <a:off x="4994334" y="3725271"/>
              <a:ext cx="792000" cy="396000"/>
            </a:xfrm>
            <a:prstGeom prst="rect">
              <a:avLst/>
            </a:prstGeom>
          </p:spPr>
        </p:pic>
        <p:pic>
          <p:nvPicPr>
            <p:cNvPr id="23" name="Graphic 22">
              <a:extLst>
                <a:ext uri="{FF2B5EF4-FFF2-40B4-BE49-F238E27FC236}">
                  <a16:creationId xmlns:a16="http://schemas.microsoft.com/office/drawing/2014/main" id="{2F601421-A0CA-36D0-CCEF-7875B0D932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74202" flipH="1">
              <a:off x="8839035" y="3723239"/>
              <a:ext cx="360000" cy="360000"/>
            </a:xfrm>
            <a:prstGeom prst="rect">
              <a:avLst/>
            </a:prstGeom>
          </p:spPr>
        </p:pic>
        <p:pic>
          <p:nvPicPr>
            <p:cNvPr id="22" name="Graphic 21">
              <a:extLst>
                <a:ext uri="{FF2B5EF4-FFF2-40B4-BE49-F238E27FC236}">
                  <a16:creationId xmlns:a16="http://schemas.microsoft.com/office/drawing/2014/main" id="{081512C5-B59C-5229-B115-3DAB60386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557301">
              <a:off x="8211906" y="3734066"/>
              <a:ext cx="792000" cy="396000"/>
            </a:xfrm>
            <a:prstGeom prst="rect">
              <a:avLst/>
            </a:prstGeom>
          </p:spPr>
        </p:pic>
        <p:cxnSp>
          <p:nvCxnSpPr>
            <p:cNvPr id="29" name="Straight Arrow Connector 28">
              <a:extLst>
                <a:ext uri="{FF2B5EF4-FFF2-40B4-BE49-F238E27FC236}">
                  <a16:creationId xmlns:a16="http://schemas.microsoft.com/office/drawing/2014/main" id="{14D4A085-244C-CC76-C37A-929B436EDCC7}"/>
                </a:ext>
              </a:extLst>
            </p:cNvPr>
            <p:cNvCxnSpPr>
              <a:cxnSpLocks noChangeAspect="1"/>
            </p:cNvCxnSpPr>
            <p:nvPr/>
          </p:nvCxnSpPr>
          <p:spPr>
            <a:xfrm flipV="1">
              <a:off x="3860349" y="4247867"/>
              <a:ext cx="724530" cy="249959"/>
            </a:xfrm>
            <a:prstGeom prst="straightConnector1">
              <a:avLst/>
            </a:prstGeom>
            <a:ln w="38100">
              <a:solidFill>
                <a:srgbClr val="F564E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AD789B-180C-D929-7FFD-B6484CB3784E}"/>
                </a:ext>
              </a:extLst>
            </p:cNvPr>
            <p:cNvSpPr txBox="1"/>
            <p:nvPr/>
          </p:nvSpPr>
          <p:spPr>
            <a:xfrm>
              <a:off x="3158713" y="2703232"/>
              <a:ext cx="863930" cy="346921"/>
            </a:xfrm>
            <a:prstGeom prst="rect">
              <a:avLst/>
            </a:prstGeom>
            <a:noFill/>
          </p:spPr>
          <p:txBody>
            <a:bodyPr wrap="none" rtlCol="0">
              <a:spAutoFit/>
            </a:bodyPr>
            <a:lstStyle/>
            <a:p>
              <a:pPr algn="ctr"/>
              <a:r>
                <a:rPr lang="en-US" sz="1200" dirty="0"/>
                <a:t>Descent</a:t>
              </a:r>
            </a:p>
          </p:txBody>
        </p:sp>
        <p:sp>
          <p:nvSpPr>
            <p:cNvPr id="34" name="TextBox 33">
              <a:extLst>
                <a:ext uri="{FF2B5EF4-FFF2-40B4-BE49-F238E27FC236}">
                  <a16:creationId xmlns:a16="http://schemas.microsoft.com/office/drawing/2014/main" id="{FD557580-D54C-EAC0-6A0A-09EED472EE4D}"/>
                </a:ext>
              </a:extLst>
            </p:cNvPr>
            <p:cNvSpPr txBox="1"/>
            <p:nvPr/>
          </p:nvSpPr>
          <p:spPr>
            <a:xfrm>
              <a:off x="4864132" y="2702630"/>
              <a:ext cx="818959" cy="346921"/>
            </a:xfrm>
            <a:prstGeom prst="rect">
              <a:avLst/>
            </a:prstGeom>
            <a:noFill/>
          </p:spPr>
          <p:txBody>
            <a:bodyPr wrap="none" rtlCol="0">
              <a:spAutoFit/>
            </a:bodyPr>
            <a:lstStyle/>
            <a:p>
              <a:pPr algn="ctr"/>
              <a:r>
                <a:rPr lang="en-US" sz="1200" dirty="0"/>
                <a:t>Bottom</a:t>
              </a:r>
            </a:p>
          </p:txBody>
        </p:sp>
        <p:sp>
          <p:nvSpPr>
            <p:cNvPr id="35" name="TextBox 34">
              <a:extLst>
                <a:ext uri="{FF2B5EF4-FFF2-40B4-BE49-F238E27FC236}">
                  <a16:creationId xmlns:a16="http://schemas.microsoft.com/office/drawing/2014/main" id="{1B605089-0E77-0DCF-774B-BF95539A7D55}"/>
                </a:ext>
              </a:extLst>
            </p:cNvPr>
            <p:cNvSpPr txBox="1"/>
            <p:nvPr/>
          </p:nvSpPr>
          <p:spPr>
            <a:xfrm>
              <a:off x="6642191" y="2702630"/>
              <a:ext cx="699062" cy="346921"/>
            </a:xfrm>
            <a:prstGeom prst="rect">
              <a:avLst/>
            </a:prstGeom>
            <a:noFill/>
          </p:spPr>
          <p:txBody>
            <a:bodyPr wrap="none" rtlCol="0">
              <a:spAutoFit/>
            </a:bodyPr>
            <a:lstStyle/>
            <a:p>
              <a:pPr algn="ctr"/>
              <a:r>
                <a:rPr lang="en-US" sz="1200" dirty="0"/>
                <a:t>Chase</a:t>
              </a:r>
            </a:p>
          </p:txBody>
        </p:sp>
        <p:sp>
          <p:nvSpPr>
            <p:cNvPr id="36" name="TextBox 35">
              <a:extLst>
                <a:ext uri="{FF2B5EF4-FFF2-40B4-BE49-F238E27FC236}">
                  <a16:creationId xmlns:a16="http://schemas.microsoft.com/office/drawing/2014/main" id="{7AD679B3-7D25-E66B-2A8D-F43E269E3594}"/>
                </a:ext>
              </a:extLst>
            </p:cNvPr>
            <p:cNvSpPr txBox="1"/>
            <p:nvPr/>
          </p:nvSpPr>
          <p:spPr>
            <a:xfrm>
              <a:off x="8277808" y="2699023"/>
              <a:ext cx="850198" cy="346921"/>
            </a:xfrm>
            <a:prstGeom prst="rect">
              <a:avLst/>
            </a:prstGeom>
            <a:noFill/>
          </p:spPr>
          <p:txBody>
            <a:bodyPr wrap="none" rtlCol="0">
              <a:spAutoFit/>
            </a:bodyPr>
            <a:lstStyle/>
            <a:p>
              <a:pPr algn="ctr"/>
              <a:r>
                <a:rPr lang="en-US" sz="1200" dirty="0"/>
                <a:t>Capture</a:t>
              </a:r>
            </a:p>
          </p:txBody>
        </p:sp>
        <p:sp>
          <p:nvSpPr>
            <p:cNvPr id="37" name="TextBox 36">
              <a:extLst>
                <a:ext uri="{FF2B5EF4-FFF2-40B4-BE49-F238E27FC236}">
                  <a16:creationId xmlns:a16="http://schemas.microsoft.com/office/drawing/2014/main" id="{1ADE4631-2F6A-AA05-6C1E-60B8A7BCD993}"/>
                </a:ext>
              </a:extLst>
            </p:cNvPr>
            <p:cNvSpPr txBox="1"/>
            <p:nvPr/>
          </p:nvSpPr>
          <p:spPr>
            <a:xfrm>
              <a:off x="4854398" y="4303454"/>
              <a:ext cx="866418" cy="503839"/>
            </a:xfrm>
            <a:prstGeom prst="rect">
              <a:avLst/>
            </a:prstGeom>
            <a:noFill/>
          </p:spPr>
          <p:txBody>
            <a:bodyPr wrap="none" rtlCol="0">
              <a:spAutoFit/>
            </a:bodyPr>
            <a:lstStyle/>
            <a:p>
              <a:pPr algn="ctr">
                <a:lnSpc>
                  <a:spcPts val="1200"/>
                </a:lnSpc>
              </a:pPr>
              <a:r>
                <a:rPr lang="en-US" sz="1200" dirty="0"/>
                <a:t>Ascent </a:t>
              </a:r>
              <a:br>
                <a:rPr lang="en-US" sz="1200" dirty="0"/>
              </a:br>
              <a:r>
                <a:rPr lang="en-US" sz="1200" dirty="0"/>
                <a:t>w/o fish</a:t>
              </a:r>
            </a:p>
          </p:txBody>
        </p:sp>
        <p:sp>
          <p:nvSpPr>
            <p:cNvPr id="39" name="TextBox 38">
              <a:extLst>
                <a:ext uri="{FF2B5EF4-FFF2-40B4-BE49-F238E27FC236}">
                  <a16:creationId xmlns:a16="http://schemas.microsoft.com/office/drawing/2014/main" id="{58FA38A7-DC2C-B787-0341-CF1817F4259B}"/>
                </a:ext>
              </a:extLst>
            </p:cNvPr>
            <p:cNvSpPr txBox="1"/>
            <p:nvPr/>
          </p:nvSpPr>
          <p:spPr>
            <a:xfrm>
              <a:off x="8254684" y="4303454"/>
              <a:ext cx="805710" cy="447625"/>
            </a:xfrm>
            <a:prstGeom prst="rect">
              <a:avLst/>
            </a:prstGeom>
            <a:noFill/>
          </p:spPr>
          <p:txBody>
            <a:bodyPr wrap="none" rtlCol="0">
              <a:spAutoFit/>
            </a:bodyPr>
            <a:lstStyle/>
            <a:p>
              <a:pPr algn="ctr">
                <a:lnSpc>
                  <a:spcPts val="1000"/>
                </a:lnSpc>
              </a:pPr>
              <a:r>
                <a:rPr lang="en-US" sz="1200" dirty="0"/>
                <a:t>Ascent </a:t>
              </a:r>
              <a:br>
                <a:rPr lang="en-US" sz="1200" dirty="0"/>
              </a:br>
              <a:r>
                <a:rPr lang="en-US" sz="1200" dirty="0"/>
                <a:t>w fish</a:t>
              </a:r>
            </a:p>
          </p:txBody>
        </p:sp>
        <p:sp>
          <p:nvSpPr>
            <p:cNvPr id="42" name="16-Point Star 41">
              <a:extLst>
                <a:ext uri="{FF2B5EF4-FFF2-40B4-BE49-F238E27FC236}">
                  <a16:creationId xmlns:a16="http://schemas.microsoft.com/office/drawing/2014/main" id="{6D6F3CEF-A315-1F22-E341-F23DD3AA7213}"/>
                </a:ext>
              </a:extLst>
            </p:cNvPr>
            <p:cNvSpPr>
              <a:spLocks noChangeAspect="1"/>
            </p:cNvSpPr>
            <p:nvPr/>
          </p:nvSpPr>
          <p:spPr>
            <a:xfrm>
              <a:off x="2913873" y="4174551"/>
              <a:ext cx="1008000" cy="1008000"/>
            </a:xfrm>
            <a:prstGeom prst="star16">
              <a:avLst/>
            </a:prstGeom>
            <a:solidFill>
              <a:srgbClr val="F564E3">
                <a:alpha val="50000"/>
              </a:srgbClr>
            </a:solidFill>
            <a:ln>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7530355-C1B3-3A6A-0CCC-45204C3D11B9}"/>
                </a:ext>
              </a:extLst>
            </p:cNvPr>
            <p:cNvSpPr txBox="1"/>
            <p:nvPr/>
          </p:nvSpPr>
          <p:spPr>
            <a:xfrm>
              <a:off x="3046590" y="4493885"/>
              <a:ext cx="772969" cy="346921"/>
            </a:xfrm>
            <a:prstGeom prst="rect">
              <a:avLst/>
            </a:prstGeom>
            <a:noFill/>
          </p:spPr>
          <p:txBody>
            <a:bodyPr wrap="square" rtlCol="0">
              <a:spAutoFit/>
            </a:bodyPr>
            <a:lstStyle/>
            <a:p>
              <a:r>
                <a:rPr lang="en-US" sz="1200" dirty="0"/>
                <a:t>Labels</a:t>
              </a:r>
            </a:p>
          </p:txBody>
        </p:sp>
        <p:cxnSp>
          <p:nvCxnSpPr>
            <p:cNvPr id="45" name="Straight Arrow Connector 44">
              <a:extLst>
                <a:ext uri="{FF2B5EF4-FFF2-40B4-BE49-F238E27FC236}">
                  <a16:creationId xmlns:a16="http://schemas.microsoft.com/office/drawing/2014/main" id="{3614C54C-DA87-BD6A-B6AE-2C8D27506881}"/>
                </a:ext>
              </a:extLst>
            </p:cNvPr>
            <p:cNvCxnSpPr>
              <a:cxnSpLocks noChangeAspect="1"/>
            </p:cNvCxnSpPr>
            <p:nvPr/>
          </p:nvCxnSpPr>
          <p:spPr>
            <a:xfrm flipH="1" flipV="1">
              <a:off x="9412454" y="4242467"/>
              <a:ext cx="724530" cy="249959"/>
            </a:xfrm>
            <a:prstGeom prst="straightConnector1">
              <a:avLst/>
            </a:prstGeom>
            <a:ln w="38100">
              <a:solidFill>
                <a:srgbClr val="F564E3"/>
              </a:solidFill>
              <a:tailEnd type="triangle"/>
            </a:ln>
          </p:spPr>
          <p:style>
            <a:lnRef idx="1">
              <a:schemeClr val="accent1"/>
            </a:lnRef>
            <a:fillRef idx="0">
              <a:schemeClr val="accent1"/>
            </a:fillRef>
            <a:effectRef idx="0">
              <a:schemeClr val="accent1"/>
            </a:effectRef>
            <a:fontRef idx="minor">
              <a:schemeClr val="tx1"/>
            </a:fontRef>
          </p:style>
        </p:cxnSp>
        <p:sp>
          <p:nvSpPr>
            <p:cNvPr id="46" name="16-Point Star 45">
              <a:extLst>
                <a:ext uri="{FF2B5EF4-FFF2-40B4-BE49-F238E27FC236}">
                  <a16:creationId xmlns:a16="http://schemas.microsoft.com/office/drawing/2014/main" id="{897AF735-7E97-9302-5CF6-C143EEB9FA99}"/>
                </a:ext>
              </a:extLst>
            </p:cNvPr>
            <p:cNvSpPr>
              <a:spLocks noChangeAspect="1"/>
            </p:cNvSpPr>
            <p:nvPr/>
          </p:nvSpPr>
          <p:spPr>
            <a:xfrm>
              <a:off x="10074010" y="4170610"/>
              <a:ext cx="1008000" cy="1008000"/>
            </a:xfrm>
            <a:prstGeom prst="star16">
              <a:avLst/>
            </a:prstGeom>
            <a:solidFill>
              <a:srgbClr val="F564E3">
                <a:alpha val="50000"/>
              </a:srgbClr>
            </a:solidFill>
            <a:ln>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37E7BD5F-7D88-0290-59FF-981C0680D323}"/>
                </a:ext>
              </a:extLst>
            </p:cNvPr>
            <p:cNvSpPr txBox="1"/>
            <p:nvPr/>
          </p:nvSpPr>
          <p:spPr>
            <a:xfrm>
              <a:off x="10206727" y="4489945"/>
              <a:ext cx="772969" cy="346921"/>
            </a:xfrm>
            <a:prstGeom prst="rect">
              <a:avLst/>
            </a:prstGeom>
            <a:noFill/>
          </p:spPr>
          <p:txBody>
            <a:bodyPr wrap="square" rtlCol="0">
              <a:spAutoFit/>
            </a:bodyPr>
            <a:lstStyle/>
            <a:p>
              <a:r>
                <a:rPr lang="en-US" sz="1200" dirty="0"/>
                <a:t>Labels</a:t>
              </a:r>
            </a:p>
          </p:txBody>
        </p:sp>
      </p:grpSp>
      <p:sp>
        <p:nvSpPr>
          <p:cNvPr id="2" name="Title 1">
            <a:extLst>
              <a:ext uri="{FF2B5EF4-FFF2-40B4-BE49-F238E27FC236}">
                <a16:creationId xmlns:a16="http://schemas.microsoft.com/office/drawing/2014/main" id="{59B7ED03-617C-CAA6-B9E5-FD24C4316C14}"/>
              </a:ext>
            </a:extLst>
          </p:cNvPr>
          <p:cNvSpPr>
            <a:spLocks noGrp="1"/>
          </p:cNvSpPr>
          <p:nvPr>
            <p:ph type="title"/>
          </p:nvPr>
        </p:nvSpPr>
        <p:spPr/>
        <p:txBody>
          <a:bodyPr/>
          <a:lstStyle/>
          <a:p>
            <a:r>
              <a:rPr lang="en-US" dirty="0"/>
              <a:t>Detecting successful prey captures</a:t>
            </a:r>
          </a:p>
        </p:txBody>
      </p:sp>
      <p:grpSp>
        <p:nvGrpSpPr>
          <p:cNvPr id="4" name="Group 3">
            <a:extLst>
              <a:ext uri="{FF2B5EF4-FFF2-40B4-BE49-F238E27FC236}">
                <a16:creationId xmlns:a16="http://schemas.microsoft.com/office/drawing/2014/main" id="{7725121F-1A6D-FD5C-EACC-58282BE5D893}"/>
              </a:ext>
            </a:extLst>
          </p:cNvPr>
          <p:cNvGrpSpPr>
            <a:grpSpLocks noChangeAspect="1"/>
          </p:cNvGrpSpPr>
          <p:nvPr/>
        </p:nvGrpSpPr>
        <p:grpSpPr>
          <a:xfrm>
            <a:off x="9817463" y="-97971"/>
            <a:ext cx="2984208" cy="2520000"/>
            <a:chOff x="9631200" y="-97971"/>
            <a:chExt cx="3240000" cy="2736000"/>
          </a:xfrm>
        </p:grpSpPr>
        <p:pic>
          <p:nvPicPr>
            <p:cNvPr id="5" name="Picture 4">
              <a:extLst>
                <a:ext uri="{FF2B5EF4-FFF2-40B4-BE49-F238E27FC236}">
                  <a16:creationId xmlns:a16="http://schemas.microsoft.com/office/drawing/2014/main" id="{7336DBE4-3C36-6661-B730-8BC33B2701B6}"/>
                </a:ext>
              </a:extLst>
            </p:cNvPr>
            <p:cNvPicPr>
              <a:picLocks noChangeAspect="1"/>
            </p:cNvPicPr>
            <p:nvPr/>
          </p:nvPicPr>
          <p:blipFill>
            <a:blip r:embed="rId7"/>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D81C397E-D15D-865A-3A20-574DA9D7FA7B}"/>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7" name="Picture 6">
            <a:extLst>
              <a:ext uri="{FF2B5EF4-FFF2-40B4-BE49-F238E27FC236}">
                <a16:creationId xmlns:a16="http://schemas.microsoft.com/office/drawing/2014/main" id="{F15F180B-4DA3-1BEB-E3BF-39A63A4C6FA0}"/>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48" name="Picture 47">
            <a:extLst>
              <a:ext uri="{FF2B5EF4-FFF2-40B4-BE49-F238E27FC236}">
                <a16:creationId xmlns:a16="http://schemas.microsoft.com/office/drawing/2014/main" id="{BD72AD7D-8590-F7B6-6D2D-D04B6C99C74E}"/>
              </a:ext>
            </a:extLst>
          </p:cNvPr>
          <p:cNvPicPr>
            <a:picLocks noChangeAspect="1"/>
          </p:cNvPicPr>
          <p:nvPr/>
        </p:nvPicPr>
        <p:blipFill>
          <a:blip r:embed="rId9"/>
          <a:stretch>
            <a:fillRect/>
          </a:stretch>
        </p:blipFill>
        <p:spPr>
          <a:xfrm>
            <a:off x="2543621" y="4834925"/>
            <a:ext cx="7772400" cy="1718387"/>
          </a:xfrm>
          <a:prstGeom prst="rect">
            <a:avLst/>
          </a:prstGeom>
        </p:spPr>
      </p:pic>
      <p:sp>
        <p:nvSpPr>
          <p:cNvPr id="38" name="Oval 37">
            <a:extLst>
              <a:ext uri="{FF2B5EF4-FFF2-40B4-BE49-F238E27FC236}">
                <a16:creationId xmlns:a16="http://schemas.microsoft.com/office/drawing/2014/main" id="{D557D97C-2497-71A6-28A8-8D5F89A1BCC3}"/>
              </a:ext>
            </a:extLst>
          </p:cNvPr>
          <p:cNvSpPr>
            <a:spLocks noChangeAspect="1"/>
          </p:cNvSpPr>
          <p:nvPr/>
        </p:nvSpPr>
        <p:spPr>
          <a:xfrm>
            <a:off x="-1048097" y="4195610"/>
            <a:ext cx="439200" cy="4392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16-Point Star 24">
            <a:extLst>
              <a:ext uri="{FF2B5EF4-FFF2-40B4-BE49-F238E27FC236}">
                <a16:creationId xmlns:a16="http://schemas.microsoft.com/office/drawing/2014/main" id="{A6099B0A-CA2A-AC05-4598-1569829EF201}"/>
              </a:ext>
            </a:extLst>
          </p:cNvPr>
          <p:cNvSpPr>
            <a:spLocks noChangeAspect="1"/>
          </p:cNvSpPr>
          <p:nvPr/>
        </p:nvSpPr>
        <p:spPr>
          <a:xfrm>
            <a:off x="3342034" y="4950668"/>
            <a:ext cx="540000" cy="540000"/>
          </a:xfrm>
          <a:prstGeom prst="star16">
            <a:avLst/>
          </a:prstGeom>
          <a:noFill/>
          <a:ln w="28575">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16-Point Star 43">
            <a:extLst>
              <a:ext uri="{FF2B5EF4-FFF2-40B4-BE49-F238E27FC236}">
                <a16:creationId xmlns:a16="http://schemas.microsoft.com/office/drawing/2014/main" id="{93BB0AE7-175C-B1E3-A781-89F99A391036}"/>
              </a:ext>
            </a:extLst>
          </p:cNvPr>
          <p:cNvSpPr>
            <a:spLocks noChangeAspect="1"/>
          </p:cNvSpPr>
          <p:nvPr/>
        </p:nvSpPr>
        <p:spPr>
          <a:xfrm>
            <a:off x="5372488" y="4947607"/>
            <a:ext cx="540000" cy="540000"/>
          </a:xfrm>
          <a:prstGeom prst="star16">
            <a:avLst/>
          </a:prstGeom>
          <a:noFill/>
          <a:ln w="28575">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16-Point Star 49">
            <a:extLst>
              <a:ext uri="{FF2B5EF4-FFF2-40B4-BE49-F238E27FC236}">
                <a16:creationId xmlns:a16="http://schemas.microsoft.com/office/drawing/2014/main" id="{F0E440CD-7FFB-E328-1232-4BA455A2FB5E}"/>
              </a:ext>
            </a:extLst>
          </p:cNvPr>
          <p:cNvSpPr>
            <a:spLocks noChangeAspect="1"/>
          </p:cNvSpPr>
          <p:nvPr/>
        </p:nvSpPr>
        <p:spPr>
          <a:xfrm>
            <a:off x="7393808" y="4956032"/>
            <a:ext cx="540000" cy="540000"/>
          </a:xfrm>
          <a:prstGeom prst="star16">
            <a:avLst/>
          </a:prstGeom>
          <a:noFill/>
          <a:ln w="28575">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93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4" grpId="0" animBg="1"/>
      <p:bldP spid="5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A18BD9-69E2-5F74-C525-B684A3489408}"/>
              </a:ext>
            </a:extLst>
          </p:cNvPr>
          <p:cNvPicPr>
            <a:picLocks noChangeAspect="1"/>
          </p:cNvPicPr>
          <p:nvPr/>
        </p:nvPicPr>
        <p:blipFill>
          <a:blip r:embed="rId3"/>
          <a:stretch>
            <a:fillRect/>
          </a:stretch>
        </p:blipFill>
        <p:spPr>
          <a:xfrm>
            <a:off x="2664662" y="1278000"/>
            <a:ext cx="4498333" cy="5580000"/>
          </a:xfrm>
          <a:prstGeom prst="rect">
            <a:avLst/>
          </a:prstGeom>
        </p:spPr>
      </p:pic>
      <p:sp>
        <p:nvSpPr>
          <p:cNvPr id="2" name="Title 1">
            <a:extLst>
              <a:ext uri="{FF2B5EF4-FFF2-40B4-BE49-F238E27FC236}">
                <a16:creationId xmlns:a16="http://schemas.microsoft.com/office/drawing/2014/main" id="{59B7ED03-617C-CAA6-B9E5-FD24C4316C14}"/>
              </a:ext>
            </a:extLst>
          </p:cNvPr>
          <p:cNvSpPr>
            <a:spLocks noGrp="1"/>
          </p:cNvSpPr>
          <p:nvPr>
            <p:ph type="title"/>
          </p:nvPr>
        </p:nvSpPr>
        <p:spPr/>
        <p:txBody>
          <a:bodyPr/>
          <a:lstStyle/>
          <a:p>
            <a:r>
              <a:rPr lang="en-US" dirty="0"/>
              <a:t>Southern residents less efficient?</a:t>
            </a:r>
          </a:p>
        </p:txBody>
      </p:sp>
      <p:grpSp>
        <p:nvGrpSpPr>
          <p:cNvPr id="4" name="Group 3">
            <a:extLst>
              <a:ext uri="{FF2B5EF4-FFF2-40B4-BE49-F238E27FC236}">
                <a16:creationId xmlns:a16="http://schemas.microsoft.com/office/drawing/2014/main" id="{7725121F-1A6D-FD5C-EACC-58282BE5D893}"/>
              </a:ext>
            </a:extLst>
          </p:cNvPr>
          <p:cNvGrpSpPr>
            <a:grpSpLocks noChangeAspect="1"/>
          </p:cNvGrpSpPr>
          <p:nvPr/>
        </p:nvGrpSpPr>
        <p:grpSpPr>
          <a:xfrm>
            <a:off x="9817463" y="-97971"/>
            <a:ext cx="2984208" cy="2520000"/>
            <a:chOff x="9631200" y="-97971"/>
            <a:chExt cx="3240000" cy="2736000"/>
          </a:xfrm>
        </p:grpSpPr>
        <p:pic>
          <p:nvPicPr>
            <p:cNvPr id="5" name="Picture 4">
              <a:extLst>
                <a:ext uri="{FF2B5EF4-FFF2-40B4-BE49-F238E27FC236}">
                  <a16:creationId xmlns:a16="http://schemas.microsoft.com/office/drawing/2014/main" id="{7336DBE4-3C36-6661-B730-8BC33B2701B6}"/>
                </a:ext>
              </a:extLst>
            </p:cNvPr>
            <p:cNvPicPr>
              <a:picLocks noChangeAspect="1"/>
            </p:cNvPicPr>
            <p:nvPr/>
          </p:nvPicPr>
          <p:blipFill>
            <a:blip r:embed="rId4"/>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D81C397E-D15D-865A-3A20-574DA9D7FA7B}"/>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7" name="Picture 6">
            <a:extLst>
              <a:ext uri="{FF2B5EF4-FFF2-40B4-BE49-F238E27FC236}">
                <a16:creationId xmlns:a16="http://schemas.microsoft.com/office/drawing/2014/main" id="{F15F180B-4DA3-1BEB-E3BF-39A63A4C6FA0}"/>
              </a:ext>
            </a:extLst>
          </p:cNvPr>
          <p:cNvPicPr>
            <a:picLocks noChangeAspect="1"/>
          </p:cNvPicPr>
          <p:nvPr/>
        </p:nvPicPr>
        <p:blipFill rotWithShape="1">
          <a:blip r:embed="rId5"/>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0" name="TextBox 9">
            <a:extLst>
              <a:ext uri="{FF2B5EF4-FFF2-40B4-BE49-F238E27FC236}">
                <a16:creationId xmlns:a16="http://schemas.microsoft.com/office/drawing/2014/main" id="{80815CD6-401A-F305-70E0-233B8BD04462}"/>
              </a:ext>
            </a:extLst>
          </p:cNvPr>
          <p:cNvSpPr txBox="1"/>
          <p:nvPr/>
        </p:nvSpPr>
        <p:spPr>
          <a:xfrm>
            <a:off x="7780239" y="3102185"/>
            <a:ext cx="3044488" cy="830997"/>
          </a:xfrm>
          <a:prstGeom prst="rect">
            <a:avLst/>
          </a:prstGeom>
          <a:noFill/>
        </p:spPr>
        <p:txBody>
          <a:bodyPr wrap="none" rtlCol="0">
            <a:spAutoFit/>
          </a:bodyPr>
          <a:lstStyle/>
          <a:p>
            <a:pPr algn="r"/>
            <a:r>
              <a:rPr lang="en-US" sz="2400" dirty="0"/>
              <a:t>Southern resident:</a:t>
            </a:r>
            <a:br>
              <a:rPr lang="en-US" sz="2400" dirty="0"/>
            </a:br>
            <a:r>
              <a:rPr lang="en-US" sz="2400" dirty="0"/>
              <a:t>1.03 fish/foraging hour</a:t>
            </a:r>
          </a:p>
        </p:txBody>
      </p:sp>
      <p:sp>
        <p:nvSpPr>
          <p:cNvPr id="13" name="TextBox 12">
            <a:extLst>
              <a:ext uri="{FF2B5EF4-FFF2-40B4-BE49-F238E27FC236}">
                <a16:creationId xmlns:a16="http://schemas.microsoft.com/office/drawing/2014/main" id="{4382AD22-A371-47BB-188F-9BA062B39C2F}"/>
              </a:ext>
            </a:extLst>
          </p:cNvPr>
          <p:cNvSpPr txBox="1"/>
          <p:nvPr/>
        </p:nvSpPr>
        <p:spPr>
          <a:xfrm>
            <a:off x="4108395" y="4310851"/>
            <a:ext cx="6716332" cy="830997"/>
          </a:xfrm>
          <a:prstGeom prst="rect">
            <a:avLst/>
          </a:prstGeom>
          <a:noFill/>
        </p:spPr>
        <p:txBody>
          <a:bodyPr wrap="square">
            <a:spAutoFit/>
          </a:bodyPr>
          <a:lstStyle/>
          <a:p>
            <a:pPr algn="r"/>
            <a:r>
              <a:rPr lang="en-US" sz="2400" dirty="0"/>
              <a:t>Northern residents:</a:t>
            </a:r>
            <a:br>
              <a:rPr lang="en-US" sz="2400" dirty="0"/>
            </a:br>
            <a:r>
              <a:rPr lang="en-US" sz="2400" dirty="0"/>
              <a:t>2.00 fish/ foraging hour</a:t>
            </a:r>
          </a:p>
        </p:txBody>
      </p:sp>
      <p:sp>
        <p:nvSpPr>
          <p:cNvPr id="22" name="Rounded Rectangle 21">
            <a:extLst>
              <a:ext uri="{FF2B5EF4-FFF2-40B4-BE49-F238E27FC236}">
                <a16:creationId xmlns:a16="http://schemas.microsoft.com/office/drawing/2014/main" id="{C0B132C5-921B-FA88-9F6C-5B1F3E4FC673}"/>
              </a:ext>
            </a:extLst>
          </p:cNvPr>
          <p:cNvSpPr/>
          <p:nvPr/>
        </p:nvSpPr>
        <p:spPr>
          <a:xfrm>
            <a:off x="9607638" y="5821251"/>
            <a:ext cx="1973609" cy="614799"/>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A1EC03B0-44D2-C065-4DC6-6D656362EA99}"/>
              </a:ext>
            </a:extLst>
          </p:cNvPr>
          <p:cNvSpPr/>
          <p:nvPr/>
        </p:nvSpPr>
        <p:spPr>
          <a:xfrm>
            <a:off x="8928821" y="5263003"/>
            <a:ext cx="901521" cy="727912"/>
          </a:xfrm>
          <a:prstGeom prst="triangle">
            <a:avLst/>
          </a:prstGeom>
          <a:solidFill>
            <a:srgbClr val="FFFFD3"/>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3000" dirty="0">
                <a:solidFill>
                  <a:schemeClr val="tx1"/>
                </a:solidFill>
              </a:rPr>
              <a:t>!</a:t>
            </a:r>
          </a:p>
        </p:txBody>
      </p:sp>
      <p:sp>
        <p:nvSpPr>
          <p:cNvPr id="23" name="TextBox 22">
            <a:extLst>
              <a:ext uri="{FF2B5EF4-FFF2-40B4-BE49-F238E27FC236}">
                <a16:creationId xmlns:a16="http://schemas.microsoft.com/office/drawing/2014/main" id="{7790408E-0F52-49ED-66DA-E60C949707CA}"/>
              </a:ext>
            </a:extLst>
          </p:cNvPr>
          <p:cNvSpPr txBox="1"/>
          <p:nvPr/>
        </p:nvSpPr>
        <p:spPr>
          <a:xfrm>
            <a:off x="9675173" y="5943984"/>
            <a:ext cx="1816138" cy="369332"/>
          </a:xfrm>
          <a:prstGeom prst="rect">
            <a:avLst/>
          </a:prstGeom>
          <a:noFill/>
        </p:spPr>
        <p:txBody>
          <a:bodyPr wrap="none" rtlCol="0">
            <a:spAutoFit/>
          </a:bodyPr>
          <a:lstStyle/>
          <a:p>
            <a:r>
              <a:rPr lang="en-US" dirty="0"/>
              <a:t>Small sample size</a:t>
            </a:r>
          </a:p>
        </p:txBody>
      </p:sp>
    </p:spTree>
    <p:extLst>
      <p:ext uri="{BB962C8B-B14F-4D97-AF65-F5344CB8AC3E}">
        <p14:creationId xmlns:p14="http://schemas.microsoft.com/office/powerpoint/2010/main" val="2195602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p:txBody>
          <a:bodyPr>
            <a:normAutofit/>
          </a:bodyPr>
          <a:lstStyle/>
          <a:p>
            <a:r>
              <a:rPr lang="en-US" sz="8000" b="1" dirty="0">
                <a:solidFill>
                  <a:srgbClr val="FF2F92"/>
                </a:solidFill>
              </a:rPr>
              <a:t>Potential problem</a:t>
            </a:r>
            <a:r>
              <a:rPr lang="en-US" sz="8000" b="1" strike="sngStrike" dirty="0">
                <a:solidFill>
                  <a:srgbClr val="FF2F92"/>
                </a:solidFill>
              </a:rPr>
              <a:t>s</a:t>
            </a:r>
            <a:r>
              <a:rPr lang="en-US" sz="8000" b="1" dirty="0">
                <a:solidFill>
                  <a:srgbClr val="FF2F92"/>
                </a:solidFill>
              </a:rPr>
              <a:t> </a:t>
            </a:r>
            <a:br>
              <a:rPr lang="en-US" sz="8000" b="1" dirty="0">
                <a:solidFill>
                  <a:srgbClr val="FF2F92"/>
                </a:solidFill>
              </a:rPr>
            </a:br>
            <a:r>
              <a:rPr lang="en-US" sz="8000" b="1" dirty="0">
                <a:solidFill>
                  <a:srgbClr val="FF2F92"/>
                </a:solidFill>
              </a:rPr>
              <a:t>&amp; solution</a:t>
            </a:r>
            <a:r>
              <a:rPr lang="en-US" sz="8000" b="1" strike="sngStrike" dirty="0">
                <a:solidFill>
                  <a:srgbClr val="FF2F92"/>
                </a:solidFill>
              </a:rPr>
              <a:t>s</a:t>
            </a:r>
          </a:p>
        </p:txBody>
      </p:sp>
    </p:spTree>
    <p:extLst>
      <p:ext uri="{BB962C8B-B14F-4D97-AF65-F5344CB8AC3E}">
        <p14:creationId xmlns:p14="http://schemas.microsoft.com/office/powerpoint/2010/main" val="848232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CC40-BE11-C95C-FA61-3D5157585744}"/>
              </a:ext>
            </a:extLst>
          </p:cNvPr>
          <p:cNvSpPr>
            <a:spLocks noGrp="1"/>
          </p:cNvSpPr>
          <p:nvPr>
            <p:ph type="title"/>
          </p:nvPr>
        </p:nvSpPr>
        <p:spPr>
          <a:xfrm>
            <a:off x="480774" y="273352"/>
            <a:ext cx="10971684" cy="1145009"/>
          </a:xfrm>
        </p:spPr>
        <p:txBody>
          <a:bodyPr/>
          <a:lstStyle/>
          <a:p>
            <a:r>
              <a:rPr lang="en-US" dirty="0"/>
              <a:t>Order selection under misspecification</a:t>
            </a:r>
          </a:p>
        </p:txBody>
      </p:sp>
      <p:pic>
        <p:nvPicPr>
          <p:cNvPr id="13" name="Picture 12">
            <a:extLst>
              <a:ext uri="{FF2B5EF4-FFF2-40B4-BE49-F238E27FC236}">
                <a16:creationId xmlns:a16="http://schemas.microsoft.com/office/drawing/2014/main" id="{7E47DA3F-F69F-94B2-0B77-01BFF7342692}"/>
              </a:ext>
            </a:extLst>
          </p:cNvPr>
          <p:cNvPicPr>
            <a:picLocks noChangeAspect="1"/>
          </p:cNvPicPr>
          <p:nvPr/>
        </p:nvPicPr>
        <p:blipFill>
          <a:blip r:embed="rId3"/>
          <a:srcRect t="6382" b="6382"/>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4" name="TextBox 13">
            <a:extLst>
              <a:ext uri="{FF2B5EF4-FFF2-40B4-BE49-F238E27FC236}">
                <a16:creationId xmlns:a16="http://schemas.microsoft.com/office/drawing/2014/main" id="{31E1A18B-6E0C-158F-F354-AE5430F13457}"/>
              </a:ext>
            </a:extLst>
          </p:cNvPr>
          <p:cNvSpPr txBox="1"/>
          <p:nvPr/>
        </p:nvSpPr>
        <p:spPr>
          <a:xfrm>
            <a:off x="10172187" y="1369007"/>
            <a:ext cx="2074029" cy="800219"/>
          </a:xfrm>
          <a:prstGeom prst="rect">
            <a:avLst/>
          </a:prstGeom>
          <a:noFill/>
        </p:spPr>
        <p:txBody>
          <a:bodyPr wrap="none" rtlCol="0">
            <a:spAutoFit/>
          </a:bodyPr>
          <a:lstStyle/>
          <a:p>
            <a:pPr algn="ctr"/>
            <a:r>
              <a:rPr lang="en-US" sz="2600" dirty="0">
                <a:solidFill>
                  <a:schemeClr val="bg1"/>
                </a:solidFill>
              </a:rPr>
              <a:t>Fanny Dupont</a:t>
            </a:r>
            <a:br>
              <a:rPr lang="en-US" sz="2000" dirty="0">
                <a:solidFill>
                  <a:schemeClr val="bg1"/>
                </a:solidFill>
              </a:rPr>
            </a:br>
            <a:r>
              <a:rPr lang="en-US" sz="2000" dirty="0">
                <a:solidFill>
                  <a:schemeClr val="bg1"/>
                </a:solidFill>
              </a:rPr>
              <a:t>PhD student</a:t>
            </a:r>
          </a:p>
        </p:txBody>
      </p:sp>
      <p:pic>
        <p:nvPicPr>
          <p:cNvPr id="4" name="Picture 3">
            <a:extLst>
              <a:ext uri="{FF2B5EF4-FFF2-40B4-BE49-F238E27FC236}">
                <a16:creationId xmlns:a16="http://schemas.microsoft.com/office/drawing/2014/main" id="{ADA65C86-FE26-0B48-E824-262EA390763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8" name="Group 7">
            <a:extLst>
              <a:ext uri="{FF2B5EF4-FFF2-40B4-BE49-F238E27FC236}">
                <a16:creationId xmlns:a16="http://schemas.microsoft.com/office/drawing/2014/main" id="{F72FAD73-71AA-3914-8AD4-C095906F975E}"/>
              </a:ext>
            </a:extLst>
          </p:cNvPr>
          <p:cNvGrpSpPr/>
          <p:nvPr/>
        </p:nvGrpSpPr>
        <p:grpSpPr>
          <a:xfrm>
            <a:off x="9028089" y="5785073"/>
            <a:ext cx="3009163" cy="875866"/>
            <a:chOff x="7379593" y="4003254"/>
            <a:chExt cx="3009163" cy="875866"/>
          </a:xfrm>
        </p:grpSpPr>
        <p:sp>
          <p:nvSpPr>
            <p:cNvPr id="5" name="Rounded Rectangle 4">
              <a:extLst>
                <a:ext uri="{FF2B5EF4-FFF2-40B4-BE49-F238E27FC236}">
                  <a16:creationId xmlns:a16="http://schemas.microsoft.com/office/drawing/2014/main" id="{16553214-3298-6B25-2921-C1722025F337}"/>
                </a:ext>
              </a:extLst>
            </p:cNvPr>
            <p:cNvSpPr/>
            <p:nvPr/>
          </p:nvSpPr>
          <p:spPr>
            <a:xfrm>
              <a:off x="7379593" y="4003254"/>
              <a:ext cx="2984209" cy="875866"/>
            </a:xfrm>
            <a:prstGeom prst="roundRect">
              <a:avLst/>
            </a:prstGeom>
            <a:solidFill>
              <a:srgbClr val="FFFFD3"/>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F405E8E-FEA8-CABA-287D-5C916F6C9ADB}"/>
                </a:ext>
              </a:extLst>
            </p:cNvPr>
            <p:cNvSpPr txBox="1"/>
            <p:nvPr/>
          </p:nvSpPr>
          <p:spPr>
            <a:xfrm>
              <a:off x="7428971" y="4129756"/>
              <a:ext cx="2959785" cy="646331"/>
            </a:xfrm>
            <a:prstGeom prst="rect">
              <a:avLst/>
            </a:prstGeom>
            <a:noFill/>
          </p:spPr>
          <p:txBody>
            <a:bodyPr wrap="none" rtlCol="0">
              <a:spAutoFit/>
            </a:bodyPr>
            <a:lstStyle/>
            <a:p>
              <a:pPr algn="ctr"/>
              <a:r>
                <a:rPr lang="en-US" dirty="0"/>
                <a:t>Thursday S-6-2 (10:30-12:30)</a:t>
              </a:r>
              <a:br>
                <a:rPr lang="en-US" dirty="0"/>
              </a:br>
              <a:r>
                <a:rPr lang="en-US" dirty="0"/>
                <a:t>Talk ID: 158 </a:t>
              </a:r>
            </a:p>
          </p:txBody>
        </p:sp>
      </p:grpSp>
      <p:grpSp>
        <p:nvGrpSpPr>
          <p:cNvPr id="30" name="Group 29">
            <a:extLst>
              <a:ext uri="{FF2B5EF4-FFF2-40B4-BE49-F238E27FC236}">
                <a16:creationId xmlns:a16="http://schemas.microsoft.com/office/drawing/2014/main" id="{A413DDB6-8EC8-CC6B-D47B-9BA1D60D94E1}"/>
              </a:ext>
            </a:extLst>
          </p:cNvPr>
          <p:cNvGrpSpPr/>
          <p:nvPr/>
        </p:nvGrpSpPr>
        <p:grpSpPr>
          <a:xfrm>
            <a:off x="3656835" y="2034618"/>
            <a:ext cx="1408337" cy="1219355"/>
            <a:chOff x="3388721" y="1683565"/>
            <a:chExt cx="1448575" cy="1254194"/>
          </a:xfrm>
        </p:grpSpPr>
        <p:sp>
          <p:nvSpPr>
            <p:cNvPr id="10" name="Rectangle 9">
              <a:extLst>
                <a:ext uri="{FF2B5EF4-FFF2-40B4-BE49-F238E27FC236}">
                  <a16:creationId xmlns:a16="http://schemas.microsoft.com/office/drawing/2014/main" id="{A766A41D-D221-358B-6AC2-D43D81B3B750}"/>
                </a:ext>
              </a:extLst>
            </p:cNvPr>
            <p:cNvSpPr>
              <a:spLocks noChangeAspect="1"/>
            </p:cNvSpPr>
            <p:nvPr/>
          </p:nvSpPr>
          <p:spPr>
            <a:xfrm>
              <a:off x="3396403" y="1683565"/>
              <a:ext cx="1330886" cy="1254194"/>
            </a:xfrm>
            <a:prstGeom prst="rect">
              <a:avLst/>
            </a:prstGeom>
            <a:solidFill>
              <a:srgbClr val="1B9E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BAC04D2-592C-3240-2BC7-CD11C51B0018}"/>
                </a:ext>
              </a:extLst>
            </p:cNvPr>
            <p:cNvSpPr txBox="1"/>
            <p:nvPr/>
          </p:nvSpPr>
          <p:spPr>
            <a:xfrm>
              <a:off x="3526026" y="2542074"/>
              <a:ext cx="1071640" cy="369332"/>
            </a:xfrm>
            <a:prstGeom prst="rect">
              <a:avLst/>
            </a:prstGeom>
            <a:noFill/>
          </p:spPr>
          <p:txBody>
            <a:bodyPr wrap="none" rtlCol="0">
              <a:spAutoFit/>
            </a:bodyPr>
            <a:lstStyle/>
            <a:p>
              <a:r>
                <a:rPr lang="en-US" dirty="0">
                  <a:solidFill>
                    <a:schemeClr val="bg1"/>
                  </a:solidFill>
                </a:rPr>
                <a:t>Travelling</a:t>
              </a:r>
            </a:p>
          </p:txBody>
        </p:sp>
        <p:pic>
          <p:nvPicPr>
            <p:cNvPr id="19" name="Picture 18">
              <a:extLst>
                <a:ext uri="{FF2B5EF4-FFF2-40B4-BE49-F238E27FC236}">
                  <a16:creationId xmlns:a16="http://schemas.microsoft.com/office/drawing/2014/main" id="{9A6580CF-5D1B-46F8-2211-5BC5413EC892}"/>
                </a:ext>
              </a:extLst>
            </p:cNvPr>
            <p:cNvPicPr>
              <a:picLocks noChangeAspect="1"/>
            </p:cNvPicPr>
            <p:nvPr/>
          </p:nvPicPr>
          <p:blipFill>
            <a:blip r:embed="rId5"/>
            <a:stretch>
              <a:fillRect/>
            </a:stretch>
          </p:blipFill>
          <p:spPr>
            <a:xfrm rot="21383418" flipH="1">
              <a:off x="3388721" y="2062124"/>
              <a:ext cx="1448575" cy="234451"/>
            </a:xfrm>
            <a:prstGeom prst="rect">
              <a:avLst/>
            </a:prstGeom>
          </p:spPr>
        </p:pic>
      </p:grpSp>
      <p:grpSp>
        <p:nvGrpSpPr>
          <p:cNvPr id="31" name="Group 30">
            <a:extLst>
              <a:ext uri="{FF2B5EF4-FFF2-40B4-BE49-F238E27FC236}">
                <a16:creationId xmlns:a16="http://schemas.microsoft.com/office/drawing/2014/main" id="{95C485AB-0748-CA61-9E98-5BF74236A73C}"/>
              </a:ext>
            </a:extLst>
          </p:cNvPr>
          <p:cNvGrpSpPr/>
          <p:nvPr/>
        </p:nvGrpSpPr>
        <p:grpSpPr>
          <a:xfrm>
            <a:off x="5298658" y="2005846"/>
            <a:ext cx="1522756" cy="1260000"/>
            <a:chOff x="6015268" y="1658113"/>
            <a:chExt cx="1566263" cy="1296000"/>
          </a:xfrm>
        </p:grpSpPr>
        <p:sp>
          <p:nvSpPr>
            <p:cNvPr id="12" name="Oval 11">
              <a:extLst>
                <a:ext uri="{FF2B5EF4-FFF2-40B4-BE49-F238E27FC236}">
                  <a16:creationId xmlns:a16="http://schemas.microsoft.com/office/drawing/2014/main" id="{E7AA287A-FB1F-8BE6-9E2E-688FF4213853}"/>
                </a:ext>
              </a:extLst>
            </p:cNvPr>
            <p:cNvSpPr>
              <a:spLocks noChangeAspect="1"/>
            </p:cNvSpPr>
            <p:nvPr/>
          </p:nvSpPr>
          <p:spPr>
            <a:xfrm>
              <a:off x="6285531" y="1658113"/>
              <a:ext cx="1296000" cy="1296000"/>
            </a:xfrm>
            <a:prstGeom prst="ellipse">
              <a:avLst/>
            </a:prstGeom>
            <a:solidFill>
              <a:srgbClr val="D95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80CFEC-33A8-25A1-9A65-6544C9265794}"/>
                </a:ext>
              </a:extLst>
            </p:cNvPr>
            <p:cNvSpPr txBox="1"/>
            <p:nvPr/>
          </p:nvSpPr>
          <p:spPr>
            <a:xfrm>
              <a:off x="6409591" y="2515939"/>
              <a:ext cx="987899" cy="369332"/>
            </a:xfrm>
            <a:prstGeom prst="rect">
              <a:avLst/>
            </a:prstGeom>
            <a:noFill/>
          </p:spPr>
          <p:txBody>
            <a:bodyPr wrap="none" rtlCol="0">
              <a:spAutoFit/>
            </a:bodyPr>
            <a:lstStyle/>
            <a:p>
              <a:r>
                <a:rPr lang="en-US" dirty="0">
                  <a:solidFill>
                    <a:schemeClr val="bg1"/>
                  </a:solidFill>
                </a:rPr>
                <a:t>Foraging</a:t>
              </a:r>
            </a:p>
          </p:txBody>
        </p:sp>
        <p:pic>
          <p:nvPicPr>
            <p:cNvPr id="20" name="Picture 19">
              <a:extLst>
                <a:ext uri="{FF2B5EF4-FFF2-40B4-BE49-F238E27FC236}">
                  <a16:creationId xmlns:a16="http://schemas.microsoft.com/office/drawing/2014/main" id="{BF523BA2-FCB8-9572-7F2B-37F8930AE77D}"/>
                </a:ext>
              </a:extLst>
            </p:cNvPr>
            <p:cNvPicPr>
              <a:picLocks noChangeAspect="1"/>
            </p:cNvPicPr>
            <p:nvPr/>
          </p:nvPicPr>
          <p:blipFill>
            <a:blip r:embed="rId5"/>
            <a:stretch>
              <a:fillRect/>
            </a:stretch>
          </p:blipFill>
          <p:spPr>
            <a:xfrm rot="1799186" flipH="1">
              <a:off x="6015268" y="1985211"/>
              <a:ext cx="1448575" cy="234451"/>
            </a:xfrm>
            <a:prstGeom prst="rect">
              <a:avLst/>
            </a:prstGeom>
          </p:spPr>
        </p:pic>
        <p:pic>
          <p:nvPicPr>
            <p:cNvPr id="21" name="Picture 20">
              <a:extLst>
                <a:ext uri="{FF2B5EF4-FFF2-40B4-BE49-F238E27FC236}">
                  <a16:creationId xmlns:a16="http://schemas.microsoft.com/office/drawing/2014/main" id="{AB0AE850-68E5-B3AB-BE95-2E4450749792}"/>
                </a:ext>
              </a:extLst>
            </p:cNvPr>
            <p:cNvPicPr>
              <a:picLocks noChangeAspect="1"/>
            </p:cNvPicPr>
            <p:nvPr/>
          </p:nvPicPr>
          <p:blipFill>
            <a:blip r:embed="rId6"/>
            <a:stretch>
              <a:fillRect/>
            </a:stretch>
          </p:blipFill>
          <p:spPr>
            <a:xfrm>
              <a:off x="6933531" y="2321756"/>
              <a:ext cx="530928" cy="196106"/>
            </a:xfrm>
            <a:prstGeom prst="rect">
              <a:avLst/>
            </a:prstGeom>
          </p:spPr>
        </p:pic>
      </p:grpSp>
      <p:grpSp>
        <p:nvGrpSpPr>
          <p:cNvPr id="32" name="Group 31">
            <a:extLst>
              <a:ext uri="{FF2B5EF4-FFF2-40B4-BE49-F238E27FC236}">
                <a16:creationId xmlns:a16="http://schemas.microsoft.com/office/drawing/2014/main" id="{6D7CF49F-7A87-6C77-9563-3BD5A6B477B6}"/>
              </a:ext>
            </a:extLst>
          </p:cNvPr>
          <p:cNvGrpSpPr/>
          <p:nvPr/>
        </p:nvGrpSpPr>
        <p:grpSpPr>
          <a:xfrm>
            <a:off x="7095939" y="2034618"/>
            <a:ext cx="1592942" cy="1219355"/>
            <a:chOff x="8087194" y="1687707"/>
            <a:chExt cx="1638455" cy="1254194"/>
          </a:xfrm>
        </p:grpSpPr>
        <p:sp>
          <p:nvSpPr>
            <p:cNvPr id="25" name="Extract 24">
              <a:extLst>
                <a:ext uri="{FF2B5EF4-FFF2-40B4-BE49-F238E27FC236}">
                  <a16:creationId xmlns:a16="http://schemas.microsoft.com/office/drawing/2014/main" id="{82675E47-CF05-5F52-57DC-0D2AB7A226E3}"/>
                </a:ext>
              </a:extLst>
            </p:cNvPr>
            <p:cNvSpPr/>
            <p:nvPr/>
          </p:nvSpPr>
          <p:spPr>
            <a:xfrm>
              <a:off x="8095488" y="1687707"/>
              <a:ext cx="1546839" cy="1254194"/>
            </a:xfrm>
            <a:prstGeom prst="flowChartExtract">
              <a:avLst/>
            </a:prstGeom>
            <a:solidFill>
              <a:srgbClr val="C27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0319DCB-E87B-B5DE-0A55-0AEBE02BC247}"/>
                </a:ext>
              </a:extLst>
            </p:cNvPr>
            <p:cNvPicPr>
              <a:picLocks noChangeAspect="1"/>
            </p:cNvPicPr>
            <p:nvPr/>
          </p:nvPicPr>
          <p:blipFill>
            <a:blip r:embed="rId5"/>
            <a:stretch>
              <a:fillRect/>
            </a:stretch>
          </p:blipFill>
          <p:spPr>
            <a:xfrm rot="20425651" flipH="1">
              <a:off x="8087194" y="2024059"/>
              <a:ext cx="1448575" cy="234451"/>
            </a:xfrm>
            <a:prstGeom prst="rect">
              <a:avLst/>
            </a:prstGeom>
          </p:spPr>
        </p:pic>
        <p:pic>
          <p:nvPicPr>
            <p:cNvPr id="24" name="Picture 23">
              <a:extLst>
                <a:ext uri="{FF2B5EF4-FFF2-40B4-BE49-F238E27FC236}">
                  <a16:creationId xmlns:a16="http://schemas.microsoft.com/office/drawing/2014/main" id="{43B1DA5A-BA78-7ECF-44CD-6328C343AD7F}"/>
                </a:ext>
              </a:extLst>
            </p:cNvPr>
            <p:cNvPicPr>
              <a:picLocks noChangeAspect="1"/>
            </p:cNvPicPr>
            <p:nvPr/>
          </p:nvPicPr>
          <p:blipFill>
            <a:blip r:embed="rId5"/>
            <a:stretch>
              <a:fillRect/>
            </a:stretch>
          </p:blipFill>
          <p:spPr>
            <a:xfrm rot="20425651" flipH="1">
              <a:off x="8277074" y="2157678"/>
              <a:ext cx="1448575" cy="234451"/>
            </a:xfrm>
            <a:prstGeom prst="rect">
              <a:avLst/>
            </a:prstGeom>
          </p:spPr>
        </p:pic>
        <p:sp>
          <p:nvSpPr>
            <p:cNvPr id="26" name="TextBox 25">
              <a:extLst>
                <a:ext uri="{FF2B5EF4-FFF2-40B4-BE49-F238E27FC236}">
                  <a16:creationId xmlns:a16="http://schemas.microsoft.com/office/drawing/2014/main" id="{7111CF88-A392-7355-5E87-3C681E5FFED7}"/>
                </a:ext>
              </a:extLst>
            </p:cNvPr>
            <p:cNvSpPr txBox="1"/>
            <p:nvPr/>
          </p:nvSpPr>
          <p:spPr>
            <a:xfrm>
              <a:off x="8305346" y="2515939"/>
              <a:ext cx="1152880" cy="369332"/>
            </a:xfrm>
            <a:prstGeom prst="rect">
              <a:avLst/>
            </a:prstGeom>
            <a:noFill/>
          </p:spPr>
          <p:txBody>
            <a:bodyPr wrap="none" rtlCol="0">
              <a:spAutoFit/>
            </a:bodyPr>
            <a:lstStyle/>
            <a:p>
              <a:r>
                <a:rPr lang="en-US" dirty="0">
                  <a:solidFill>
                    <a:schemeClr val="bg1"/>
                  </a:solidFill>
                </a:rPr>
                <a:t>Socializing</a:t>
              </a:r>
            </a:p>
          </p:txBody>
        </p:sp>
      </p:grpSp>
      <p:sp>
        <p:nvSpPr>
          <p:cNvPr id="33" name="TextBox 32">
            <a:extLst>
              <a:ext uri="{FF2B5EF4-FFF2-40B4-BE49-F238E27FC236}">
                <a16:creationId xmlns:a16="http://schemas.microsoft.com/office/drawing/2014/main" id="{C32D4BDF-26B5-5264-6514-D77301C2FE71}"/>
              </a:ext>
            </a:extLst>
          </p:cNvPr>
          <p:cNvSpPr txBox="1"/>
          <p:nvPr/>
        </p:nvSpPr>
        <p:spPr>
          <a:xfrm>
            <a:off x="9149905" y="2484823"/>
            <a:ext cx="803618" cy="369332"/>
          </a:xfrm>
          <a:prstGeom prst="rect">
            <a:avLst/>
          </a:prstGeom>
          <a:noFill/>
        </p:spPr>
        <p:txBody>
          <a:bodyPr wrap="none" rtlCol="0">
            <a:spAutoFit/>
          </a:bodyPr>
          <a:lstStyle/>
          <a:p>
            <a:r>
              <a:rPr lang="en-US" dirty="0"/>
              <a:t>More?</a:t>
            </a:r>
          </a:p>
        </p:txBody>
      </p:sp>
      <p:pic>
        <p:nvPicPr>
          <p:cNvPr id="7" name="Picture 6">
            <a:extLst>
              <a:ext uri="{FF2B5EF4-FFF2-40B4-BE49-F238E27FC236}">
                <a16:creationId xmlns:a16="http://schemas.microsoft.com/office/drawing/2014/main" id="{F013047F-0C09-9581-F3FB-D8EB6459AFD0}"/>
              </a:ext>
            </a:extLst>
          </p:cNvPr>
          <p:cNvPicPr>
            <a:picLocks noChangeAspect="1"/>
          </p:cNvPicPr>
          <p:nvPr/>
        </p:nvPicPr>
        <p:blipFill rotWithShape="1">
          <a:blip r:embed="rId7"/>
          <a:srcRect r="79437" b="52939"/>
          <a:stretch/>
        </p:blipFill>
        <p:spPr>
          <a:xfrm>
            <a:off x="1067118" y="3445410"/>
            <a:ext cx="1787074" cy="3146251"/>
          </a:xfrm>
          <a:prstGeom prst="rect">
            <a:avLst/>
          </a:prstGeom>
        </p:spPr>
      </p:pic>
      <p:pic>
        <p:nvPicPr>
          <p:cNvPr id="35" name="Picture 34">
            <a:extLst>
              <a:ext uri="{FF2B5EF4-FFF2-40B4-BE49-F238E27FC236}">
                <a16:creationId xmlns:a16="http://schemas.microsoft.com/office/drawing/2014/main" id="{187A19E5-D8C6-0A7F-1C16-EB0C4581159E}"/>
              </a:ext>
            </a:extLst>
          </p:cNvPr>
          <p:cNvPicPr>
            <a:picLocks noChangeAspect="1"/>
          </p:cNvPicPr>
          <p:nvPr/>
        </p:nvPicPr>
        <p:blipFill rotWithShape="1">
          <a:blip r:embed="rId7"/>
          <a:srcRect l="33749" r="51118" b="52939"/>
          <a:stretch/>
        </p:blipFill>
        <p:spPr>
          <a:xfrm>
            <a:off x="2562048" y="3445410"/>
            <a:ext cx="1315252" cy="3146251"/>
          </a:xfrm>
          <a:prstGeom prst="rect">
            <a:avLst/>
          </a:prstGeom>
        </p:spPr>
      </p:pic>
      <p:pic>
        <p:nvPicPr>
          <p:cNvPr id="36" name="Picture 35">
            <a:extLst>
              <a:ext uri="{FF2B5EF4-FFF2-40B4-BE49-F238E27FC236}">
                <a16:creationId xmlns:a16="http://schemas.microsoft.com/office/drawing/2014/main" id="{1B54CE95-7150-FD5A-58BB-849D57A33C7E}"/>
              </a:ext>
            </a:extLst>
          </p:cNvPr>
          <p:cNvPicPr>
            <a:picLocks noChangeAspect="1"/>
          </p:cNvPicPr>
          <p:nvPr/>
        </p:nvPicPr>
        <p:blipFill rotWithShape="1">
          <a:blip r:embed="rId7"/>
          <a:srcRect l="64821" r="8984" b="52939"/>
          <a:stretch/>
        </p:blipFill>
        <p:spPr>
          <a:xfrm>
            <a:off x="3748283" y="3445409"/>
            <a:ext cx="2276584" cy="3146251"/>
          </a:xfrm>
          <a:prstGeom prst="rect">
            <a:avLst/>
          </a:prstGeom>
        </p:spPr>
      </p:pic>
      <p:sp>
        <p:nvSpPr>
          <p:cNvPr id="42" name="TextBox 41">
            <a:extLst>
              <a:ext uri="{FF2B5EF4-FFF2-40B4-BE49-F238E27FC236}">
                <a16:creationId xmlns:a16="http://schemas.microsoft.com/office/drawing/2014/main" id="{AEF966B5-38BC-2254-0827-C501FB7DFFF7}"/>
              </a:ext>
            </a:extLst>
          </p:cNvPr>
          <p:cNvSpPr txBox="1"/>
          <p:nvPr/>
        </p:nvSpPr>
        <p:spPr>
          <a:xfrm rot="16200000">
            <a:off x="-527125" y="4910876"/>
            <a:ext cx="3130793" cy="369332"/>
          </a:xfrm>
          <a:prstGeom prst="rect">
            <a:avLst/>
          </a:prstGeom>
          <a:solidFill>
            <a:schemeClr val="bg1"/>
          </a:solidFill>
        </p:spPr>
        <p:txBody>
          <a:bodyPr wrap="none" rtlCol="0">
            <a:spAutoFit/>
          </a:bodyPr>
          <a:lstStyle/>
          <a:p>
            <a:r>
              <a:rPr lang="en-US" dirty="0"/>
              <a:t>Correctly chosen # of states (%)</a:t>
            </a:r>
          </a:p>
        </p:txBody>
      </p:sp>
      <p:pic>
        <p:nvPicPr>
          <p:cNvPr id="46" name="Picture 45">
            <a:extLst>
              <a:ext uri="{FF2B5EF4-FFF2-40B4-BE49-F238E27FC236}">
                <a16:creationId xmlns:a16="http://schemas.microsoft.com/office/drawing/2014/main" id="{7E7309BF-B148-DDF7-1D36-03AD41B54BA3}"/>
              </a:ext>
            </a:extLst>
          </p:cNvPr>
          <p:cNvPicPr>
            <a:picLocks noChangeAspect="1"/>
          </p:cNvPicPr>
          <p:nvPr/>
        </p:nvPicPr>
        <p:blipFill>
          <a:blip r:embed="rId8"/>
          <a:stretch>
            <a:fillRect/>
          </a:stretch>
        </p:blipFill>
        <p:spPr>
          <a:xfrm>
            <a:off x="6080267" y="3363985"/>
            <a:ext cx="5994400" cy="1447800"/>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C031C25-5EFA-21D6-DF9A-79B782809F97}"/>
                  </a:ext>
                </a:extLst>
              </p:cNvPr>
              <p:cNvSpPr txBox="1"/>
              <p:nvPr/>
            </p:nvSpPr>
            <p:spPr>
              <a:xfrm>
                <a:off x="12588043" y="3863239"/>
                <a:ext cx="5691623" cy="431337"/>
              </a:xfrm>
              <a:prstGeom prst="rect">
                <a:avLst/>
              </a:prstGeom>
              <a:noFill/>
            </p:spPr>
            <p:txBody>
              <a:bodyPr wrap="none" lIns="0" tIns="0" rIns="0" bIns="0" rtlCol="0">
                <a:spAutoFit/>
              </a:bodyPr>
              <a:lstStyle/>
              <a:p>
                <a14:m>
                  <m:oMath xmlns:m="http://schemas.openxmlformats.org/officeDocument/2006/math">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𝑙</m:t>
                        </m:r>
                      </m:e>
                    </m:acc>
                    <m:d>
                      <m:dPr>
                        <m:ctrlPr>
                          <a:rPr lang="en-CA" sz="2400" b="0" i="1" smtClean="0">
                            <a:latin typeface="Cambria Math" panose="02040503050406030204" pitchFamily="18" charset="0"/>
                          </a:rPr>
                        </m:ctrlPr>
                      </m:dPr>
                      <m:e>
                        <m:r>
                          <a:rPr lang="en-CA" sz="2400" b="1" i="1" smtClean="0">
                            <a:latin typeface="Cambria Math" panose="02040503050406030204" pitchFamily="18" charset="0"/>
                            <a:ea typeface="Cambria Math" panose="02040503050406030204" pitchFamily="18" charset="0"/>
                          </a:rPr>
                          <m:t>𝝍</m:t>
                        </m:r>
                        <m:r>
                          <a:rPr lang="en-CA" sz="2400" b="0" i="1" smtClean="0">
                            <a:latin typeface="Cambria Math" panose="02040503050406030204" pitchFamily="18" charset="0"/>
                            <a:ea typeface="Cambria Math" panose="02040503050406030204" pitchFamily="18" charset="0"/>
                          </a:rPr>
                          <m:t>|</m:t>
                        </m:r>
                        <m:r>
                          <a:rPr lang="en-CA" sz="2400" b="1" i="1" smtClean="0">
                            <a:latin typeface="Cambria Math" panose="02040503050406030204" pitchFamily="18" charset="0"/>
                            <a:ea typeface="Cambria Math" panose="02040503050406030204" pitchFamily="18" charset="0"/>
                          </a:rPr>
                          <m:t>𝒀</m:t>
                        </m:r>
                      </m:e>
                    </m:d>
                    <m:r>
                      <a:rPr lang="en-CA" sz="2400" b="0" i="1" smtClean="0">
                        <a:latin typeface="Cambria Math" panose="02040503050406030204" pitchFamily="18" charset="0"/>
                      </a:rPr>
                      <m:t>=</m:t>
                    </m:r>
                  </m:oMath>
                </a14:m>
                <a:r>
                  <a:rPr lang="en-CA" sz="2400" dirty="0"/>
                  <a:t> </a:t>
                </a:r>
                <a14:m>
                  <m:oMath xmlns:m="http://schemas.openxmlformats.org/officeDocument/2006/math">
                    <m:r>
                      <a:rPr lang="en-CA" sz="2400" i="1">
                        <a:latin typeface="Cambria Math" panose="02040503050406030204" pitchFamily="18" charset="0"/>
                      </a:rPr>
                      <m:t>𝑙</m:t>
                    </m:r>
                    <m:d>
                      <m:dPr>
                        <m:ctrlPr>
                          <a:rPr lang="en-CA" sz="2400" i="1">
                            <a:latin typeface="Cambria Math" panose="02040503050406030204" pitchFamily="18" charset="0"/>
                          </a:rPr>
                        </m:ctrlPr>
                      </m:dPr>
                      <m:e>
                        <m:r>
                          <a:rPr lang="en-CA" sz="2400" b="1" i="1">
                            <a:latin typeface="Cambria Math" panose="02040503050406030204" pitchFamily="18" charset="0"/>
                            <a:ea typeface="Cambria Math" panose="02040503050406030204" pitchFamily="18" charset="0"/>
                          </a:rPr>
                          <m:t>𝝍</m:t>
                        </m:r>
                        <m:r>
                          <a:rPr lang="en-CA" sz="2400" i="1">
                            <a:latin typeface="Cambria Math" panose="02040503050406030204" pitchFamily="18" charset="0"/>
                            <a:ea typeface="Cambria Math" panose="02040503050406030204" pitchFamily="18" charset="0"/>
                          </a:rPr>
                          <m:t>|</m:t>
                        </m:r>
                        <m:r>
                          <a:rPr lang="en-CA" sz="2400" b="1" i="1">
                            <a:latin typeface="Cambria Math" panose="02040503050406030204" pitchFamily="18" charset="0"/>
                            <a:ea typeface="Cambria Math" panose="02040503050406030204" pitchFamily="18" charset="0"/>
                          </a:rPr>
                          <m:t>𝒀</m:t>
                        </m:r>
                      </m:e>
                    </m:d>
                  </m:oMath>
                </a14:m>
                <a:r>
                  <a:rPr lang="en-US" sz="2400" dirty="0"/>
                  <a:t> +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𝐶</m:t>
                        </m:r>
                      </m:e>
                      <m:sub>
                        <m:r>
                          <a:rPr lang="en-CA" sz="2400" b="0" i="1" smtClean="0">
                            <a:latin typeface="Cambria Math" panose="02040503050406030204" pitchFamily="18" charset="0"/>
                          </a:rPr>
                          <m:t>𝑁</m:t>
                        </m:r>
                      </m:sub>
                    </m:sSub>
                    <m:nary>
                      <m:naryPr>
                        <m:chr m:val="∑"/>
                        <m:ctrlPr>
                          <a:rPr lang="en-CA" sz="2400" b="0" i="1" smtClean="0">
                            <a:latin typeface="Cambria Math" panose="02040503050406030204" pitchFamily="18" charset="0"/>
                          </a:rPr>
                        </m:ctrlPr>
                      </m:naryPr>
                      <m:sub>
                        <m:r>
                          <m:rPr>
                            <m:brk m:alnAt="23"/>
                          </m:rPr>
                          <a:rPr lang="en-CA" sz="2400" b="0" i="1" smtClean="0">
                            <a:latin typeface="Cambria Math" panose="02040503050406030204" pitchFamily="18" charset="0"/>
                          </a:rPr>
                          <m:t>𝑗</m:t>
                        </m:r>
                        <m:r>
                          <a:rPr lang="en-CA" sz="2400" b="0" i="1" smtClean="0">
                            <a:latin typeface="Cambria Math" panose="02040503050406030204" pitchFamily="18" charset="0"/>
                          </a:rPr>
                          <m:t>=1</m:t>
                        </m:r>
                      </m:sub>
                      <m:sup>
                        <m:r>
                          <a:rPr lang="en-CA" sz="2400" b="0" i="1" smtClean="0">
                            <a:latin typeface="Cambria Math" panose="02040503050406030204" pitchFamily="18" charset="0"/>
                          </a:rPr>
                          <m:t>𝑁</m:t>
                        </m:r>
                      </m:sup>
                      <m:e>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log</m:t>
                            </m:r>
                          </m:fName>
                          <m:e>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𝜋</m:t>
                                </m:r>
                              </m:e>
                              <m:sub>
                                <m:r>
                                  <a:rPr lang="en-CA" sz="2400" b="0" i="1" smtClean="0">
                                    <a:latin typeface="Cambria Math" panose="02040503050406030204" pitchFamily="18" charset="0"/>
                                  </a:rPr>
                                  <m:t>𝑗</m:t>
                                </m:r>
                              </m:sub>
                            </m:sSub>
                          </m:e>
                        </m:func>
                        <m:r>
                          <a:rPr lang="en-CA" sz="2400" b="0" i="1" smtClean="0">
                            <a:latin typeface="Cambria Math" panose="02040503050406030204" pitchFamily="18" charset="0"/>
                          </a:rPr>
                          <m:t>−</m:t>
                        </m:r>
                      </m:e>
                    </m:nary>
                  </m:oMath>
                </a14:m>
                <a:r>
                  <a:rPr lang="en-CA" sz="2400" dirty="0"/>
                  <a:t> </a:t>
                </a:r>
                <a14:m>
                  <m:oMath xmlns:m="http://schemas.openxmlformats.org/officeDocument/2006/math">
                    <m:nary>
                      <m:naryPr>
                        <m:chr m:val="∑"/>
                        <m:ctrlPr>
                          <a:rPr lang="en-CA" sz="2400" i="1">
                            <a:latin typeface="Cambria Math" panose="02040503050406030204" pitchFamily="18" charset="0"/>
                          </a:rPr>
                        </m:ctrlPr>
                      </m:naryPr>
                      <m:sub>
                        <m:r>
                          <m:rPr>
                            <m:brk m:alnAt="23"/>
                          </m:rPr>
                          <a:rPr lang="en-CA" sz="2400" i="1">
                            <a:latin typeface="Cambria Math" panose="02040503050406030204" pitchFamily="18" charset="0"/>
                          </a:rPr>
                          <m:t>𝑗</m:t>
                        </m:r>
                        <m:r>
                          <a:rPr lang="en-CA" sz="2400" i="1">
                            <a:latin typeface="Cambria Math" panose="02040503050406030204" pitchFamily="18" charset="0"/>
                          </a:rPr>
                          <m:t>=1</m:t>
                        </m:r>
                      </m:sub>
                      <m:sup>
                        <m:r>
                          <a:rPr lang="en-CA" sz="2400" i="1">
                            <a:latin typeface="Cambria Math" panose="02040503050406030204" pitchFamily="18" charset="0"/>
                          </a:rPr>
                          <m:t>𝑁</m:t>
                        </m:r>
                        <m:r>
                          <a:rPr lang="en-CA" sz="2400" b="0" i="1" smtClean="0">
                            <a:latin typeface="Cambria Math" panose="02040503050406030204" pitchFamily="18" charset="0"/>
                          </a:rPr>
                          <m:t>−1</m:t>
                        </m:r>
                      </m:sup>
                      <m:e>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𝑝</m:t>
                            </m:r>
                          </m:e>
                          <m:sub>
                            <m:r>
                              <a:rPr lang="en-CA" sz="2400" b="0" i="1" smtClean="0">
                                <a:latin typeface="Cambria Math" panose="02040503050406030204" pitchFamily="18" charset="0"/>
                              </a:rPr>
                              <m:t>𝜆</m:t>
                            </m:r>
                          </m:sub>
                        </m:sSub>
                      </m:e>
                    </m:nary>
                  </m:oMath>
                </a14:m>
                <a:endParaRPr lang="en-US" sz="2400" dirty="0"/>
              </a:p>
            </p:txBody>
          </p:sp>
        </mc:Choice>
        <mc:Fallback xmlns="">
          <p:sp>
            <p:nvSpPr>
              <p:cNvPr id="47" name="TextBox 46">
                <a:extLst>
                  <a:ext uri="{FF2B5EF4-FFF2-40B4-BE49-F238E27FC236}">
                    <a16:creationId xmlns:a16="http://schemas.microsoft.com/office/drawing/2014/main" id="{AC031C25-5EFA-21D6-DF9A-79B782809F97}"/>
                  </a:ext>
                </a:extLst>
              </p:cNvPr>
              <p:cNvSpPr txBox="1">
                <a:spLocks noRot="1" noChangeAspect="1" noMove="1" noResize="1" noEditPoints="1" noAdjustHandles="1" noChangeArrowheads="1" noChangeShapeType="1" noTextEdit="1"/>
              </p:cNvSpPr>
              <p:nvPr/>
            </p:nvSpPr>
            <p:spPr>
              <a:xfrm>
                <a:off x="12588043" y="3863239"/>
                <a:ext cx="5691623" cy="431337"/>
              </a:xfrm>
              <a:prstGeom prst="rect">
                <a:avLst/>
              </a:prstGeom>
              <a:blipFill>
                <a:blip r:embed="rId9"/>
                <a:stretch>
                  <a:fillRect l="-2004" t="-147059" b="-21176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0D80E9-2B06-C014-12FF-FCA0D10B950B}"/>
              </a:ext>
            </a:extLst>
          </p:cNvPr>
          <p:cNvPicPr>
            <a:picLocks/>
          </p:cNvPicPr>
          <p:nvPr/>
        </p:nvPicPr>
        <p:blipFill rotWithShape="1">
          <a:blip r:embed="rId10"/>
          <a:srcRect r="24853"/>
          <a:stretch/>
        </p:blipFill>
        <p:spPr>
          <a:xfrm>
            <a:off x="2160223" y="3845634"/>
            <a:ext cx="468000" cy="2725200"/>
          </a:xfrm>
          <a:prstGeom prst="rect">
            <a:avLst/>
          </a:prstGeom>
        </p:spPr>
      </p:pic>
      <p:pic>
        <p:nvPicPr>
          <p:cNvPr id="15" name="Picture 14">
            <a:extLst>
              <a:ext uri="{FF2B5EF4-FFF2-40B4-BE49-F238E27FC236}">
                <a16:creationId xmlns:a16="http://schemas.microsoft.com/office/drawing/2014/main" id="{AC5C5C58-32AF-BE2E-F1EC-8CA0864EDF10}"/>
              </a:ext>
            </a:extLst>
          </p:cNvPr>
          <p:cNvPicPr>
            <a:picLocks/>
          </p:cNvPicPr>
          <p:nvPr/>
        </p:nvPicPr>
        <p:blipFill rotWithShape="1">
          <a:blip r:embed="rId10"/>
          <a:srcRect r="24853"/>
          <a:stretch/>
        </p:blipFill>
        <p:spPr>
          <a:xfrm>
            <a:off x="4329960" y="3845634"/>
            <a:ext cx="576000" cy="2725200"/>
          </a:xfrm>
          <a:prstGeom prst="rect">
            <a:avLst/>
          </a:prstGeom>
        </p:spPr>
      </p:pic>
      <p:pic>
        <p:nvPicPr>
          <p:cNvPr id="16" name="Picture 15">
            <a:extLst>
              <a:ext uri="{FF2B5EF4-FFF2-40B4-BE49-F238E27FC236}">
                <a16:creationId xmlns:a16="http://schemas.microsoft.com/office/drawing/2014/main" id="{72D46187-4279-D299-A4CA-639DEE3992BB}"/>
              </a:ext>
            </a:extLst>
          </p:cNvPr>
          <p:cNvPicPr>
            <a:picLocks/>
          </p:cNvPicPr>
          <p:nvPr/>
        </p:nvPicPr>
        <p:blipFill rotWithShape="1">
          <a:blip r:embed="rId10"/>
          <a:srcRect r="24853"/>
          <a:stretch/>
        </p:blipFill>
        <p:spPr>
          <a:xfrm>
            <a:off x="3278255" y="3845634"/>
            <a:ext cx="468000" cy="2725200"/>
          </a:xfrm>
          <a:prstGeom prst="rect">
            <a:avLst/>
          </a:prstGeom>
        </p:spPr>
      </p:pic>
      <p:pic>
        <p:nvPicPr>
          <p:cNvPr id="22" name="Picture 21">
            <a:extLst>
              <a:ext uri="{FF2B5EF4-FFF2-40B4-BE49-F238E27FC236}">
                <a16:creationId xmlns:a16="http://schemas.microsoft.com/office/drawing/2014/main" id="{7AE2A2D3-5585-51C3-B1AB-1180D812A89A}"/>
              </a:ext>
            </a:extLst>
          </p:cNvPr>
          <p:cNvPicPr>
            <a:picLocks/>
          </p:cNvPicPr>
          <p:nvPr/>
        </p:nvPicPr>
        <p:blipFill rotWithShape="1">
          <a:blip r:embed="rId10"/>
          <a:srcRect r="24853"/>
          <a:stretch/>
        </p:blipFill>
        <p:spPr>
          <a:xfrm>
            <a:off x="5585937" y="3845634"/>
            <a:ext cx="468000" cy="2725200"/>
          </a:xfrm>
          <a:prstGeom prst="rect">
            <a:avLst/>
          </a:prstGeom>
        </p:spPr>
      </p:pic>
      <p:pic>
        <p:nvPicPr>
          <p:cNvPr id="34" name="Picture 33">
            <a:extLst>
              <a:ext uri="{FF2B5EF4-FFF2-40B4-BE49-F238E27FC236}">
                <a16:creationId xmlns:a16="http://schemas.microsoft.com/office/drawing/2014/main" id="{DA0C3C6C-CA92-C3A3-6450-A6FF12F9049E}"/>
              </a:ext>
            </a:extLst>
          </p:cNvPr>
          <p:cNvPicPr>
            <a:picLocks noChangeAspect="1"/>
          </p:cNvPicPr>
          <p:nvPr/>
        </p:nvPicPr>
        <p:blipFill rotWithShape="1">
          <a:blip r:embed="rId7"/>
          <a:srcRect l="91972" t="18245" b="65507"/>
          <a:stretch/>
        </p:blipFill>
        <p:spPr>
          <a:xfrm>
            <a:off x="6002826" y="4487703"/>
            <a:ext cx="1410614" cy="2196000"/>
          </a:xfrm>
          <a:prstGeom prst="rect">
            <a:avLst/>
          </a:prstGeom>
        </p:spPr>
      </p:pic>
      <p:sp>
        <p:nvSpPr>
          <p:cNvPr id="28" name="Rectangle 27">
            <a:extLst>
              <a:ext uri="{FF2B5EF4-FFF2-40B4-BE49-F238E27FC236}">
                <a16:creationId xmlns:a16="http://schemas.microsoft.com/office/drawing/2014/main" id="{E9F3C21B-46AB-CB63-3E4C-D0D244E0A547}"/>
              </a:ext>
            </a:extLst>
          </p:cNvPr>
          <p:cNvSpPr/>
          <p:nvPr/>
        </p:nvSpPr>
        <p:spPr>
          <a:xfrm>
            <a:off x="6053937" y="5911575"/>
            <a:ext cx="1463282" cy="6463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67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2" grpId="0" animBg="1"/>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1E9A-8565-704F-8825-180A5C6D98E8}"/>
              </a:ext>
            </a:extLst>
          </p:cNvPr>
          <p:cNvSpPr>
            <a:spLocks noGrp="1"/>
          </p:cNvSpPr>
          <p:nvPr>
            <p:ph type="title"/>
          </p:nvPr>
        </p:nvSpPr>
        <p:spPr/>
        <p:txBody>
          <a:bodyPr/>
          <a:lstStyle/>
          <a:p>
            <a:r>
              <a:rPr lang="en-US" dirty="0"/>
              <a:t>Thank you!</a:t>
            </a:r>
          </a:p>
        </p:txBody>
      </p:sp>
      <p:sp>
        <p:nvSpPr>
          <p:cNvPr id="4" name="Content Placeholder 3">
            <a:extLst>
              <a:ext uri="{FF2B5EF4-FFF2-40B4-BE49-F238E27FC236}">
                <a16:creationId xmlns:a16="http://schemas.microsoft.com/office/drawing/2014/main" id="{073CE84D-FCBB-034C-8B42-15CAECB3CB92}"/>
              </a:ext>
            </a:extLst>
          </p:cNvPr>
          <p:cNvSpPr txBox="1">
            <a:spLocks/>
          </p:cNvSpPr>
          <p:nvPr/>
        </p:nvSpPr>
        <p:spPr>
          <a:xfrm>
            <a:off x="271710" y="1849618"/>
            <a:ext cx="5923863" cy="39658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a:t>
            </a:r>
            <a:r>
              <a:rPr lang="en-US" dirty="0" err="1"/>
              <a:t>Derocher</a:t>
            </a:r>
            <a:r>
              <a:rPr lang="en-US" dirty="0"/>
              <a:t>, K Newman, L Thomas, D Cole, V Leos-Barajas, R </a:t>
            </a:r>
            <a:r>
              <a:rPr lang="en-US" dirty="0" err="1"/>
              <a:t>Gryba</a:t>
            </a:r>
            <a:r>
              <a:rPr lang="en-US" dirty="0"/>
              <a:t>, A King, G </a:t>
            </a:r>
            <a:r>
              <a:rPr lang="en-US" dirty="0" err="1"/>
              <a:t>Petris</a:t>
            </a:r>
            <a:r>
              <a:rPr lang="en-US" dirty="0"/>
              <a:t>, A Nielsen, F </a:t>
            </a:r>
            <a:r>
              <a:rPr lang="en-US" dirty="0" err="1"/>
              <a:t>Empacher</a:t>
            </a:r>
            <a:r>
              <a:rPr lang="en-US" dirty="0"/>
              <a:t>, I </a:t>
            </a:r>
            <a:r>
              <a:rPr lang="en-US" dirty="0" err="1"/>
              <a:t>Jonsen</a:t>
            </a:r>
            <a:r>
              <a:rPr lang="en-US" dirty="0"/>
              <a:t>, G. Crossin, J. Mills </a:t>
            </a:r>
            <a:r>
              <a:rPr lang="en-US" dirty="0" err="1"/>
              <a:t>Flemming</a:t>
            </a:r>
            <a:r>
              <a:rPr lang="en-US" dirty="0"/>
              <a:t>, C Field, M Lewis, C </a:t>
            </a:r>
            <a:r>
              <a:rPr lang="en-US" dirty="0" err="1"/>
              <a:t>Albertsen</a:t>
            </a:r>
            <a:r>
              <a:rPr lang="en-US" dirty="0"/>
              <a:t>, D </a:t>
            </a:r>
            <a:r>
              <a:rPr lang="en-US" dirty="0" err="1"/>
              <a:t>Lidgard</a:t>
            </a:r>
            <a:r>
              <a:rPr lang="en-US" dirty="0"/>
              <a:t>, K Studholme, W. Bowen, K </a:t>
            </a:r>
            <a:r>
              <a:rPr lang="en-US" dirty="0" err="1"/>
              <a:t>Boe</a:t>
            </a:r>
            <a:r>
              <a:rPr lang="en-US" dirty="0"/>
              <a:t>, A Patterson, F Dupont, E </a:t>
            </a:r>
            <a:r>
              <a:rPr lang="en-US" dirty="0" err="1"/>
              <a:t>Sidrow</a:t>
            </a:r>
            <a:r>
              <a:rPr lang="en-US" dirty="0"/>
              <a:t>, R </a:t>
            </a:r>
            <a:r>
              <a:rPr lang="en-US" dirty="0" err="1"/>
              <a:t>Togunov</a:t>
            </a:r>
            <a:r>
              <a:rPr lang="en-US" dirty="0"/>
              <a:t>, N Lunn, A </a:t>
            </a:r>
            <a:r>
              <a:rPr lang="en-US" dirty="0" err="1"/>
              <a:t>Trites</a:t>
            </a:r>
            <a:r>
              <a:rPr lang="en-US" dirty="0"/>
              <a:t>, S Fortune, N Heckman, M Marcoux, N Hussey, Kyle Elliott</a:t>
            </a:r>
          </a:p>
        </p:txBody>
      </p:sp>
      <p:pic>
        <p:nvPicPr>
          <p:cNvPr id="5" name="Picture 4">
            <a:extLst>
              <a:ext uri="{FF2B5EF4-FFF2-40B4-BE49-F238E27FC236}">
                <a16:creationId xmlns:a16="http://schemas.microsoft.com/office/drawing/2014/main" id="{E92BE20B-0E7C-7949-8081-4F09C048F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8486" y="2265669"/>
            <a:ext cx="927585" cy="1044000"/>
          </a:xfrm>
          <a:prstGeom prst="rect">
            <a:avLst/>
          </a:prstGeom>
        </p:spPr>
      </p:pic>
      <p:pic>
        <p:nvPicPr>
          <p:cNvPr id="6" name="Picture 5">
            <a:extLst>
              <a:ext uri="{FF2B5EF4-FFF2-40B4-BE49-F238E27FC236}">
                <a16:creationId xmlns:a16="http://schemas.microsoft.com/office/drawing/2014/main" id="{87C74B98-E044-494A-8872-5C3E23E9E9DB}"/>
              </a:ext>
            </a:extLst>
          </p:cNvPr>
          <p:cNvPicPr>
            <a:picLocks noChangeAspect="1"/>
          </p:cNvPicPr>
          <p:nvPr/>
        </p:nvPicPr>
        <p:blipFill>
          <a:blip r:embed="rId4"/>
          <a:stretch>
            <a:fillRect/>
          </a:stretch>
        </p:blipFill>
        <p:spPr>
          <a:xfrm>
            <a:off x="10457528" y="4183240"/>
            <a:ext cx="1252188" cy="375656"/>
          </a:xfrm>
          <a:prstGeom prst="rect">
            <a:avLst/>
          </a:prstGeom>
          <a:noFill/>
        </p:spPr>
      </p:pic>
      <p:pic>
        <p:nvPicPr>
          <p:cNvPr id="7" name="Picture 2" descr="http://www.nserc-crsng.gc.ca/_img/logos/CRSNG_C.jpg">
            <a:extLst>
              <a:ext uri="{FF2B5EF4-FFF2-40B4-BE49-F238E27FC236}">
                <a16:creationId xmlns:a16="http://schemas.microsoft.com/office/drawing/2014/main" id="{C9A57BDF-FD6A-B94A-8AB9-7A6AF4076EC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59523" y="3100004"/>
            <a:ext cx="1944000" cy="972000"/>
          </a:xfrm>
          <a:prstGeom prst="rect">
            <a:avLst/>
          </a:prstGeom>
          <a:noFill/>
        </p:spPr>
      </p:pic>
      <p:pic>
        <p:nvPicPr>
          <p:cNvPr id="8" name="Picture 2" descr="http://www.innovation.ca/sites/default/files/images/corporate_logos/INN_CFI_ENB_2C_RGB.jpg">
            <a:extLst>
              <a:ext uri="{FF2B5EF4-FFF2-40B4-BE49-F238E27FC236}">
                <a16:creationId xmlns:a16="http://schemas.microsoft.com/office/drawing/2014/main" id="{7B38EC8A-6B15-8344-B950-5708DB8663E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18738" y="4213670"/>
            <a:ext cx="1872000" cy="468000"/>
          </a:xfrm>
          <a:prstGeom prst="rect">
            <a:avLst/>
          </a:prstGeom>
          <a:noFill/>
        </p:spPr>
      </p:pic>
      <p:pic>
        <p:nvPicPr>
          <p:cNvPr id="9" name="Picture 8">
            <a:extLst>
              <a:ext uri="{FF2B5EF4-FFF2-40B4-BE49-F238E27FC236}">
                <a16:creationId xmlns:a16="http://schemas.microsoft.com/office/drawing/2014/main" id="{619F023E-4EBF-6A43-8546-65815F66F311}"/>
              </a:ext>
            </a:extLst>
          </p:cNvPr>
          <p:cNvPicPr>
            <a:picLocks noChangeAspect="1"/>
          </p:cNvPicPr>
          <p:nvPr/>
        </p:nvPicPr>
        <p:blipFill>
          <a:blip r:embed="rId7"/>
          <a:stretch>
            <a:fillRect/>
          </a:stretch>
        </p:blipFill>
        <p:spPr>
          <a:xfrm>
            <a:off x="6217217" y="2357462"/>
            <a:ext cx="2268000" cy="972000"/>
          </a:xfrm>
          <a:prstGeom prst="rect">
            <a:avLst/>
          </a:prstGeom>
        </p:spPr>
      </p:pic>
      <p:pic>
        <p:nvPicPr>
          <p:cNvPr id="10" name="Picture 9">
            <a:extLst>
              <a:ext uri="{FF2B5EF4-FFF2-40B4-BE49-F238E27FC236}">
                <a16:creationId xmlns:a16="http://schemas.microsoft.com/office/drawing/2014/main" id="{D315E90C-97C6-5140-ACD3-3B343DC71A5B}"/>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103523" y="4776714"/>
            <a:ext cx="873930" cy="720000"/>
          </a:xfrm>
          <a:prstGeom prst="rect">
            <a:avLst/>
          </a:prstGeom>
        </p:spPr>
      </p:pic>
      <p:pic>
        <p:nvPicPr>
          <p:cNvPr id="11" name="Picture 10">
            <a:extLst>
              <a:ext uri="{FF2B5EF4-FFF2-40B4-BE49-F238E27FC236}">
                <a16:creationId xmlns:a16="http://schemas.microsoft.com/office/drawing/2014/main" id="{B754F5A1-4655-1344-A126-E506B5C14A4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262870" y="204063"/>
            <a:ext cx="1929130" cy="1044000"/>
          </a:xfrm>
          <a:prstGeom prst="rect">
            <a:avLst/>
          </a:prstGeom>
        </p:spPr>
      </p:pic>
      <p:pic>
        <p:nvPicPr>
          <p:cNvPr id="12" name="Picture 11">
            <a:extLst>
              <a:ext uri="{FF2B5EF4-FFF2-40B4-BE49-F238E27FC236}">
                <a16:creationId xmlns:a16="http://schemas.microsoft.com/office/drawing/2014/main" id="{B8F46EBA-8A3A-8B4C-A031-76A77BE61287}"/>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546250" y="3557204"/>
            <a:ext cx="2068643" cy="353466"/>
          </a:xfrm>
          <a:prstGeom prst="rect">
            <a:avLst/>
          </a:prstGeom>
        </p:spPr>
      </p:pic>
      <p:pic>
        <p:nvPicPr>
          <p:cNvPr id="13" name="Picture 12">
            <a:extLst>
              <a:ext uri="{FF2B5EF4-FFF2-40B4-BE49-F238E27FC236}">
                <a16:creationId xmlns:a16="http://schemas.microsoft.com/office/drawing/2014/main" id="{24F7B7FE-C59A-6F43-A7E0-AB891EC4CDA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0682904" y="2395029"/>
            <a:ext cx="954863" cy="1044000"/>
          </a:xfrm>
          <a:prstGeom prst="rect">
            <a:avLst/>
          </a:prstGeom>
        </p:spPr>
      </p:pic>
      <p:pic>
        <p:nvPicPr>
          <p:cNvPr id="14" name="Picture 13">
            <a:extLst>
              <a:ext uri="{FF2B5EF4-FFF2-40B4-BE49-F238E27FC236}">
                <a16:creationId xmlns:a16="http://schemas.microsoft.com/office/drawing/2014/main" id="{5FDA2E0D-D520-BC4E-B791-2DAE0849FD85}"/>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046075" y="4937265"/>
            <a:ext cx="1626669" cy="761999"/>
          </a:xfrm>
          <a:prstGeom prst="rect">
            <a:avLst/>
          </a:prstGeom>
        </p:spPr>
      </p:pic>
      <p:pic>
        <p:nvPicPr>
          <p:cNvPr id="15" name="Picture 14">
            <a:extLst>
              <a:ext uri="{FF2B5EF4-FFF2-40B4-BE49-F238E27FC236}">
                <a16:creationId xmlns:a16="http://schemas.microsoft.com/office/drawing/2014/main" id="{E9126B60-C9FF-714E-82A2-4DF80616E57D}"/>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0736540" y="4711455"/>
            <a:ext cx="1068307" cy="1008000"/>
          </a:xfrm>
          <a:prstGeom prst="rect">
            <a:avLst/>
          </a:prstGeom>
        </p:spPr>
      </p:pic>
      <p:pic>
        <p:nvPicPr>
          <p:cNvPr id="16" name="Picture 15">
            <a:extLst>
              <a:ext uri="{FF2B5EF4-FFF2-40B4-BE49-F238E27FC236}">
                <a16:creationId xmlns:a16="http://schemas.microsoft.com/office/drawing/2014/main" id="{175D005F-95FF-EF43-89D2-A80154A846E2}"/>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814375" y="1423622"/>
            <a:ext cx="2941163" cy="848412"/>
          </a:xfrm>
          <a:prstGeom prst="rect">
            <a:avLst/>
          </a:prstGeom>
        </p:spPr>
      </p:pic>
      <p:pic>
        <p:nvPicPr>
          <p:cNvPr id="17" name="Picture 16">
            <a:extLst>
              <a:ext uri="{FF2B5EF4-FFF2-40B4-BE49-F238E27FC236}">
                <a16:creationId xmlns:a16="http://schemas.microsoft.com/office/drawing/2014/main" id="{3A48D7AA-BCAF-3649-96CD-76B0D6B0B92C}"/>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408671" y="4079286"/>
            <a:ext cx="1836000" cy="612000"/>
          </a:xfrm>
          <a:prstGeom prst="rect">
            <a:avLst/>
          </a:prstGeom>
        </p:spPr>
      </p:pic>
      <p:pic>
        <p:nvPicPr>
          <p:cNvPr id="18" name="Picture 17">
            <a:extLst>
              <a:ext uri="{FF2B5EF4-FFF2-40B4-BE49-F238E27FC236}">
                <a16:creationId xmlns:a16="http://schemas.microsoft.com/office/drawing/2014/main" id="{FDC1AACB-7937-844E-BE0B-E2577156F8C9}"/>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798826" y="1291518"/>
            <a:ext cx="864000" cy="864000"/>
          </a:xfrm>
          <a:prstGeom prst="rect">
            <a:avLst/>
          </a:prstGeom>
        </p:spPr>
      </p:pic>
      <p:pic>
        <p:nvPicPr>
          <p:cNvPr id="19" name="Picture 18">
            <a:extLst>
              <a:ext uri="{FF2B5EF4-FFF2-40B4-BE49-F238E27FC236}">
                <a16:creationId xmlns:a16="http://schemas.microsoft.com/office/drawing/2014/main" id="{4E03C6AF-3604-6E47-9C5E-F5BEC880EC23}"/>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9800311" y="5941219"/>
            <a:ext cx="2004536" cy="580549"/>
          </a:xfrm>
          <a:prstGeom prst="rect">
            <a:avLst/>
          </a:prstGeom>
        </p:spPr>
      </p:pic>
      <p:pic>
        <p:nvPicPr>
          <p:cNvPr id="20" name="Picture 19">
            <a:extLst>
              <a:ext uri="{FF2B5EF4-FFF2-40B4-BE49-F238E27FC236}">
                <a16:creationId xmlns:a16="http://schemas.microsoft.com/office/drawing/2014/main" id="{BA153EB6-27D8-AF45-B05C-A793E0A697DB}"/>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696741" y="1464125"/>
            <a:ext cx="900766" cy="864000"/>
          </a:xfrm>
          <a:prstGeom prst="rect">
            <a:avLst/>
          </a:prstGeom>
        </p:spPr>
      </p:pic>
      <p:pic>
        <p:nvPicPr>
          <p:cNvPr id="21" name="Picture 2" descr="C:\Users\mbeguer\Downloads\.ptmp721092\OTNLogo.tif">
            <a:extLst>
              <a:ext uri="{FF2B5EF4-FFF2-40B4-BE49-F238E27FC236}">
                <a16:creationId xmlns:a16="http://schemas.microsoft.com/office/drawing/2014/main" id="{7DD5319B-1BE2-4040-9621-5AD07AC2D7E8}"/>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656894" y="4947086"/>
            <a:ext cx="1340536" cy="684000"/>
          </a:xfrm>
          <a:prstGeom prst="rect">
            <a:avLst/>
          </a:prstGeom>
          <a:noFill/>
        </p:spPr>
      </p:pic>
      <p:pic>
        <p:nvPicPr>
          <p:cNvPr id="22" name="Picture 21">
            <a:extLst>
              <a:ext uri="{FF2B5EF4-FFF2-40B4-BE49-F238E27FC236}">
                <a16:creationId xmlns:a16="http://schemas.microsoft.com/office/drawing/2014/main" id="{FF2276C4-E180-714D-91D3-938C3D1DFEA6}"/>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8863198" y="1288882"/>
            <a:ext cx="1785175" cy="756000"/>
          </a:xfrm>
          <a:prstGeom prst="rect">
            <a:avLst/>
          </a:prstGeom>
        </p:spPr>
      </p:pic>
      <p:pic>
        <p:nvPicPr>
          <p:cNvPr id="23" name="Picture 22">
            <a:extLst>
              <a:ext uri="{FF2B5EF4-FFF2-40B4-BE49-F238E27FC236}">
                <a16:creationId xmlns:a16="http://schemas.microsoft.com/office/drawing/2014/main" id="{3A0A7E8A-F1EA-3840-9BC6-562650C9C956}"/>
              </a:ext>
            </a:extLst>
          </p:cNvPr>
          <p:cNvPicPr>
            <a:picLocks noChangeAspect="1"/>
          </p:cNvPicPr>
          <p:nvPr/>
        </p:nvPicPr>
        <p:blipFill>
          <a:blip r:embed="rId21"/>
          <a:stretch>
            <a:fillRect/>
          </a:stretch>
        </p:blipFill>
        <p:spPr>
          <a:xfrm>
            <a:off x="8359736" y="2559703"/>
            <a:ext cx="998143" cy="828000"/>
          </a:xfrm>
          <a:prstGeom prst="rect">
            <a:avLst/>
          </a:prstGeom>
        </p:spPr>
      </p:pic>
      <p:pic>
        <p:nvPicPr>
          <p:cNvPr id="24" name="Picture 23">
            <a:extLst>
              <a:ext uri="{FF2B5EF4-FFF2-40B4-BE49-F238E27FC236}">
                <a16:creationId xmlns:a16="http://schemas.microsoft.com/office/drawing/2014/main" id="{A9B959C4-B402-3842-AF99-5EF7607D779A}"/>
              </a:ext>
            </a:extLst>
          </p:cNvPr>
          <p:cNvPicPr>
            <a:picLocks noChangeAspect="1"/>
          </p:cNvPicPr>
          <p:nvPr/>
        </p:nvPicPr>
        <p:blipFill>
          <a:blip r:embed="rId22"/>
          <a:stretch>
            <a:fillRect/>
          </a:stretch>
        </p:blipFill>
        <p:spPr>
          <a:xfrm>
            <a:off x="8095359" y="308030"/>
            <a:ext cx="2401476" cy="864000"/>
          </a:xfrm>
          <a:prstGeom prst="rect">
            <a:avLst/>
          </a:prstGeom>
        </p:spPr>
      </p:pic>
    </p:spTree>
    <p:extLst>
      <p:ext uri="{BB962C8B-B14F-4D97-AF65-F5344CB8AC3E}">
        <p14:creationId xmlns:p14="http://schemas.microsoft.com/office/powerpoint/2010/main" val="3488916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a:extLst>
              <a:ext uri="{FF2B5EF4-FFF2-40B4-BE49-F238E27FC236}">
                <a16:creationId xmlns:a16="http://schemas.microsoft.com/office/drawing/2014/main" id="{2DB0271A-EA35-A14D-99DC-DAD2A5BD55C3}"/>
              </a:ext>
            </a:extLst>
          </p:cNvPr>
          <p:cNvPicPr>
            <a:picLocks noChangeAspect="1"/>
          </p:cNvPicPr>
          <p:nvPr/>
        </p:nvPicPr>
        <p:blipFill>
          <a:blip r:embed="rId2"/>
          <a:srcRect/>
          <a:stretch/>
        </p:blipFill>
        <p:spPr>
          <a:xfrm>
            <a:off x="-277330" y="0"/>
            <a:ext cx="13058036" cy="6858000"/>
          </a:xfrm>
          <a:prstGeom prst="rect">
            <a:avLst/>
          </a:prstGeom>
        </p:spPr>
      </p:pic>
      <p:sp>
        <p:nvSpPr>
          <p:cNvPr id="7" name="Title 1">
            <a:extLst>
              <a:ext uri="{FF2B5EF4-FFF2-40B4-BE49-F238E27FC236}">
                <a16:creationId xmlns:a16="http://schemas.microsoft.com/office/drawing/2014/main" id="{7A48EA67-A0AF-754B-98ED-069AA722F278}"/>
              </a:ext>
            </a:extLst>
          </p:cNvPr>
          <p:cNvSpPr txBox="1">
            <a:spLocks/>
          </p:cNvSpPr>
          <p:nvPr/>
        </p:nvSpPr>
        <p:spPr>
          <a:xfrm>
            <a:off x="990600" y="1468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t>Questions?</a:t>
            </a:r>
          </a:p>
        </p:txBody>
      </p:sp>
    </p:spTree>
    <p:extLst>
      <p:ext uri="{BB962C8B-B14F-4D97-AF65-F5344CB8AC3E}">
        <p14:creationId xmlns:p14="http://schemas.microsoft.com/office/powerpoint/2010/main" val="2543611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106B6-4969-472B-814A-601E2C8B4A00}"/>
              </a:ext>
            </a:extLst>
          </p:cNvPr>
          <p:cNvPicPr>
            <a:picLocks noChangeAspect="1"/>
          </p:cNvPicPr>
          <p:nvPr/>
        </p:nvPicPr>
        <p:blipFill rotWithShape="1">
          <a:blip r:embed="rId3"/>
          <a:srcRect t="74371" b="678"/>
          <a:stretch/>
        </p:blipFill>
        <p:spPr>
          <a:xfrm>
            <a:off x="1442953" y="4635090"/>
            <a:ext cx="8938895" cy="1233321"/>
          </a:xfrm>
          <a:prstGeom prst="rect">
            <a:avLst/>
          </a:prstGeom>
        </p:spPr>
      </p:pic>
      <p:pic>
        <p:nvPicPr>
          <p:cNvPr id="7" name="Picture 6"/>
          <p:cNvPicPr>
            <a:picLocks noChangeAspect="1"/>
          </p:cNvPicPr>
          <p:nvPr/>
        </p:nvPicPr>
        <p:blipFill>
          <a:blip r:embed="rId4"/>
          <a:stretch>
            <a:fillRect/>
          </a:stretch>
        </p:blipFill>
        <p:spPr>
          <a:xfrm>
            <a:off x="7033562" y="5970019"/>
            <a:ext cx="629793" cy="535686"/>
          </a:xfrm>
          <a:prstGeom prst="rect">
            <a:avLst/>
          </a:prstGeom>
        </p:spPr>
      </p:pic>
      <p:pic>
        <p:nvPicPr>
          <p:cNvPr id="6" name="Picture 5"/>
          <p:cNvPicPr>
            <a:picLocks noChangeAspect="1"/>
          </p:cNvPicPr>
          <p:nvPr/>
        </p:nvPicPr>
        <p:blipFill>
          <a:blip r:embed="rId5"/>
          <a:stretch>
            <a:fillRect/>
          </a:stretch>
        </p:blipFill>
        <p:spPr>
          <a:xfrm>
            <a:off x="4987430" y="5921283"/>
            <a:ext cx="470535" cy="579120"/>
          </a:xfrm>
          <a:prstGeom prst="rect">
            <a:avLst/>
          </a:prstGeom>
        </p:spPr>
      </p:pic>
      <p:pic>
        <p:nvPicPr>
          <p:cNvPr id="8" name="Picture 7"/>
          <p:cNvPicPr>
            <a:picLocks noChangeAspect="1"/>
          </p:cNvPicPr>
          <p:nvPr/>
        </p:nvPicPr>
        <p:blipFill>
          <a:blip r:embed="rId6"/>
          <a:stretch>
            <a:fillRect/>
          </a:stretch>
        </p:blipFill>
        <p:spPr>
          <a:xfrm>
            <a:off x="2858182" y="5993923"/>
            <a:ext cx="513969" cy="485013"/>
          </a:xfrm>
          <a:prstGeom prst="rect">
            <a:avLst/>
          </a:prstGeom>
        </p:spPr>
      </p:pic>
      <p:sp>
        <p:nvSpPr>
          <p:cNvPr id="2" name="Title 1"/>
          <p:cNvSpPr>
            <a:spLocks noGrp="1"/>
          </p:cNvSpPr>
          <p:nvPr>
            <p:ph type="title"/>
          </p:nvPr>
        </p:nvSpPr>
        <p:spPr/>
        <p:txBody>
          <a:bodyPr>
            <a:normAutofit/>
          </a:bodyPr>
          <a:lstStyle/>
          <a:p>
            <a:r>
              <a:rPr lang="en-CA" dirty="0"/>
              <a:t>Estimation problems</a:t>
            </a:r>
          </a:p>
        </p:txBody>
      </p:sp>
      <p:pic>
        <p:nvPicPr>
          <p:cNvPr id="5" name="Picture 4"/>
          <p:cNvPicPr>
            <a:picLocks noChangeAspect="1"/>
          </p:cNvPicPr>
          <p:nvPr/>
        </p:nvPicPr>
        <p:blipFill rotWithShape="1">
          <a:blip r:embed="rId3"/>
          <a:srcRect b="74077"/>
          <a:stretch/>
        </p:blipFill>
        <p:spPr>
          <a:xfrm>
            <a:off x="1459304" y="3128268"/>
            <a:ext cx="8938895" cy="1281367"/>
          </a:xfrm>
          <a:prstGeom prst="rect">
            <a:avLst/>
          </a:prstGeom>
        </p:spPr>
      </p:pic>
      <p:grpSp>
        <p:nvGrpSpPr>
          <p:cNvPr id="14" name="Group 13"/>
          <p:cNvGrpSpPr/>
          <p:nvPr/>
        </p:nvGrpSpPr>
        <p:grpSpPr>
          <a:xfrm>
            <a:off x="2528203" y="3221763"/>
            <a:ext cx="4846987" cy="2427219"/>
            <a:chOff x="1200680" y="1569597"/>
            <a:chExt cx="4846987" cy="2427219"/>
          </a:xfrm>
        </p:grpSpPr>
        <p:cxnSp>
          <p:nvCxnSpPr>
            <p:cNvPr id="15" name="Straight Connector 14"/>
            <p:cNvCxnSpPr/>
            <p:nvPr/>
          </p:nvCxnSpPr>
          <p:spPr>
            <a:xfrm>
              <a:off x="1210015"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200680"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405423"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96088"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76644"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035687"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0082244" y="1498488"/>
            <a:ext cx="1808522" cy="1087712"/>
            <a:chOff x="7188217" y="286620"/>
            <a:chExt cx="1808522" cy="1087712"/>
          </a:xfrm>
        </p:grpSpPr>
        <p:sp>
          <p:nvSpPr>
            <p:cNvPr id="28" name="Rectangle 27"/>
            <p:cNvSpPr/>
            <p:nvPr/>
          </p:nvSpPr>
          <p:spPr>
            <a:xfrm>
              <a:off x="7188217" y="814764"/>
              <a:ext cx="203665" cy="167743"/>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ectangle 28"/>
            <p:cNvSpPr/>
            <p:nvPr/>
          </p:nvSpPr>
          <p:spPr>
            <a:xfrm>
              <a:off x="7188217" y="1098957"/>
              <a:ext cx="203665" cy="16774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TextBox 29"/>
            <p:cNvSpPr txBox="1"/>
            <p:nvPr/>
          </p:nvSpPr>
          <p:spPr>
            <a:xfrm>
              <a:off x="7355925" y="286620"/>
              <a:ext cx="1508383" cy="430887"/>
            </a:xfrm>
            <a:prstGeom prst="rect">
              <a:avLst/>
            </a:prstGeom>
            <a:noFill/>
          </p:spPr>
          <p:txBody>
            <a:bodyPr wrap="none" rtlCol="0">
              <a:spAutoFit/>
            </a:bodyPr>
            <a:lstStyle/>
            <a:p>
              <a:r>
                <a:rPr lang="en-CA" sz="2200" dirty="0"/>
                <a:t>Parameters</a:t>
              </a:r>
            </a:p>
          </p:txBody>
        </p:sp>
        <p:sp>
          <p:nvSpPr>
            <p:cNvPr id="31" name="TextBox 30"/>
            <p:cNvSpPr txBox="1"/>
            <p:nvPr/>
          </p:nvSpPr>
          <p:spPr>
            <a:xfrm>
              <a:off x="7367905" y="671614"/>
              <a:ext cx="1628834" cy="369332"/>
            </a:xfrm>
            <a:prstGeom prst="rect">
              <a:avLst/>
            </a:prstGeom>
            <a:noFill/>
          </p:spPr>
          <p:txBody>
            <a:bodyPr wrap="none" rtlCol="0">
              <a:spAutoFit/>
            </a:bodyPr>
            <a:lstStyle/>
            <a:p>
              <a:r>
                <a:rPr lang="en-CA" dirty="0"/>
                <a:t>True/simulated</a:t>
              </a:r>
            </a:p>
          </p:txBody>
        </p:sp>
        <p:sp>
          <p:nvSpPr>
            <p:cNvPr id="32" name="TextBox 31"/>
            <p:cNvSpPr txBox="1"/>
            <p:nvPr/>
          </p:nvSpPr>
          <p:spPr>
            <a:xfrm>
              <a:off x="7367905" y="1005000"/>
              <a:ext cx="1124677" cy="369332"/>
            </a:xfrm>
            <a:prstGeom prst="rect">
              <a:avLst/>
            </a:prstGeom>
            <a:noFill/>
          </p:spPr>
          <p:txBody>
            <a:bodyPr wrap="none" rtlCol="0">
              <a:spAutoFit/>
            </a:bodyPr>
            <a:lstStyle/>
            <a:p>
              <a:r>
                <a:rPr lang="en-CA" dirty="0"/>
                <a:t>Estimated</a:t>
              </a:r>
            </a:p>
          </p:txBody>
        </p:sp>
      </p:grpSp>
      <p:sp>
        <p:nvSpPr>
          <p:cNvPr id="34" name="TextBox 33"/>
          <p:cNvSpPr txBox="1"/>
          <p:nvPr/>
        </p:nvSpPr>
        <p:spPr>
          <a:xfrm>
            <a:off x="8640302" y="6552726"/>
            <a:ext cx="3555483" cy="299189"/>
          </a:xfrm>
          <a:prstGeom prst="rect">
            <a:avLst/>
          </a:prstGeom>
          <a:noFill/>
        </p:spPr>
        <p:txBody>
          <a:bodyPr wrap="none" lIns="82936" tIns="41468" rIns="82936" bIns="41468" rtlCol="0">
            <a:spAutoFit/>
          </a:bodyPr>
          <a:lstStyle/>
          <a:p>
            <a:r>
              <a:rPr lang="en-CA" sz="1400" dirty="0">
                <a:latin typeface="Avenir Book"/>
                <a:cs typeface="Avenir Book"/>
              </a:rPr>
              <a:t>Auger-Méthé et al. 2016 Scientific Reports</a:t>
            </a:r>
          </a:p>
        </p:txBody>
      </p:sp>
      <p:sp>
        <p:nvSpPr>
          <p:cNvPr id="4" name="Rounded Rectangle 3">
            <a:extLst>
              <a:ext uri="{FF2B5EF4-FFF2-40B4-BE49-F238E27FC236}">
                <a16:creationId xmlns:a16="http://schemas.microsoft.com/office/drawing/2014/main" id="{688E850B-B639-E974-FDEF-24E70A7999F6}"/>
              </a:ext>
            </a:extLst>
          </p:cNvPr>
          <p:cNvSpPr/>
          <p:nvPr/>
        </p:nvSpPr>
        <p:spPr>
          <a:xfrm>
            <a:off x="2759197" y="3251776"/>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ounded Rectangle 32">
            <a:extLst>
              <a:ext uri="{FF2B5EF4-FFF2-40B4-BE49-F238E27FC236}">
                <a16:creationId xmlns:a16="http://schemas.microsoft.com/office/drawing/2014/main" id="{3BA90178-A34D-9304-0A6F-E4532ABDC5F1}"/>
              </a:ext>
            </a:extLst>
          </p:cNvPr>
          <p:cNvSpPr/>
          <p:nvPr/>
        </p:nvSpPr>
        <p:spPr>
          <a:xfrm>
            <a:off x="2759196" y="4745974"/>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a16="http://schemas.microsoft.com/office/drawing/2014/main" id="{857C459C-3D8E-8D72-7E28-6B0FC81B234E}"/>
              </a:ext>
            </a:extLst>
          </p:cNvPr>
          <p:cNvGrpSpPr>
            <a:grpSpLocks noChangeAspect="1"/>
          </p:cNvGrpSpPr>
          <p:nvPr/>
        </p:nvGrpSpPr>
        <p:grpSpPr>
          <a:xfrm>
            <a:off x="481557" y="1442734"/>
            <a:ext cx="4811750" cy="1501461"/>
            <a:chOff x="5752066" y="2641375"/>
            <a:chExt cx="7916771" cy="2470358"/>
          </a:xfrm>
        </p:grpSpPr>
        <p:pic>
          <p:nvPicPr>
            <p:cNvPr id="12" name="Picture 11">
              <a:extLst>
                <a:ext uri="{FF2B5EF4-FFF2-40B4-BE49-F238E27FC236}">
                  <a16:creationId xmlns:a16="http://schemas.microsoft.com/office/drawing/2014/main" id="{AFE892D2-D8CE-72CF-E73F-F6CADA6BE9AD}"/>
                </a:ext>
              </a:extLst>
            </p:cNvPr>
            <p:cNvPicPr>
              <a:picLocks noChangeAspect="1"/>
            </p:cNvPicPr>
            <p:nvPr/>
          </p:nvPicPr>
          <p:blipFill>
            <a:blip r:embed="rId7"/>
            <a:stretch>
              <a:fillRect/>
            </a:stretch>
          </p:blipFill>
          <p:spPr>
            <a:xfrm>
              <a:off x="5752066" y="4310160"/>
              <a:ext cx="3193655" cy="693360"/>
            </a:xfrm>
            <a:prstGeom prst="rect">
              <a:avLst/>
            </a:prstGeom>
          </p:spPr>
        </p:pic>
        <p:pic>
          <p:nvPicPr>
            <p:cNvPr id="16" name="Picture 15">
              <a:extLst>
                <a:ext uri="{FF2B5EF4-FFF2-40B4-BE49-F238E27FC236}">
                  <a16:creationId xmlns:a16="http://schemas.microsoft.com/office/drawing/2014/main" id="{FFAF0AD6-3C8B-CB5B-4CF3-3ED976CC3B09}"/>
                </a:ext>
              </a:extLst>
            </p:cNvPr>
            <p:cNvPicPr>
              <a:picLocks noChangeAspect="1"/>
            </p:cNvPicPr>
            <p:nvPr/>
          </p:nvPicPr>
          <p:blipFill>
            <a:blip r:embed="rId8"/>
            <a:stretch>
              <a:fillRect/>
            </a:stretch>
          </p:blipFill>
          <p:spPr>
            <a:xfrm>
              <a:off x="5843801" y="2746118"/>
              <a:ext cx="3929033" cy="682855"/>
            </a:xfrm>
            <a:prstGeom prst="rect">
              <a:avLst/>
            </a:prstGeom>
          </p:spPr>
        </p:pic>
        <p:pic>
          <p:nvPicPr>
            <p:cNvPr id="17" name="Picture 16">
              <a:extLst>
                <a:ext uri="{FF2B5EF4-FFF2-40B4-BE49-F238E27FC236}">
                  <a16:creationId xmlns:a16="http://schemas.microsoft.com/office/drawing/2014/main" id="{55B52DFD-754B-1DFD-B1DA-B11A1A155938}"/>
                </a:ext>
              </a:extLst>
            </p:cNvPr>
            <p:cNvPicPr>
              <a:picLocks noChangeAspect="1"/>
            </p:cNvPicPr>
            <p:nvPr/>
          </p:nvPicPr>
          <p:blipFill>
            <a:blip r:embed="rId9"/>
            <a:stretch>
              <a:fillRect/>
            </a:stretch>
          </p:blipFill>
          <p:spPr>
            <a:xfrm>
              <a:off x="10174860" y="2641375"/>
              <a:ext cx="3456289" cy="829930"/>
            </a:xfrm>
            <a:prstGeom prst="rect">
              <a:avLst/>
            </a:prstGeom>
          </p:spPr>
        </p:pic>
        <p:pic>
          <p:nvPicPr>
            <p:cNvPr id="20" name="Picture 19">
              <a:extLst>
                <a:ext uri="{FF2B5EF4-FFF2-40B4-BE49-F238E27FC236}">
                  <a16:creationId xmlns:a16="http://schemas.microsoft.com/office/drawing/2014/main" id="{C2DD397B-6261-DB5D-C825-F14CB13EBA71}"/>
                </a:ext>
              </a:extLst>
            </p:cNvPr>
            <p:cNvPicPr>
              <a:picLocks noChangeAspect="1"/>
            </p:cNvPicPr>
            <p:nvPr/>
          </p:nvPicPr>
          <p:blipFill>
            <a:blip r:embed="rId10"/>
            <a:stretch>
              <a:fillRect/>
            </a:stretch>
          </p:blipFill>
          <p:spPr>
            <a:xfrm>
              <a:off x="10128504" y="4250286"/>
              <a:ext cx="3540333" cy="861447"/>
            </a:xfrm>
            <a:prstGeom prst="rect">
              <a:avLst/>
            </a:prstGeom>
          </p:spPr>
        </p:pic>
      </p:grpSp>
      <p:grpSp>
        <p:nvGrpSpPr>
          <p:cNvPr id="21" name="Group 20">
            <a:extLst>
              <a:ext uri="{FF2B5EF4-FFF2-40B4-BE49-F238E27FC236}">
                <a16:creationId xmlns:a16="http://schemas.microsoft.com/office/drawing/2014/main" id="{69E7689A-79F2-018C-996F-728BF02200BD}"/>
              </a:ext>
            </a:extLst>
          </p:cNvPr>
          <p:cNvGrpSpPr/>
          <p:nvPr/>
        </p:nvGrpSpPr>
        <p:grpSpPr>
          <a:xfrm>
            <a:off x="390344" y="997002"/>
            <a:ext cx="2779352" cy="531501"/>
            <a:chOff x="285750" y="1670490"/>
            <a:chExt cx="2779352" cy="531501"/>
          </a:xfrm>
        </p:grpSpPr>
        <p:sp>
          <p:nvSpPr>
            <p:cNvPr id="24" name="Rounded Rectangle 23">
              <a:extLst>
                <a:ext uri="{FF2B5EF4-FFF2-40B4-BE49-F238E27FC236}">
                  <a16:creationId xmlns:a16="http://schemas.microsoft.com/office/drawing/2014/main" id="{1B7F5966-7E89-106B-83CE-9B3D91F088CF}"/>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5" name="TextBox 24">
              <a:extLst>
                <a:ext uri="{FF2B5EF4-FFF2-40B4-BE49-F238E27FC236}">
                  <a16:creationId xmlns:a16="http://schemas.microsoft.com/office/drawing/2014/main" id="{021DFE0B-376C-EF4F-F5CC-09550D053C72}"/>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grpSp>
        <p:nvGrpSpPr>
          <p:cNvPr id="35" name="Group 34">
            <a:extLst>
              <a:ext uri="{FF2B5EF4-FFF2-40B4-BE49-F238E27FC236}">
                <a16:creationId xmlns:a16="http://schemas.microsoft.com/office/drawing/2014/main" id="{53397CA5-8AF9-A59F-7012-A97F82D0DCE2}"/>
              </a:ext>
            </a:extLst>
          </p:cNvPr>
          <p:cNvGrpSpPr/>
          <p:nvPr/>
        </p:nvGrpSpPr>
        <p:grpSpPr>
          <a:xfrm>
            <a:off x="360357" y="1986692"/>
            <a:ext cx="3732963" cy="523862"/>
            <a:chOff x="285750" y="4053456"/>
            <a:chExt cx="3732963" cy="523862"/>
          </a:xfrm>
        </p:grpSpPr>
        <p:sp>
          <p:nvSpPr>
            <p:cNvPr id="36" name="Rounded Rectangle 35">
              <a:extLst>
                <a:ext uri="{FF2B5EF4-FFF2-40B4-BE49-F238E27FC236}">
                  <a16:creationId xmlns:a16="http://schemas.microsoft.com/office/drawing/2014/main" id="{7990D6A1-FA54-9652-5C7C-F09AFCCF265E}"/>
                </a:ext>
              </a:extLst>
            </p:cNvPr>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27D0E89-AE62-4F65-3E48-95F1961ABF12}"/>
                </a:ext>
              </a:extLst>
            </p:cNvPr>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
        <p:nvSpPr>
          <p:cNvPr id="38" name="Rectangle 37">
            <a:extLst>
              <a:ext uri="{FF2B5EF4-FFF2-40B4-BE49-F238E27FC236}">
                <a16:creationId xmlns:a16="http://schemas.microsoft.com/office/drawing/2014/main" id="{CEACE3B7-9647-EA6D-DBE2-74A4C6A57AA5}"/>
              </a:ext>
            </a:extLst>
          </p:cNvPr>
          <p:cNvSpPr/>
          <p:nvPr/>
        </p:nvSpPr>
        <p:spPr>
          <a:xfrm>
            <a:off x="8162693" y="2754351"/>
            <a:ext cx="2921619" cy="3479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543636"/>
      </p:ext>
    </p:extLst>
  </p:cSld>
  <p:clrMapOvr>
    <a:masterClrMapping/>
  </p:clrMapOvr>
  <mc:AlternateContent xmlns:mc="http://schemas.openxmlformats.org/markup-compatibility/2006" xmlns:p14="http://schemas.microsoft.com/office/powerpoint/2010/main">
    <mc:Choice Requires="p14">
      <p:transition spd="slow" p14:dur="2000" advTm="38501"/>
    </mc:Choice>
    <mc:Fallback xmlns="">
      <p:transition spd="slow" advTm="38501"/>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106B6-4969-472B-814A-601E2C8B4A00}"/>
              </a:ext>
            </a:extLst>
          </p:cNvPr>
          <p:cNvPicPr>
            <a:picLocks noChangeAspect="1"/>
          </p:cNvPicPr>
          <p:nvPr/>
        </p:nvPicPr>
        <p:blipFill rotWithShape="1">
          <a:blip r:embed="rId3"/>
          <a:srcRect t="74371" b="678"/>
          <a:stretch/>
        </p:blipFill>
        <p:spPr>
          <a:xfrm>
            <a:off x="1442953" y="4635090"/>
            <a:ext cx="8938895" cy="1233321"/>
          </a:xfrm>
          <a:prstGeom prst="rect">
            <a:avLst/>
          </a:prstGeom>
        </p:spPr>
      </p:pic>
      <p:pic>
        <p:nvPicPr>
          <p:cNvPr id="7" name="Picture 6"/>
          <p:cNvPicPr>
            <a:picLocks noChangeAspect="1"/>
          </p:cNvPicPr>
          <p:nvPr/>
        </p:nvPicPr>
        <p:blipFill>
          <a:blip r:embed="rId4"/>
          <a:stretch>
            <a:fillRect/>
          </a:stretch>
        </p:blipFill>
        <p:spPr>
          <a:xfrm>
            <a:off x="7033562" y="5970019"/>
            <a:ext cx="629793" cy="535686"/>
          </a:xfrm>
          <a:prstGeom prst="rect">
            <a:avLst/>
          </a:prstGeom>
        </p:spPr>
      </p:pic>
      <p:pic>
        <p:nvPicPr>
          <p:cNvPr id="6" name="Picture 5"/>
          <p:cNvPicPr>
            <a:picLocks noChangeAspect="1"/>
          </p:cNvPicPr>
          <p:nvPr/>
        </p:nvPicPr>
        <p:blipFill>
          <a:blip r:embed="rId5"/>
          <a:stretch>
            <a:fillRect/>
          </a:stretch>
        </p:blipFill>
        <p:spPr>
          <a:xfrm>
            <a:off x="4987430" y="5921283"/>
            <a:ext cx="470535" cy="579120"/>
          </a:xfrm>
          <a:prstGeom prst="rect">
            <a:avLst/>
          </a:prstGeom>
        </p:spPr>
      </p:pic>
      <p:pic>
        <p:nvPicPr>
          <p:cNvPr id="8" name="Picture 7"/>
          <p:cNvPicPr>
            <a:picLocks noChangeAspect="1"/>
          </p:cNvPicPr>
          <p:nvPr/>
        </p:nvPicPr>
        <p:blipFill>
          <a:blip r:embed="rId6"/>
          <a:stretch>
            <a:fillRect/>
          </a:stretch>
        </p:blipFill>
        <p:spPr>
          <a:xfrm>
            <a:off x="2858182" y="5993923"/>
            <a:ext cx="513969" cy="485013"/>
          </a:xfrm>
          <a:prstGeom prst="rect">
            <a:avLst/>
          </a:prstGeom>
        </p:spPr>
      </p:pic>
      <p:sp>
        <p:nvSpPr>
          <p:cNvPr id="2" name="Title 1"/>
          <p:cNvSpPr>
            <a:spLocks noGrp="1"/>
          </p:cNvSpPr>
          <p:nvPr>
            <p:ph type="title"/>
          </p:nvPr>
        </p:nvSpPr>
        <p:spPr/>
        <p:txBody>
          <a:bodyPr>
            <a:normAutofit/>
          </a:bodyPr>
          <a:lstStyle/>
          <a:p>
            <a:r>
              <a:rPr lang="en-CA" dirty="0"/>
              <a:t>Estimation problems</a:t>
            </a:r>
          </a:p>
        </p:txBody>
      </p:sp>
      <p:pic>
        <p:nvPicPr>
          <p:cNvPr id="5" name="Picture 4"/>
          <p:cNvPicPr>
            <a:picLocks noChangeAspect="1"/>
          </p:cNvPicPr>
          <p:nvPr/>
        </p:nvPicPr>
        <p:blipFill rotWithShape="1">
          <a:blip r:embed="rId3"/>
          <a:srcRect b="74077"/>
          <a:stretch/>
        </p:blipFill>
        <p:spPr>
          <a:xfrm>
            <a:off x="1459304" y="3128268"/>
            <a:ext cx="8938895" cy="1281367"/>
          </a:xfrm>
          <a:prstGeom prst="rect">
            <a:avLst/>
          </a:prstGeom>
        </p:spPr>
      </p:pic>
      <p:sp>
        <p:nvSpPr>
          <p:cNvPr id="11" name="Rectangle 10"/>
          <p:cNvSpPr/>
          <p:nvPr/>
        </p:nvSpPr>
        <p:spPr>
          <a:xfrm>
            <a:off x="4935915" y="3153678"/>
            <a:ext cx="470535" cy="2536306"/>
          </a:xfrm>
          <a:prstGeom prst="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4" name="Group 13"/>
          <p:cNvGrpSpPr/>
          <p:nvPr/>
        </p:nvGrpSpPr>
        <p:grpSpPr>
          <a:xfrm>
            <a:off x="2528203" y="3221763"/>
            <a:ext cx="4846987" cy="2427219"/>
            <a:chOff x="1200680" y="1569597"/>
            <a:chExt cx="4846987" cy="2427219"/>
          </a:xfrm>
        </p:grpSpPr>
        <p:cxnSp>
          <p:nvCxnSpPr>
            <p:cNvPr id="15" name="Straight Connector 14"/>
            <p:cNvCxnSpPr/>
            <p:nvPr/>
          </p:nvCxnSpPr>
          <p:spPr>
            <a:xfrm>
              <a:off x="1210015"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200680"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405423"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96088"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76644"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035687"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0082244" y="1498488"/>
            <a:ext cx="1808522" cy="1087712"/>
            <a:chOff x="7188217" y="286620"/>
            <a:chExt cx="1808522" cy="1087712"/>
          </a:xfrm>
        </p:grpSpPr>
        <p:sp>
          <p:nvSpPr>
            <p:cNvPr id="28" name="Rectangle 27"/>
            <p:cNvSpPr/>
            <p:nvPr/>
          </p:nvSpPr>
          <p:spPr>
            <a:xfrm>
              <a:off x="7188217" y="814764"/>
              <a:ext cx="203665" cy="167743"/>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ectangle 28"/>
            <p:cNvSpPr/>
            <p:nvPr/>
          </p:nvSpPr>
          <p:spPr>
            <a:xfrm>
              <a:off x="7188217" y="1098957"/>
              <a:ext cx="203665" cy="16774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TextBox 29"/>
            <p:cNvSpPr txBox="1"/>
            <p:nvPr/>
          </p:nvSpPr>
          <p:spPr>
            <a:xfrm>
              <a:off x="7355925" y="286620"/>
              <a:ext cx="1508383" cy="430887"/>
            </a:xfrm>
            <a:prstGeom prst="rect">
              <a:avLst/>
            </a:prstGeom>
            <a:noFill/>
          </p:spPr>
          <p:txBody>
            <a:bodyPr wrap="none" rtlCol="0">
              <a:spAutoFit/>
            </a:bodyPr>
            <a:lstStyle/>
            <a:p>
              <a:r>
                <a:rPr lang="en-CA" sz="2200" dirty="0"/>
                <a:t>Parameters</a:t>
              </a:r>
            </a:p>
          </p:txBody>
        </p:sp>
        <p:sp>
          <p:nvSpPr>
            <p:cNvPr id="31" name="TextBox 30"/>
            <p:cNvSpPr txBox="1"/>
            <p:nvPr/>
          </p:nvSpPr>
          <p:spPr>
            <a:xfrm>
              <a:off x="7367905" y="671614"/>
              <a:ext cx="1628834" cy="369332"/>
            </a:xfrm>
            <a:prstGeom prst="rect">
              <a:avLst/>
            </a:prstGeom>
            <a:noFill/>
          </p:spPr>
          <p:txBody>
            <a:bodyPr wrap="none" rtlCol="0">
              <a:spAutoFit/>
            </a:bodyPr>
            <a:lstStyle/>
            <a:p>
              <a:r>
                <a:rPr lang="en-CA" dirty="0"/>
                <a:t>True/simulated</a:t>
              </a:r>
            </a:p>
          </p:txBody>
        </p:sp>
        <p:sp>
          <p:nvSpPr>
            <p:cNvPr id="32" name="TextBox 31"/>
            <p:cNvSpPr txBox="1"/>
            <p:nvPr/>
          </p:nvSpPr>
          <p:spPr>
            <a:xfrm>
              <a:off x="7367905" y="1005000"/>
              <a:ext cx="1124677" cy="369332"/>
            </a:xfrm>
            <a:prstGeom prst="rect">
              <a:avLst/>
            </a:prstGeom>
            <a:noFill/>
          </p:spPr>
          <p:txBody>
            <a:bodyPr wrap="none" rtlCol="0">
              <a:spAutoFit/>
            </a:bodyPr>
            <a:lstStyle/>
            <a:p>
              <a:r>
                <a:rPr lang="en-CA" dirty="0"/>
                <a:t>Estimated</a:t>
              </a:r>
            </a:p>
          </p:txBody>
        </p:sp>
      </p:grpSp>
      <p:sp>
        <p:nvSpPr>
          <p:cNvPr id="34" name="TextBox 33"/>
          <p:cNvSpPr txBox="1"/>
          <p:nvPr/>
        </p:nvSpPr>
        <p:spPr>
          <a:xfrm>
            <a:off x="8640302" y="6552726"/>
            <a:ext cx="3555483" cy="299189"/>
          </a:xfrm>
          <a:prstGeom prst="rect">
            <a:avLst/>
          </a:prstGeom>
          <a:noFill/>
        </p:spPr>
        <p:txBody>
          <a:bodyPr wrap="none" lIns="82936" tIns="41468" rIns="82936" bIns="41468" rtlCol="0">
            <a:spAutoFit/>
          </a:bodyPr>
          <a:lstStyle/>
          <a:p>
            <a:r>
              <a:rPr lang="en-CA" sz="1400" dirty="0">
                <a:latin typeface="Avenir Book"/>
                <a:cs typeface="Avenir Book"/>
              </a:rPr>
              <a:t>Auger-Méthé et al. 2016 Scientific Reports</a:t>
            </a:r>
          </a:p>
        </p:txBody>
      </p:sp>
      <p:sp>
        <p:nvSpPr>
          <p:cNvPr id="4" name="Rounded Rectangle 3">
            <a:extLst>
              <a:ext uri="{FF2B5EF4-FFF2-40B4-BE49-F238E27FC236}">
                <a16:creationId xmlns:a16="http://schemas.microsoft.com/office/drawing/2014/main" id="{688E850B-B639-E974-FDEF-24E70A7999F6}"/>
              </a:ext>
            </a:extLst>
          </p:cNvPr>
          <p:cNvSpPr/>
          <p:nvPr/>
        </p:nvSpPr>
        <p:spPr>
          <a:xfrm>
            <a:off x="2759197" y="3251776"/>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ounded Rectangle 32">
            <a:extLst>
              <a:ext uri="{FF2B5EF4-FFF2-40B4-BE49-F238E27FC236}">
                <a16:creationId xmlns:a16="http://schemas.microsoft.com/office/drawing/2014/main" id="{3BA90178-A34D-9304-0A6F-E4532ABDC5F1}"/>
              </a:ext>
            </a:extLst>
          </p:cNvPr>
          <p:cNvSpPr/>
          <p:nvPr/>
        </p:nvSpPr>
        <p:spPr>
          <a:xfrm>
            <a:off x="2759196" y="4745974"/>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a16="http://schemas.microsoft.com/office/drawing/2014/main" id="{857C459C-3D8E-8D72-7E28-6B0FC81B234E}"/>
              </a:ext>
            </a:extLst>
          </p:cNvPr>
          <p:cNvGrpSpPr>
            <a:grpSpLocks noChangeAspect="1"/>
          </p:cNvGrpSpPr>
          <p:nvPr/>
        </p:nvGrpSpPr>
        <p:grpSpPr>
          <a:xfrm>
            <a:off x="481557" y="1442734"/>
            <a:ext cx="4811750" cy="1501461"/>
            <a:chOff x="5752066" y="2641375"/>
            <a:chExt cx="7916771" cy="2470358"/>
          </a:xfrm>
        </p:grpSpPr>
        <p:pic>
          <p:nvPicPr>
            <p:cNvPr id="12" name="Picture 11">
              <a:extLst>
                <a:ext uri="{FF2B5EF4-FFF2-40B4-BE49-F238E27FC236}">
                  <a16:creationId xmlns:a16="http://schemas.microsoft.com/office/drawing/2014/main" id="{AFE892D2-D8CE-72CF-E73F-F6CADA6BE9AD}"/>
                </a:ext>
              </a:extLst>
            </p:cNvPr>
            <p:cNvPicPr>
              <a:picLocks noChangeAspect="1"/>
            </p:cNvPicPr>
            <p:nvPr/>
          </p:nvPicPr>
          <p:blipFill>
            <a:blip r:embed="rId7"/>
            <a:stretch>
              <a:fillRect/>
            </a:stretch>
          </p:blipFill>
          <p:spPr>
            <a:xfrm>
              <a:off x="5752066" y="4310160"/>
              <a:ext cx="3193655" cy="693360"/>
            </a:xfrm>
            <a:prstGeom prst="rect">
              <a:avLst/>
            </a:prstGeom>
          </p:spPr>
        </p:pic>
        <p:pic>
          <p:nvPicPr>
            <p:cNvPr id="16" name="Picture 15">
              <a:extLst>
                <a:ext uri="{FF2B5EF4-FFF2-40B4-BE49-F238E27FC236}">
                  <a16:creationId xmlns:a16="http://schemas.microsoft.com/office/drawing/2014/main" id="{FFAF0AD6-3C8B-CB5B-4CF3-3ED976CC3B09}"/>
                </a:ext>
              </a:extLst>
            </p:cNvPr>
            <p:cNvPicPr>
              <a:picLocks noChangeAspect="1"/>
            </p:cNvPicPr>
            <p:nvPr/>
          </p:nvPicPr>
          <p:blipFill>
            <a:blip r:embed="rId8"/>
            <a:stretch>
              <a:fillRect/>
            </a:stretch>
          </p:blipFill>
          <p:spPr>
            <a:xfrm>
              <a:off x="5843801" y="2746118"/>
              <a:ext cx="3929033" cy="682855"/>
            </a:xfrm>
            <a:prstGeom prst="rect">
              <a:avLst/>
            </a:prstGeom>
          </p:spPr>
        </p:pic>
        <p:pic>
          <p:nvPicPr>
            <p:cNvPr id="17" name="Picture 16">
              <a:extLst>
                <a:ext uri="{FF2B5EF4-FFF2-40B4-BE49-F238E27FC236}">
                  <a16:creationId xmlns:a16="http://schemas.microsoft.com/office/drawing/2014/main" id="{55B52DFD-754B-1DFD-B1DA-B11A1A155938}"/>
                </a:ext>
              </a:extLst>
            </p:cNvPr>
            <p:cNvPicPr>
              <a:picLocks noChangeAspect="1"/>
            </p:cNvPicPr>
            <p:nvPr/>
          </p:nvPicPr>
          <p:blipFill>
            <a:blip r:embed="rId9"/>
            <a:stretch>
              <a:fillRect/>
            </a:stretch>
          </p:blipFill>
          <p:spPr>
            <a:xfrm>
              <a:off x="10174860" y="2641375"/>
              <a:ext cx="3456289" cy="829930"/>
            </a:xfrm>
            <a:prstGeom prst="rect">
              <a:avLst/>
            </a:prstGeom>
          </p:spPr>
        </p:pic>
        <p:pic>
          <p:nvPicPr>
            <p:cNvPr id="20" name="Picture 19">
              <a:extLst>
                <a:ext uri="{FF2B5EF4-FFF2-40B4-BE49-F238E27FC236}">
                  <a16:creationId xmlns:a16="http://schemas.microsoft.com/office/drawing/2014/main" id="{C2DD397B-6261-DB5D-C825-F14CB13EBA71}"/>
                </a:ext>
              </a:extLst>
            </p:cNvPr>
            <p:cNvPicPr>
              <a:picLocks noChangeAspect="1"/>
            </p:cNvPicPr>
            <p:nvPr/>
          </p:nvPicPr>
          <p:blipFill>
            <a:blip r:embed="rId10"/>
            <a:stretch>
              <a:fillRect/>
            </a:stretch>
          </p:blipFill>
          <p:spPr>
            <a:xfrm>
              <a:off x="10128504" y="4250286"/>
              <a:ext cx="3540333" cy="861447"/>
            </a:xfrm>
            <a:prstGeom prst="rect">
              <a:avLst/>
            </a:prstGeom>
          </p:spPr>
        </p:pic>
      </p:grpSp>
      <p:grpSp>
        <p:nvGrpSpPr>
          <p:cNvPr id="21" name="Group 20">
            <a:extLst>
              <a:ext uri="{FF2B5EF4-FFF2-40B4-BE49-F238E27FC236}">
                <a16:creationId xmlns:a16="http://schemas.microsoft.com/office/drawing/2014/main" id="{69E7689A-79F2-018C-996F-728BF02200BD}"/>
              </a:ext>
            </a:extLst>
          </p:cNvPr>
          <p:cNvGrpSpPr/>
          <p:nvPr/>
        </p:nvGrpSpPr>
        <p:grpSpPr>
          <a:xfrm>
            <a:off x="390344" y="997002"/>
            <a:ext cx="2779352" cy="531501"/>
            <a:chOff x="285750" y="1670490"/>
            <a:chExt cx="2779352" cy="531501"/>
          </a:xfrm>
        </p:grpSpPr>
        <p:sp>
          <p:nvSpPr>
            <p:cNvPr id="24" name="Rounded Rectangle 23">
              <a:extLst>
                <a:ext uri="{FF2B5EF4-FFF2-40B4-BE49-F238E27FC236}">
                  <a16:creationId xmlns:a16="http://schemas.microsoft.com/office/drawing/2014/main" id="{1B7F5966-7E89-106B-83CE-9B3D91F088CF}"/>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5" name="TextBox 24">
              <a:extLst>
                <a:ext uri="{FF2B5EF4-FFF2-40B4-BE49-F238E27FC236}">
                  <a16:creationId xmlns:a16="http://schemas.microsoft.com/office/drawing/2014/main" id="{021DFE0B-376C-EF4F-F5CC-09550D053C72}"/>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grpSp>
        <p:nvGrpSpPr>
          <p:cNvPr id="35" name="Group 34">
            <a:extLst>
              <a:ext uri="{FF2B5EF4-FFF2-40B4-BE49-F238E27FC236}">
                <a16:creationId xmlns:a16="http://schemas.microsoft.com/office/drawing/2014/main" id="{53397CA5-8AF9-A59F-7012-A97F82D0DCE2}"/>
              </a:ext>
            </a:extLst>
          </p:cNvPr>
          <p:cNvGrpSpPr/>
          <p:nvPr/>
        </p:nvGrpSpPr>
        <p:grpSpPr>
          <a:xfrm>
            <a:off x="360357" y="1986692"/>
            <a:ext cx="3732963" cy="523862"/>
            <a:chOff x="285750" y="4053456"/>
            <a:chExt cx="3732963" cy="523862"/>
          </a:xfrm>
        </p:grpSpPr>
        <p:sp>
          <p:nvSpPr>
            <p:cNvPr id="36" name="Rounded Rectangle 35">
              <a:extLst>
                <a:ext uri="{FF2B5EF4-FFF2-40B4-BE49-F238E27FC236}">
                  <a16:creationId xmlns:a16="http://schemas.microsoft.com/office/drawing/2014/main" id="{7990D6A1-FA54-9652-5C7C-F09AFCCF265E}"/>
                </a:ext>
              </a:extLst>
            </p:cNvPr>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27D0E89-AE62-4F65-3E48-95F1961ABF12}"/>
                </a:ext>
              </a:extLst>
            </p:cNvPr>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
        <p:nvSpPr>
          <p:cNvPr id="38" name="Rectangle 37">
            <a:extLst>
              <a:ext uri="{FF2B5EF4-FFF2-40B4-BE49-F238E27FC236}">
                <a16:creationId xmlns:a16="http://schemas.microsoft.com/office/drawing/2014/main" id="{0B659BFC-0A7E-F0B4-AA89-D8E3B9EED6A3}"/>
              </a:ext>
            </a:extLst>
          </p:cNvPr>
          <p:cNvSpPr/>
          <p:nvPr/>
        </p:nvSpPr>
        <p:spPr>
          <a:xfrm>
            <a:off x="8162693" y="2754351"/>
            <a:ext cx="2921619" cy="3479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413292"/>
      </p:ext>
    </p:extLst>
  </p:cSld>
  <p:clrMapOvr>
    <a:masterClrMapping/>
  </p:clrMapOvr>
  <mc:AlternateContent xmlns:mc="http://schemas.openxmlformats.org/markup-compatibility/2006" xmlns:p14="http://schemas.microsoft.com/office/powerpoint/2010/main">
    <mc:Choice Requires="p14">
      <p:transition spd="slow" p14:dur="2000" advTm="38501"/>
    </mc:Choice>
    <mc:Fallback xmlns="">
      <p:transition spd="slow" advTm="38501"/>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106B6-4969-472B-814A-601E2C8B4A00}"/>
              </a:ext>
            </a:extLst>
          </p:cNvPr>
          <p:cNvPicPr>
            <a:picLocks noChangeAspect="1"/>
          </p:cNvPicPr>
          <p:nvPr/>
        </p:nvPicPr>
        <p:blipFill rotWithShape="1">
          <a:blip r:embed="rId3"/>
          <a:srcRect t="74371" b="678"/>
          <a:stretch/>
        </p:blipFill>
        <p:spPr>
          <a:xfrm>
            <a:off x="1442953" y="4635090"/>
            <a:ext cx="8938895" cy="1233321"/>
          </a:xfrm>
          <a:prstGeom prst="rect">
            <a:avLst/>
          </a:prstGeom>
        </p:spPr>
      </p:pic>
      <p:pic>
        <p:nvPicPr>
          <p:cNvPr id="7" name="Picture 6"/>
          <p:cNvPicPr>
            <a:picLocks noChangeAspect="1"/>
          </p:cNvPicPr>
          <p:nvPr/>
        </p:nvPicPr>
        <p:blipFill>
          <a:blip r:embed="rId4"/>
          <a:stretch>
            <a:fillRect/>
          </a:stretch>
        </p:blipFill>
        <p:spPr>
          <a:xfrm>
            <a:off x="7033562" y="5970019"/>
            <a:ext cx="629793" cy="535686"/>
          </a:xfrm>
          <a:prstGeom prst="rect">
            <a:avLst/>
          </a:prstGeom>
        </p:spPr>
      </p:pic>
      <p:pic>
        <p:nvPicPr>
          <p:cNvPr id="6" name="Picture 5"/>
          <p:cNvPicPr>
            <a:picLocks noChangeAspect="1"/>
          </p:cNvPicPr>
          <p:nvPr/>
        </p:nvPicPr>
        <p:blipFill>
          <a:blip r:embed="rId5"/>
          <a:stretch>
            <a:fillRect/>
          </a:stretch>
        </p:blipFill>
        <p:spPr>
          <a:xfrm>
            <a:off x="4987430" y="5921283"/>
            <a:ext cx="470535" cy="579120"/>
          </a:xfrm>
          <a:prstGeom prst="rect">
            <a:avLst/>
          </a:prstGeom>
        </p:spPr>
      </p:pic>
      <p:pic>
        <p:nvPicPr>
          <p:cNvPr id="8" name="Picture 7"/>
          <p:cNvPicPr>
            <a:picLocks noChangeAspect="1"/>
          </p:cNvPicPr>
          <p:nvPr/>
        </p:nvPicPr>
        <p:blipFill>
          <a:blip r:embed="rId6"/>
          <a:stretch>
            <a:fillRect/>
          </a:stretch>
        </p:blipFill>
        <p:spPr>
          <a:xfrm>
            <a:off x="2858182" y="5993923"/>
            <a:ext cx="513969" cy="485013"/>
          </a:xfrm>
          <a:prstGeom prst="rect">
            <a:avLst/>
          </a:prstGeom>
        </p:spPr>
      </p:pic>
      <p:sp>
        <p:nvSpPr>
          <p:cNvPr id="2" name="Title 1"/>
          <p:cNvSpPr>
            <a:spLocks noGrp="1"/>
          </p:cNvSpPr>
          <p:nvPr>
            <p:ph type="title"/>
          </p:nvPr>
        </p:nvSpPr>
        <p:spPr/>
        <p:txBody>
          <a:bodyPr>
            <a:normAutofit/>
          </a:bodyPr>
          <a:lstStyle/>
          <a:p>
            <a:r>
              <a:rPr lang="en-CA" dirty="0"/>
              <a:t>Estimation problems</a:t>
            </a:r>
          </a:p>
        </p:txBody>
      </p:sp>
      <p:pic>
        <p:nvPicPr>
          <p:cNvPr id="5" name="Picture 4"/>
          <p:cNvPicPr>
            <a:picLocks noChangeAspect="1"/>
          </p:cNvPicPr>
          <p:nvPr/>
        </p:nvPicPr>
        <p:blipFill rotWithShape="1">
          <a:blip r:embed="rId3"/>
          <a:srcRect b="74077"/>
          <a:stretch/>
        </p:blipFill>
        <p:spPr>
          <a:xfrm>
            <a:off x="1459304" y="3128268"/>
            <a:ext cx="8938895" cy="1281367"/>
          </a:xfrm>
          <a:prstGeom prst="rect">
            <a:avLst/>
          </a:prstGeom>
        </p:spPr>
      </p:pic>
      <p:sp>
        <p:nvSpPr>
          <p:cNvPr id="9" name="TextBox 8"/>
          <p:cNvSpPr txBox="1"/>
          <p:nvPr/>
        </p:nvSpPr>
        <p:spPr>
          <a:xfrm>
            <a:off x="9058440" y="6043097"/>
            <a:ext cx="786293" cy="400110"/>
          </a:xfrm>
          <a:prstGeom prst="rect">
            <a:avLst/>
          </a:prstGeom>
          <a:noFill/>
        </p:spPr>
        <p:txBody>
          <a:bodyPr wrap="none" rtlCol="0">
            <a:spAutoFit/>
          </a:bodyPr>
          <a:lstStyle/>
          <a:p>
            <a:r>
              <a:rPr lang="en-CA" sz="2000" dirty="0"/>
              <a:t>RMSE</a:t>
            </a:r>
          </a:p>
        </p:txBody>
      </p:sp>
      <p:sp>
        <p:nvSpPr>
          <p:cNvPr id="11" name="Rectangle 10"/>
          <p:cNvSpPr/>
          <p:nvPr/>
        </p:nvSpPr>
        <p:spPr>
          <a:xfrm>
            <a:off x="4935915" y="3153678"/>
            <a:ext cx="470535" cy="2536306"/>
          </a:xfrm>
          <a:prstGeom prst="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Rectangle 12"/>
          <p:cNvSpPr/>
          <p:nvPr/>
        </p:nvSpPr>
        <p:spPr>
          <a:xfrm>
            <a:off x="9414256" y="3176904"/>
            <a:ext cx="898526" cy="2829792"/>
          </a:xfrm>
          <a:prstGeom prst="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4" name="Group 13"/>
          <p:cNvGrpSpPr/>
          <p:nvPr/>
        </p:nvGrpSpPr>
        <p:grpSpPr>
          <a:xfrm>
            <a:off x="2528203" y="3221763"/>
            <a:ext cx="4846987" cy="2427219"/>
            <a:chOff x="1200680" y="1569597"/>
            <a:chExt cx="4846987" cy="2427219"/>
          </a:xfrm>
        </p:grpSpPr>
        <p:cxnSp>
          <p:nvCxnSpPr>
            <p:cNvPr id="15" name="Straight Connector 14"/>
            <p:cNvCxnSpPr/>
            <p:nvPr/>
          </p:nvCxnSpPr>
          <p:spPr>
            <a:xfrm>
              <a:off x="1210015"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200680"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405423"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96088"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76644"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035687"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0082244" y="1498488"/>
            <a:ext cx="1808522" cy="1087712"/>
            <a:chOff x="7188217" y="286620"/>
            <a:chExt cx="1808522" cy="1087712"/>
          </a:xfrm>
        </p:grpSpPr>
        <p:sp>
          <p:nvSpPr>
            <p:cNvPr id="28" name="Rectangle 27"/>
            <p:cNvSpPr/>
            <p:nvPr/>
          </p:nvSpPr>
          <p:spPr>
            <a:xfrm>
              <a:off x="7188217" y="814764"/>
              <a:ext cx="203665" cy="167743"/>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ectangle 28"/>
            <p:cNvSpPr/>
            <p:nvPr/>
          </p:nvSpPr>
          <p:spPr>
            <a:xfrm>
              <a:off x="7188217" y="1098957"/>
              <a:ext cx="203665" cy="16774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TextBox 29"/>
            <p:cNvSpPr txBox="1"/>
            <p:nvPr/>
          </p:nvSpPr>
          <p:spPr>
            <a:xfrm>
              <a:off x="7355925" y="286620"/>
              <a:ext cx="1508383" cy="430887"/>
            </a:xfrm>
            <a:prstGeom prst="rect">
              <a:avLst/>
            </a:prstGeom>
            <a:noFill/>
          </p:spPr>
          <p:txBody>
            <a:bodyPr wrap="none" rtlCol="0">
              <a:spAutoFit/>
            </a:bodyPr>
            <a:lstStyle/>
            <a:p>
              <a:r>
                <a:rPr lang="en-CA" sz="2200" dirty="0"/>
                <a:t>Parameters</a:t>
              </a:r>
            </a:p>
          </p:txBody>
        </p:sp>
        <p:sp>
          <p:nvSpPr>
            <p:cNvPr id="31" name="TextBox 30"/>
            <p:cNvSpPr txBox="1"/>
            <p:nvPr/>
          </p:nvSpPr>
          <p:spPr>
            <a:xfrm>
              <a:off x="7367905" y="671614"/>
              <a:ext cx="1628834" cy="369332"/>
            </a:xfrm>
            <a:prstGeom prst="rect">
              <a:avLst/>
            </a:prstGeom>
            <a:noFill/>
          </p:spPr>
          <p:txBody>
            <a:bodyPr wrap="none" rtlCol="0">
              <a:spAutoFit/>
            </a:bodyPr>
            <a:lstStyle/>
            <a:p>
              <a:r>
                <a:rPr lang="en-CA" dirty="0"/>
                <a:t>True/simulated</a:t>
              </a:r>
            </a:p>
          </p:txBody>
        </p:sp>
        <p:sp>
          <p:nvSpPr>
            <p:cNvPr id="32" name="TextBox 31"/>
            <p:cNvSpPr txBox="1"/>
            <p:nvPr/>
          </p:nvSpPr>
          <p:spPr>
            <a:xfrm>
              <a:off x="7367905" y="1005000"/>
              <a:ext cx="1124677" cy="369332"/>
            </a:xfrm>
            <a:prstGeom prst="rect">
              <a:avLst/>
            </a:prstGeom>
            <a:noFill/>
          </p:spPr>
          <p:txBody>
            <a:bodyPr wrap="none" rtlCol="0">
              <a:spAutoFit/>
            </a:bodyPr>
            <a:lstStyle/>
            <a:p>
              <a:r>
                <a:rPr lang="en-CA" dirty="0"/>
                <a:t>Estimated</a:t>
              </a:r>
            </a:p>
          </p:txBody>
        </p:sp>
      </p:grpSp>
      <p:sp>
        <p:nvSpPr>
          <p:cNvPr id="34" name="TextBox 33"/>
          <p:cNvSpPr txBox="1"/>
          <p:nvPr/>
        </p:nvSpPr>
        <p:spPr>
          <a:xfrm>
            <a:off x="8640302" y="6552726"/>
            <a:ext cx="3555483" cy="299189"/>
          </a:xfrm>
          <a:prstGeom prst="rect">
            <a:avLst/>
          </a:prstGeom>
          <a:noFill/>
        </p:spPr>
        <p:txBody>
          <a:bodyPr wrap="none" lIns="82936" tIns="41468" rIns="82936" bIns="41468" rtlCol="0">
            <a:spAutoFit/>
          </a:bodyPr>
          <a:lstStyle/>
          <a:p>
            <a:r>
              <a:rPr lang="en-CA" sz="1400" dirty="0">
                <a:latin typeface="Avenir Book"/>
                <a:cs typeface="Avenir Book"/>
              </a:rPr>
              <a:t>Auger-Méthé et al. 2016 Scientific Reports</a:t>
            </a:r>
          </a:p>
        </p:txBody>
      </p:sp>
      <p:sp>
        <p:nvSpPr>
          <p:cNvPr id="4" name="Rounded Rectangle 3">
            <a:extLst>
              <a:ext uri="{FF2B5EF4-FFF2-40B4-BE49-F238E27FC236}">
                <a16:creationId xmlns:a16="http://schemas.microsoft.com/office/drawing/2014/main" id="{688E850B-B639-E974-FDEF-24E70A7999F6}"/>
              </a:ext>
            </a:extLst>
          </p:cNvPr>
          <p:cNvSpPr/>
          <p:nvPr/>
        </p:nvSpPr>
        <p:spPr>
          <a:xfrm>
            <a:off x="2759197" y="3251776"/>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ounded Rectangle 32">
            <a:extLst>
              <a:ext uri="{FF2B5EF4-FFF2-40B4-BE49-F238E27FC236}">
                <a16:creationId xmlns:a16="http://schemas.microsoft.com/office/drawing/2014/main" id="{3BA90178-A34D-9304-0A6F-E4532ABDC5F1}"/>
              </a:ext>
            </a:extLst>
          </p:cNvPr>
          <p:cNvSpPr/>
          <p:nvPr/>
        </p:nvSpPr>
        <p:spPr>
          <a:xfrm>
            <a:off x="2759196" y="4745974"/>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a16="http://schemas.microsoft.com/office/drawing/2014/main" id="{857C459C-3D8E-8D72-7E28-6B0FC81B234E}"/>
              </a:ext>
            </a:extLst>
          </p:cNvPr>
          <p:cNvGrpSpPr>
            <a:grpSpLocks noChangeAspect="1"/>
          </p:cNvGrpSpPr>
          <p:nvPr/>
        </p:nvGrpSpPr>
        <p:grpSpPr>
          <a:xfrm>
            <a:off x="481557" y="1442734"/>
            <a:ext cx="4811750" cy="1501461"/>
            <a:chOff x="5752066" y="2641375"/>
            <a:chExt cx="7916771" cy="2470358"/>
          </a:xfrm>
        </p:grpSpPr>
        <p:pic>
          <p:nvPicPr>
            <p:cNvPr id="12" name="Picture 11">
              <a:extLst>
                <a:ext uri="{FF2B5EF4-FFF2-40B4-BE49-F238E27FC236}">
                  <a16:creationId xmlns:a16="http://schemas.microsoft.com/office/drawing/2014/main" id="{AFE892D2-D8CE-72CF-E73F-F6CADA6BE9AD}"/>
                </a:ext>
              </a:extLst>
            </p:cNvPr>
            <p:cNvPicPr>
              <a:picLocks noChangeAspect="1"/>
            </p:cNvPicPr>
            <p:nvPr/>
          </p:nvPicPr>
          <p:blipFill>
            <a:blip r:embed="rId7"/>
            <a:stretch>
              <a:fillRect/>
            </a:stretch>
          </p:blipFill>
          <p:spPr>
            <a:xfrm>
              <a:off x="5752066" y="4310160"/>
              <a:ext cx="3193655" cy="693360"/>
            </a:xfrm>
            <a:prstGeom prst="rect">
              <a:avLst/>
            </a:prstGeom>
          </p:spPr>
        </p:pic>
        <p:pic>
          <p:nvPicPr>
            <p:cNvPr id="16" name="Picture 15">
              <a:extLst>
                <a:ext uri="{FF2B5EF4-FFF2-40B4-BE49-F238E27FC236}">
                  <a16:creationId xmlns:a16="http://schemas.microsoft.com/office/drawing/2014/main" id="{FFAF0AD6-3C8B-CB5B-4CF3-3ED976CC3B09}"/>
                </a:ext>
              </a:extLst>
            </p:cNvPr>
            <p:cNvPicPr>
              <a:picLocks noChangeAspect="1"/>
            </p:cNvPicPr>
            <p:nvPr/>
          </p:nvPicPr>
          <p:blipFill>
            <a:blip r:embed="rId8"/>
            <a:stretch>
              <a:fillRect/>
            </a:stretch>
          </p:blipFill>
          <p:spPr>
            <a:xfrm>
              <a:off x="5843801" y="2746118"/>
              <a:ext cx="3929033" cy="682855"/>
            </a:xfrm>
            <a:prstGeom prst="rect">
              <a:avLst/>
            </a:prstGeom>
          </p:spPr>
        </p:pic>
        <p:pic>
          <p:nvPicPr>
            <p:cNvPr id="17" name="Picture 16">
              <a:extLst>
                <a:ext uri="{FF2B5EF4-FFF2-40B4-BE49-F238E27FC236}">
                  <a16:creationId xmlns:a16="http://schemas.microsoft.com/office/drawing/2014/main" id="{55B52DFD-754B-1DFD-B1DA-B11A1A155938}"/>
                </a:ext>
              </a:extLst>
            </p:cNvPr>
            <p:cNvPicPr>
              <a:picLocks noChangeAspect="1"/>
            </p:cNvPicPr>
            <p:nvPr/>
          </p:nvPicPr>
          <p:blipFill>
            <a:blip r:embed="rId9"/>
            <a:stretch>
              <a:fillRect/>
            </a:stretch>
          </p:blipFill>
          <p:spPr>
            <a:xfrm>
              <a:off x="10174860" y="2641375"/>
              <a:ext cx="3456289" cy="829930"/>
            </a:xfrm>
            <a:prstGeom prst="rect">
              <a:avLst/>
            </a:prstGeom>
          </p:spPr>
        </p:pic>
        <p:pic>
          <p:nvPicPr>
            <p:cNvPr id="20" name="Picture 19">
              <a:extLst>
                <a:ext uri="{FF2B5EF4-FFF2-40B4-BE49-F238E27FC236}">
                  <a16:creationId xmlns:a16="http://schemas.microsoft.com/office/drawing/2014/main" id="{C2DD397B-6261-DB5D-C825-F14CB13EBA71}"/>
                </a:ext>
              </a:extLst>
            </p:cNvPr>
            <p:cNvPicPr>
              <a:picLocks noChangeAspect="1"/>
            </p:cNvPicPr>
            <p:nvPr/>
          </p:nvPicPr>
          <p:blipFill>
            <a:blip r:embed="rId10"/>
            <a:stretch>
              <a:fillRect/>
            </a:stretch>
          </p:blipFill>
          <p:spPr>
            <a:xfrm>
              <a:off x="10128504" y="4250286"/>
              <a:ext cx="3540333" cy="861447"/>
            </a:xfrm>
            <a:prstGeom prst="rect">
              <a:avLst/>
            </a:prstGeom>
          </p:spPr>
        </p:pic>
      </p:grpSp>
      <p:grpSp>
        <p:nvGrpSpPr>
          <p:cNvPr id="21" name="Group 20">
            <a:extLst>
              <a:ext uri="{FF2B5EF4-FFF2-40B4-BE49-F238E27FC236}">
                <a16:creationId xmlns:a16="http://schemas.microsoft.com/office/drawing/2014/main" id="{69E7689A-79F2-018C-996F-728BF02200BD}"/>
              </a:ext>
            </a:extLst>
          </p:cNvPr>
          <p:cNvGrpSpPr/>
          <p:nvPr/>
        </p:nvGrpSpPr>
        <p:grpSpPr>
          <a:xfrm>
            <a:off x="390344" y="997002"/>
            <a:ext cx="2779352" cy="531501"/>
            <a:chOff x="285750" y="1670490"/>
            <a:chExt cx="2779352" cy="531501"/>
          </a:xfrm>
        </p:grpSpPr>
        <p:sp>
          <p:nvSpPr>
            <p:cNvPr id="24" name="Rounded Rectangle 23">
              <a:extLst>
                <a:ext uri="{FF2B5EF4-FFF2-40B4-BE49-F238E27FC236}">
                  <a16:creationId xmlns:a16="http://schemas.microsoft.com/office/drawing/2014/main" id="{1B7F5966-7E89-106B-83CE-9B3D91F088CF}"/>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5" name="TextBox 24">
              <a:extLst>
                <a:ext uri="{FF2B5EF4-FFF2-40B4-BE49-F238E27FC236}">
                  <a16:creationId xmlns:a16="http://schemas.microsoft.com/office/drawing/2014/main" id="{021DFE0B-376C-EF4F-F5CC-09550D053C72}"/>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grpSp>
        <p:nvGrpSpPr>
          <p:cNvPr id="35" name="Group 34">
            <a:extLst>
              <a:ext uri="{FF2B5EF4-FFF2-40B4-BE49-F238E27FC236}">
                <a16:creationId xmlns:a16="http://schemas.microsoft.com/office/drawing/2014/main" id="{53397CA5-8AF9-A59F-7012-A97F82D0DCE2}"/>
              </a:ext>
            </a:extLst>
          </p:cNvPr>
          <p:cNvGrpSpPr/>
          <p:nvPr/>
        </p:nvGrpSpPr>
        <p:grpSpPr>
          <a:xfrm>
            <a:off x="360357" y="1986692"/>
            <a:ext cx="3732963" cy="523862"/>
            <a:chOff x="285750" y="4053456"/>
            <a:chExt cx="3732963" cy="523862"/>
          </a:xfrm>
        </p:grpSpPr>
        <p:sp>
          <p:nvSpPr>
            <p:cNvPr id="36" name="Rounded Rectangle 35">
              <a:extLst>
                <a:ext uri="{FF2B5EF4-FFF2-40B4-BE49-F238E27FC236}">
                  <a16:creationId xmlns:a16="http://schemas.microsoft.com/office/drawing/2014/main" id="{7990D6A1-FA54-9652-5C7C-F09AFCCF265E}"/>
                </a:ext>
              </a:extLst>
            </p:cNvPr>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27D0E89-AE62-4F65-3E48-95F1961ABF12}"/>
                </a:ext>
              </a:extLst>
            </p:cNvPr>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Tree>
    <p:extLst>
      <p:ext uri="{BB962C8B-B14F-4D97-AF65-F5344CB8AC3E}">
        <p14:creationId xmlns:p14="http://schemas.microsoft.com/office/powerpoint/2010/main" val="3068680586"/>
      </p:ext>
    </p:extLst>
  </p:cSld>
  <p:clrMapOvr>
    <a:masterClrMapping/>
  </p:clrMapOvr>
  <mc:AlternateContent xmlns:mc="http://schemas.openxmlformats.org/markup-compatibility/2006" xmlns:p14="http://schemas.microsoft.com/office/powerpoint/2010/main">
    <mc:Choice Requires="p14">
      <p:transition spd="slow" p14:dur="2000" advTm="38501"/>
    </mc:Choice>
    <mc:Fallback xmlns="">
      <p:transition spd="slow" advTm="3850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Identifiability</a:t>
            </a:r>
          </a:p>
        </p:txBody>
      </p:sp>
      <p:pic>
        <p:nvPicPr>
          <p:cNvPr id="5" name="Picture 4" descr="Screen Shot 2020-03-09 at 10.0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81200"/>
            <a:ext cx="9144000" cy="2873330"/>
          </a:xfrm>
          <a:prstGeom prst="rect">
            <a:avLst/>
          </a:prstGeom>
        </p:spPr>
      </p:pic>
      <p:sp>
        <p:nvSpPr>
          <p:cNvPr id="3" name="Rectangle 2"/>
          <p:cNvSpPr/>
          <p:nvPr/>
        </p:nvSpPr>
        <p:spPr>
          <a:xfrm>
            <a:off x="4711700" y="1866900"/>
            <a:ext cx="6426200" cy="3479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14248581"/>
      </p:ext>
    </p:extLst>
  </p:cSld>
  <p:clrMapOvr>
    <a:masterClrMapping/>
  </p:clrMapOvr>
  <mc:AlternateContent xmlns:mc="http://schemas.openxmlformats.org/markup-compatibility/2006" xmlns:p14="http://schemas.microsoft.com/office/powerpoint/2010/main">
    <mc:Choice Requires="p14">
      <p:transition spd="slow" p14:dur="2000" advTm="39307"/>
    </mc:Choice>
    <mc:Fallback xmlns="">
      <p:transition xmlns:p14="http://schemas.microsoft.com/office/powerpoint/2010/main" spd="slow" advTm="39307"/>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Identifiability</a:t>
            </a:r>
          </a:p>
        </p:txBody>
      </p:sp>
      <p:pic>
        <p:nvPicPr>
          <p:cNvPr id="5" name="Picture 4" descr="Screen Shot 2020-03-09 at 10.0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81200"/>
            <a:ext cx="9144000" cy="2873330"/>
          </a:xfrm>
          <a:prstGeom prst="rect">
            <a:avLst/>
          </a:prstGeom>
        </p:spPr>
      </p:pic>
      <p:sp>
        <p:nvSpPr>
          <p:cNvPr id="3" name="Rectangle 2"/>
          <p:cNvSpPr/>
          <p:nvPr/>
        </p:nvSpPr>
        <p:spPr>
          <a:xfrm>
            <a:off x="7632700" y="1866900"/>
            <a:ext cx="3390900" cy="3479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64663117"/>
      </p:ext>
    </p:extLst>
  </p:cSld>
  <p:clrMapOvr>
    <a:masterClrMapping/>
  </p:clrMapOvr>
  <mc:AlternateContent xmlns:mc="http://schemas.openxmlformats.org/markup-compatibility/2006" xmlns:p14="http://schemas.microsoft.com/office/powerpoint/2010/main">
    <mc:Choice Requires="p14">
      <p:transition spd="slow" p14:dur="2000" advTm="26024"/>
    </mc:Choice>
    <mc:Fallback xmlns="">
      <p:transition xmlns:p14="http://schemas.microsoft.com/office/powerpoint/2010/main" spd="slow" advTm="26024"/>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Identifiability</a:t>
            </a:r>
          </a:p>
        </p:txBody>
      </p:sp>
      <p:pic>
        <p:nvPicPr>
          <p:cNvPr id="5" name="Picture 4" descr="Screen Shot 2020-03-09 at 10.0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81200"/>
            <a:ext cx="9144000" cy="2873330"/>
          </a:xfrm>
          <a:prstGeom prst="rect">
            <a:avLst/>
          </a:prstGeom>
        </p:spPr>
      </p:pic>
    </p:spTree>
    <p:extLst>
      <p:ext uri="{BB962C8B-B14F-4D97-AF65-F5344CB8AC3E}">
        <p14:creationId xmlns:p14="http://schemas.microsoft.com/office/powerpoint/2010/main" val="65447154"/>
      </p:ext>
    </p:extLst>
  </p:cSld>
  <p:clrMapOvr>
    <a:masterClrMapping/>
  </p:clrMapOvr>
  <mc:AlternateContent xmlns:mc="http://schemas.openxmlformats.org/markup-compatibility/2006" xmlns:p14="http://schemas.microsoft.com/office/powerpoint/2010/main">
    <mc:Choice Requires="p14">
      <p:transition spd="slow" p14:dur="2000" advTm="38396"/>
    </mc:Choice>
    <mc:Fallback xmlns="">
      <p:transition xmlns:p14="http://schemas.microsoft.com/office/powerpoint/2010/main" spd="slow" advTm="38396"/>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BA2B393-04D1-A19B-B82C-E91FD88C29BB}"/>
              </a:ext>
            </a:extLst>
          </p:cNvPr>
          <p:cNvGrpSpPr/>
          <p:nvPr/>
        </p:nvGrpSpPr>
        <p:grpSpPr>
          <a:xfrm>
            <a:off x="1520356" y="1257074"/>
            <a:ext cx="8414577" cy="3216043"/>
            <a:chOff x="1520356" y="1257074"/>
            <a:chExt cx="8414577" cy="3216043"/>
          </a:xfrm>
        </p:grpSpPr>
        <p:pic>
          <p:nvPicPr>
            <p:cNvPr id="4" name="Picture 3">
              <a:extLst>
                <a:ext uri="{FF2B5EF4-FFF2-40B4-BE49-F238E27FC236}">
                  <a16:creationId xmlns:a16="http://schemas.microsoft.com/office/drawing/2014/main" id="{F7724D50-E8D5-1A4F-21E5-F947B82B4603}"/>
                </a:ext>
              </a:extLst>
            </p:cNvPr>
            <p:cNvPicPr>
              <a:picLocks noChangeAspect="1"/>
            </p:cNvPicPr>
            <p:nvPr/>
          </p:nvPicPr>
          <p:blipFill>
            <a:blip r:embed="rId4"/>
            <a:stretch>
              <a:fillRect/>
            </a:stretch>
          </p:blipFill>
          <p:spPr>
            <a:xfrm>
              <a:off x="8686659" y="3937207"/>
              <a:ext cx="629793" cy="535686"/>
            </a:xfrm>
            <a:prstGeom prst="rect">
              <a:avLst/>
            </a:prstGeom>
          </p:spPr>
        </p:pic>
        <p:pic>
          <p:nvPicPr>
            <p:cNvPr id="10" name="Picture 9">
              <a:extLst>
                <a:ext uri="{FF2B5EF4-FFF2-40B4-BE49-F238E27FC236}">
                  <a16:creationId xmlns:a16="http://schemas.microsoft.com/office/drawing/2014/main" id="{2635AFB6-D88D-9FEA-1463-590C746E24CE}"/>
                </a:ext>
              </a:extLst>
            </p:cNvPr>
            <p:cNvPicPr>
              <a:picLocks noChangeAspect="1"/>
            </p:cNvPicPr>
            <p:nvPr/>
          </p:nvPicPr>
          <p:blipFill>
            <a:blip r:embed="rId5"/>
            <a:stretch>
              <a:fillRect/>
            </a:stretch>
          </p:blipFill>
          <p:spPr>
            <a:xfrm>
              <a:off x="6231809" y="3893997"/>
              <a:ext cx="470535" cy="579120"/>
            </a:xfrm>
            <a:prstGeom prst="rect">
              <a:avLst/>
            </a:prstGeom>
          </p:spPr>
        </p:pic>
        <p:pic>
          <p:nvPicPr>
            <p:cNvPr id="11" name="Picture 10">
              <a:extLst>
                <a:ext uri="{FF2B5EF4-FFF2-40B4-BE49-F238E27FC236}">
                  <a16:creationId xmlns:a16="http://schemas.microsoft.com/office/drawing/2014/main" id="{B6C832AA-0481-A8F8-C614-10EE665274A5}"/>
                </a:ext>
              </a:extLst>
            </p:cNvPr>
            <p:cNvPicPr>
              <a:picLocks noChangeAspect="1"/>
            </p:cNvPicPr>
            <p:nvPr/>
          </p:nvPicPr>
          <p:blipFill>
            <a:blip r:embed="rId6"/>
            <a:stretch>
              <a:fillRect/>
            </a:stretch>
          </p:blipFill>
          <p:spPr>
            <a:xfrm>
              <a:off x="3418628" y="3975456"/>
              <a:ext cx="513969" cy="485013"/>
            </a:xfrm>
            <a:prstGeom prst="rect">
              <a:avLst/>
            </a:prstGeom>
          </p:spPr>
        </p:pic>
        <p:pic>
          <p:nvPicPr>
            <p:cNvPr id="8" name="Picture 7" descr="Screen Shot 2020-03-09 at 10.15.38 AM.png"/>
            <p:cNvPicPr>
              <a:picLocks noChangeAspect="1"/>
            </p:cNvPicPr>
            <p:nvPr/>
          </p:nvPicPr>
          <p:blipFill rotWithShape="1">
            <a:blip r:embed="rId7">
              <a:extLst>
                <a:ext uri="{28A0092B-C50C-407E-A947-70E740481C1C}">
                  <a14:useLocalDpi xmlns:a14="http://schemas.microsoft.com/office/drawing/2010/main" val="0"/>
                </a:ext>
              </a:extLst>
            </a:blip>
            <a:srcRect t="5383"/>
            <a:stretch/>
          </p:blipFill>
          <p:spPr>
            <a:xfrm>
              <a:off x="1520356" y="1257074"/>
              <a:ext cx="8414577" cy="2664000"/>
            </a:xfrm>
            <a:prstGeom prst="rect">
              <a:avLst/>
            </a:prstGeom>
          </p:spPr>
        </p:pic>
      </p:grpSp>
      <p:pic>
        <p:nvPicPr>
          <p:cNvPr id="9" name="Picture 8" descr="Screen Shot 2020-03-09 at 10.16.51 AM.png"/>
          <p:cNvPicPr>
            <a:picLocks noChangeAspect="1"/>
          </p:cNvPicPr>
          <p:nvPr/>
        </p:nvPicPr>
        <p:blipFill rotWithShape="1">
          <a:blip r:embed="rId8">
            <a:extLst>
              <a:ext uri="{28A0092B-C50C-407E-A947-70E740481C1C}">
                <a14:useLocalDpi xmlns:a14="http://schemas.microsoft.com/office/drawing/2010/main" val="0"/>
              </a:ext>
            </a:extLst>
          </a:blip>
          <a:srcRect t="10289"/>
          <a:stretch/>
        </p:blipFill>
        <p:spPr>
          <a:xfrm>
            <a:off x="1846793" y="3771895"/>
            <a:ext cx="8092101" cy="2592000"/>
          </a:xfrm>
          <a:prstGeom prst="rect">
            <a:avLst/>
          </a:prstGeom>
        </p:spPr>
      </p:pic>
      <p:sp>
        <p:nvSpPr>
          <p:cNvPr id="2" name="Title 1"/>
          <p:cNvSpPr>
            <a:spLocks noGrp="1"/>
          </p:cNvSpPr>
          <p:nvPr>
            <p:ph type="title"/>
          </p:nvPr>
        </p:nvSpPr>
        <p:spPr/>
        <p:txBody>
          <a:bodyPr/>
          <a:lstStyle/>
          <a:p>
            <a:r>
              <a:rPr lang="en-CA" dirty="0"/>
              <a:t>Likelihood profile</a:t>
            </a:r>
          </a:p>
        </p:txBody>
      </p:sp>
      <p:pic>
        <p:nvPicPr>
          <p:cNvPr id="5" name="Picture 4"/>
          <p:cNvPicPr>
            <a:picLocks noChangeAspect="1"/>
          </p:cNvPicPr>
          <p:nvPr/>
        </p:nvPicPr>
        <p:blipFill>
          <a:blip r:embed="rId4"/>
          <a:stretch>
            <a:fillRect/>
          </a:stretch>
        </p:blipFill>
        <p:spPr>
          <a:xfrm>
            <a:off x="8649173" y="6322314"/>
            <a:ext cx="629793" cy="535686"/>
          </a:xfrm>
          <a:prstGeom prst="rect">
            <a:avLst/>
          </a:prstGeom>
        </p:spPr>
      </p:pic>
      <p:pic>
        <p:nvPicPr>
          <p:cNvPr id="6" name="Picture 5"/>
          <p:cNvPicPr>
            <a:picLocks noChangeAspect="1"/>
          </p:cNvPicPr>
          <p:nvPr/>
        </p:nvPicPr>
        <p:blipFill>
          <a:blip r:embed="rId5"/>
          <a:stretch>
            <a:fillRect/>
          </a:stretch>
        </p:blipFill>
        <p:spPr>
          <a:xfrm>
            <a:off x="6194323" y="6279104"/>
            <a:ext cx="470535" cy="579120"/>
          </a:xfrm>
          <a:prstGeom prst="rect">
            <a:avLst/>
          </a:prstGeom>
        </p:spPr>
      </p:pic>
      <p:pic>
        <p:nvPicPr>
          <p:cNvPr id="7" name="Picture 6"/>
          <p:cNvPicPr>
            <a:picLocks noChangeAspect="1"/>
          </p:cNvPicPr>
          <p:nvPr/>
        </p:nvPicPr>
        <p:blipFill>
          <a:blip r:embed="rId6"/>
          <a:stretch>
            <a:fillRect/>
          </a:stretch>
        </p:blipFill>
        <p:spPr>
          <a:xfrm>
            <a:off x="3381142" y="6360563"/>
            <a:ext cx="513969" cy="485013"/>
          </a:xfrm>
          <a:prstGeom prst="rect">
            <a:avLst/>
          </a:prstGeom>
        </p:spPr>
      </p:pic>
      <p:sp>
        <p:nvSpPr>
          <p:cNvPr id="3" name="TextBox 2">
            <a:extLst>
              <a:ext uri="{FF2B5EF4-FFF2-40B4-BE49-F238E27FC236}">
                <a16:creationId xmlns:a16="http://schemas.microsoft.com/office/drawing/2014/main" id="{6E6CB699-873B-4C99-1DBC-3A282B266432}"/>
              </a:ext>
            </a:extLst>
          </p:cNvPr>
          <p:cNvSpPr txBox="1"/>
          <p:nvPr/>
        </p:nvSpPr>
        <p:spPr>
          <a:xfrm>
            <a:off x="493511" y="4244869"/>
            <a:ext cx="1191352" cy="369332"/>
          </a:xfrm>
          <a:prstGeom prst="rect">
            <a:avLst/>
          </a:prstGeom>
          <a:noFill/>
          <a:ln w="44450" cap="rnd">
            <a:solidFill>
              <a:srgbClr val="FF0000"/>
            </a:solidFill>
            <a:round/>
          </a:ln>
        </p:spPr>
        <p:txBody>
          <a:bodyPr wrap="none" rtlCol="0">
            <a:spAutoFit/>
          </a:bodyPr>
          <a:lstStyle/>
          <a:p>
            <a:r>
              <a:rPr lang="en-US" dirty="0"/>
              <a:t>Bad model</a:t>
            </a:r>
          </a:p>
        </p:txBody>
      </p:sp>
      <p:sp>
        <p:nvSpPr>
          <p:cNvPr id="12" name="TextBox 11">
            <a:extLst>
              <a:ext uri="{FF2B5EF4-FFF2-40B4-BE49-F238E27FC236}">
                <a16:creationId xmlns:a16="http://schemas.microsoft.com/office/drawing/2014/main" id="{A69B07F8-BA87-E1F4-EBB4-04E2D3C1A802}"/>
              </a:ext>
            </a:extLst>
          </p:cNvPr>
          <p:cNvSpPr txBox="1"/>
          <p:nvPr/>
        </p:nvSpPr>
        <p:spPr>
          <a:xfrm>
            <a:off x="315812" y="1390884"/>
            <a:ext cx="1345240" cy="369332"/>
          </a:xfrm>
          <a:prstGeom prst="rect">
            <a:avLst/>
          </a:prstGeom>
          <a:noFill/>
          <a:ln w="44450" cap="rnd">
            <a:solidFill>
              <a:srgbClr val="00B0F0"/>
            </a:solidFill>
            <a:round/>
          </a:ln>
        </p:spPr>
        <p:txBody>
          <a:bodyPr wrap="none" rtlCol="0">
            <a:spAutoFit/>
          </a:bodyPr>
          <a:lstStyle/>
          <a:p>
            <a:r>
              <a:rPr lang="en-US" dirty="0"/>
              <a:t>Good model</a:t>
            </a:r>
          </a:p>
        </p:txBody>
      </p:sp>
    </p:spTree>
    <p:custDataLst>
      <p:tags r:id="rId1"/>
    </p:custDataLst>
    <p:extLst>
      <p:ext uri="{BB962C8B-B14F-4D97-AF65-F5344CB8AC3E}">
        <p14:creationId xmlns:p14="http://schemas.microsoft.com/office/powerpoint/2010/main" val="1638449484"/>
      </p:ext>
    </p:extLst>
  </p:cSld>
  <p:clrMapOvr>
    <a:masterClrMapping/>
  </p:clrMapOvr>
  <mc:AlternateContent xmlns:mc="http://schemas.openxmlformats.org/markup-compatibility/2006" xmlns:p14="http://schemas.microsoft.com/office/powerpoint/2010/main">
    <mc:Choice Requires="p14">
      <p:transition spd="slow" p14:dur="2000" advTm="102669"/>
    </mc:Choice>
    <mc:Fallback xmlns="">
      <p:transition xmlns:p14="http://schemas.microsoft.com/office/powerpoint/2010/main" spd="slow" advTm="102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49">
            <a:extLst>
              <a:ext uri="{FF2B5EF4-FFF2-40B4-BE49-F238E27FC236}">
                <a16:creationId xmlns:a16="http://schemas.microsoft.com/office/drawing/2014/main" id="{12C09B26-989C-6244-FCBF-CD3A721D183D}"/>
              </a:ext>
            </a:extLst>
          </p:cNvPr>
          <p:cNvSpPr/>
          <p:nvPr/>
        </p:nvSpPr>
        <p:spPr>
          <a:xfrm>
            <a:off x="1062318" y="5903259"/>
            <a:ext cx="4572000" cy="860612"/>
          </a:xfrm>
          <a:custGeom>
            <a:avLst/>
            <a:gdLst>
              <a:gd name="connsiteX0" fmla="*/ 0 w 4572000"/>
              <a:gd name="connsiteY0" fmla="*/ 0 h 860612"/>
              <a:gd name="connsiteX1" fmla="*/ 3065929 w 4572000"/>
              <a:gd name="connsiteY1" fmla="*/ 0 h 860612"/>
              <a:gd name="connsiteX2" fmla="*/ 3496235 w 4572000"/>
              <a:gd name="connsiteY2" fmla="*/ 309282 h 860612"/>
              <a:gd name="connsiteX3" fmla="*/ 4128247 w 4572000"/>
              <a:gd name="connsiteY3" fmla="*/ 618565 h 860612"/>
              <a:gd name="connsiteX4" fmla="*/ 4464423 w 4572000"/>
              <a:gd name="connsiteY4" fmla="*/ 699247 h 860612"/>
              <a:gd name="connsiteX5" fmla="*/ 4572000 w 4572000"/>
              <a:gd name="connsiteY5" fmla="*/ 712694 h 860612"/>
              <a:gd name="connsiteX6" fmla="*/ 4343400 w 4572000"/>
              <a:gd name="connsiteY6" fmla="*/ 766482 h 860612"/>
              <a:gd name="connsiteX7" fmla="*/ 3751729 w 4572000"/>
              <a:gd name="connsiteY7" fmla="*/ 847165 h 860612"/>
              <a:gd name="connsiteX8" fmla="*/ 3173506 w 4572000"/>
              <a:gd name="connsiteY8" fmla="*/ 860612 h 860612"/>
              <a:gd name="connsiteX9" fmla="*/ 2339788 w 4572000"/>
              <a:gd name="connsiteY9" fmla="*/ 766482 h 860612"/>
              <a:gd name="connsiteX10" fmla="*/ 1492623 w 4572000"/>
              <a:gd name="connsiteY10" fmla="*/ 537882 h 860612"/>
              <a:gd name="connsiteX11" fmla="*/ 685800 w 4572000"/>
              <a:gd name="connsiteY11" fmla="*/ 255494 h 860612"/>
              <a:gd name="connsiteX12" fmla="*/ 0 w 4572000"/>
              <a:gd name="connsiteY12" fmla="*/ 0 h 86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0" h="860612">
                <a:moveTo>
                  <a:pt x="0" y="0"/>
                </a:moveTo>
                <a:lnTo>
                  <a:pt x="3065929" y="0"/>
                </a:lnTo>
                <a:lnTo>
                  <a:pt x="3496235" y="309282"/>
                </a:lnTo>
                <a:lnTo>
                  <a:pt x="4128247" y="618565"/>
                </a:lnTo>
                <a:lnTo>
                  <a:pt x="4464423" y="699247"/>
                </a:lnTo>
                <a:lnTo>
                  <a:pt x="4572000" y="712694"/>
                </a:lnTo>
                <a:lnTo>
                  <a:pt x="4343400" y="766482"/>
                </a:lnTo>
                <a:lnTo>
                  <a:pt x="3751729" y="847165"/>
                </a:lnTo>
                <a:lnTo>
                  <a:pt x="3173506" y="860612"/>
                </a:lnTo>
                <a:lnTo>
                  <a:pt x="2339788" y="766482"/>
                </a:lnTo>
                <a:lnTo>
                  <a:pt x="1492623" y="537882"/>
                </a:lnTo>
                <a:lnTo>
                  <a:pt x="685800" y="255494"/>
                </a:lnTo>
                <a:lnTo>
                  <a:pt x="0" y="0"/>
                </a:lnTo>
                <a:close/>
              </a:path>
            </a:pathLst>
          </a:custGeom>
          <a:solidFill>
            <a:schemeClr val="tx1">
              <a:lumMod val="50000"/>
              <a:lumOff val="50000"/>
              <a:alpha val="439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22AC3-4700-257F-1E82-FDCB4F8D837E}"/>
              </a:ext>
            </a:extLst>
          </p:cNvPr>
          <p:cNvSpPr>
            <a:spLocks noGrp="1"/>
          </p:cNvSpPr>
          <p:nvPr>
            <p:ph type="title"/>
          </p:nvPr>
        </p:nvSpPr>
        <p:spPr/>
        <p:txBody>
          <a:bodyPr/>
          <a:lstStyle/>
          <a:p>
            <a:r>
              <a:rPr lang="en-US" dirty="0"/>
              <a:t>Posterior predictive measures</a:t>
            </a:r>
          </a:p>
        </p:txBody>
      </p:sp>
      <p:pic>
        <p:nvPicPr>
          <p:cNvPr id="5" name="Picture 4">
            <a:extLst>
              <a:ext uri="{FF2B5EF4-FFF2-40B4-BE49-F238E27FC236}">
                <a16:creationId xmlns:a16="http://schemas.microsoft.com/office/drawing/2014/main" id="{726E7F82-E3E7-6F4A-9EE2-EF17C4976AF9}"/>
              </a:ext>
            </a:extLst>
          </p:cNvPr>
          <p:cNvPicPr>
            <a:picLocks noChangeAspect="1"/>
          </p:cNvPicPr>
          <p:nvPr/>
        </p:nvPicPr>
        <p:blipFill rotWithShape="1">
          <a:blip r:embed="rId2"/>
          <a:srcRect r="3744"/>
          <a:stretch/>
        </p:blipFill>
        <p:spPr>
          <a:xfrm>
            <a:off x="4443844" y="2112637"/>
            <a:ext cx="4183356" cy="3700953"/>
          </a:xfrm>
          <a:prstGeom prst="rect">
            <a:avLst/>
          </a:prstGeom>
        </p:spPr>
      </p:pic>
      <p:sp>
        <p:nvSpPr>
          <p:cNvPr id="9" name="TextBox 8">
            <a:extLst>
              <a:ext uri="{FF2B5EF4-FFF2-40B4-BE49-F238E27FC236}">
                <a16:creationId xmlns:a16="http://schemas.microsoft.com/office/drawing/2014/main" id="{6989EE2C-BB3E-6668-0156-229032C8FE70}"/>
              </a:ext>
            </a:extLst>
          </p:cNvPr>
          <p:cNvSpPr txBox="1"/>
          <p:nvPr/>
        </p:nvSpPr>
        <p:spPr>
          <a:xfrm>
            <a:off x="7065753" y="2497297"/>
            <a:ext cx="1345240" cy="369332"/>
          </a:xfrm>
          <a:prstGeom prst="rect">
            <a:avLst/>
          </a:prstGeom>
          <a:noFill/>
          <a:ln w="44450" cap="rnd">
            <a:solidFill>
              <a:srgbClr val="00B0F0"/>
            </a:solidFill>
            <a:round/>
          </a:ln>
        </p:spPr>
        <p:txBody>
          <a:bodyPr wrap="none" rtlCol="0">
            <a:spAutoFit/>
          </a:bodyPr>
          <a:lstStyle/>
          <a:p>
            <a:r>
              <a:rPr lang="en-US" dirty="0"/>
              <a:t>Good model</a:t>
            </a:r>
          </a:p>
        </p:txBody>
      </p:sp>
      <p:sp>
        <p:nvSpPr>
          <p:cNvPr id="10" name="Rounded Rectangle 9">
            <a:extLst>
              <a:ext uri="{FF2B5EF4-FFF2-40B4-BE49-F238E27FC236}">
                <a16:creationId xmlns:a16="http://schemas.microsoft.com/office/drawing/2014/main" id="{EB10A18F-165C-F154-CAE1-1E6059A349DB}"/>
              </a:ext>
            </a:extLst>
          </p:cNvPr>
          <p:cNvSpPr/>
          <p:nvPr/>
        </p:nvSpPr>
        <p:spPr>
          <a:xfrm>
            <a:off x="1465726" y="1437388"/>
            <a:ext cx="1963271" cy="7679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Fit model to data</a:t>
            </a:r>
          </a:p>
        </p:txBody>
      </p:sp>
      <p:sp>
        <p:nvSpPr>
          <p:cNvPr id="11" name="Rounded Rectangle 10">
            <a:extLst>
              <a:ext uri="{FF2B5EF4-FFF2-40B4-BE49-F238E27FC236}">
                <a16:creationId xmlns:a16="http://schemas.microsoft.com/office/drawing/2014/main" id="{A06B1CC0-FB26-770D-C4DC-022EB895DAFD}"/>
              </a:ext>
            </a:extLst>
          </p:cNvPr>
          <p:cNvSpPr/>
          <p:nvPr/>
        </p:nvSpPr>
        <p:spPr>
          <a:xfrm>
            <a:off x="228601" y="3396075"/>
            <a:ext cx="1706125" cy="698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from fitted model</a:t>
            </a:r>
          </a:p>
        </p:txBody>
      </p:sp>
      <p:sp>
        <p:nvSpPr>
          <p:cNvPr id="15" name="Rounded Rectangle 14">
            <a:extLst>
              <a:ext uri="{FF2B5EF4-FFF2-40B4-BE49-F238E27FC236}">
                <a16:creationId xmlns:a16="http://schemas.microsoft.com/office/drawing/2014/main" id="{83D18286-6B81-4660-7CB0-CA47912D7234}"/>
              </a:ext>
            </a:extLst>
          </p:cNvPr>
          <p:cNvSpPr/>
          <p:nvPr/>
        </p:nvSpPr>
        <p:spPr>
          <a:xfrm>
            <a:off x="3011349" y="3396075"/>
            <a:ext cx="1706123" cy="698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from fitted model</a:t>
            </a:r>
          </a:p>
        </p:txBody>
      </p:sp>
      <p:sp>
        <p:nvSpPr>
          <p:cNvPr id="19" name="TextBox 18">
            <a:extLst>
              <a:ext uri="{FF2B5EF4-FFF2-40B4-BE49-F238E27FC236}">
                <a16:creationId xmlns:a16="http://schemas.microsoft.com/office/drawing/2014/main" id="{BF6056A5-3ADA-8559-D5C8-D6D1369B943B}"/>
              </a:ext>
            </a:extLst>
          </p:cNvPr>
          <p:cNvSpPr txBox="1"/>
          <p:nvPr/>
        </p:nvSpPr>
        <p:spPr>
          <a:xfrm>
            <a:off x="2272553" y="3661793"/>
            <a:ext cx="343364" cy="335756"/>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E4175A86-1AEB-9719-9842-8DF00B183D72}"/>
              </a:ext>
            </a:extLst>
          </p:cNvPr>
          <p:cNvSpPr txBox="1"/>
          <p:nvPr/>
        </p:nvSpPr>
        <p:spPr>
          <a:xfrm>
            <a:off x="2272553" y="5289734"/>
            <a:ext cx="343364" cy="369332"/>
          </a:xfrm>
          <a:prstGeom prst="rect">
            <a:avLst/>
          </a:prstGeom>
          <a:noFill/>
        </p:spPr>
        <p:txBody>
          <a:bodyPr wrap="none" rtlCol="0">
            <a:spAutoFit/>
          </a:bodyPr>
          <a:lstStyle/>
          <a:p>
            <a:r>
              <a:rPr lang="en-US" dirty="0"/>
              <a:t>…</a:t>
            </a:r>
          </a:p>
        </p:txBody>
      </p:sp>
      <p:cxnSp>
        <p:nvCxnSpPr>
          <p:cNvPr id="23" name="Straight Arrow Connector 22">
            <a:extLst>
              <a:ext uri="{FF2B5EF4-FFF2-40B4-BE49-F238E27FC236}">
                <a16:creationId xmlns:a16="http://schemas.microsoft.com/office/drawing/2014/main" id="{6E6EF0FB-C0B4-E310-BF58-BFA03C4DC5D4}"/>
              </a:ext>
            </a:extLst>
          </p:cNvPr>
          <p:cNvCxnSpPr>
            <a:cxnSpLocks/>
          </p:cNvCxnSpPr>
          <p:nvPr/>
        </p:nvCxnSpPr>
        <p:spPr>
          <a:xfrm flipH="1">
            <a:off x="1254704" y="2463308"/>
            <a:ext cx="807520" cy="71200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99C90E-D7A5-FFB6-F276-2B466453D6C5}"/>
              </a:ext>
            </a:extLst>
          </p:cNvPr>
          <p:cNvCxnSpPr>
            <a:cxnSpLocks/>
          </p:cNvCxnSpPr>
          <p:nvPr/>
        </p:nvCxnSpPr>
        <p:spPr>
          <a:xfrm>
            <a:off x="2764793" y="2467739"/>
            <a:ext cx="917079" cy="69532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6335D5-01BB-8840-838F-6429CD12D110}"/>
              </a:ext>
            </a:extLst>
          </p:cNvPr>
          <p:cNvCxnSpPr>
            <a:cxnSpLocks/>
          </p:cNvCxnSpPr>
          <p:nvPr/>
        </p:nvCxnSpPr>
        <p:spPr>
          <a:xfrm>
            <a:off x="3846437" y="4220368"/>
            <a:ext cx="0" cy="7516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7CB11D3-621C-D341-35F4-C105E897960F}"/>
              </a:ext>
            </a:extLst>
          </p:cNvPr>
          <p:cNvCxnSpPr>
            <a:cxnSpLocks/>
          </p:cNvCxnSpPr>
          <p:nvPr/>
        </p:nvCxnSpPr>
        <p:spPr>
          <a:xfrm>
            <a:off x="3550020" y="1821353"/>
            <a:ext cx="470651"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9" name="Bent Arrow 38">
            <a:extLst>
              <a:ext uri="{FF2B5EF4-FFF2-40B4-BE49-F238E27FC236}">
                <a16:creationId xmlns:a16="http://schemas.microsoft.com/office/drawing/2014/main" id="{5D574271-C9F7-CA4E-315B-559556F80DC3}"/>
              </a:ext>
            </a:extLst>
          </p:cNvPr>
          <p:cNvSpPr/>
          <p:nvPr/>
        </p:nvSpPr>
        <p:spPr>
          <a:xfrm rot="5400000">
            <a:off x="5778298" y="1677672"/>
            <a:ext cx="419894" cy="519585"/>
          </a:xfrm>
          <a:prstGeom prst="bentArrow">
            <a:avLst>
              <a:gd name="adj1" fmla="val 25000"/>
              <a:gd name="adj2" fmla="val 25000"/>
              <a:gd name="adj3" fmla="val 25000"/>
              <a:gd name="adj4" fmla="val 43750"/>
            </a:avLst>
          </a:prstGeom>
          <a:solidFill>
            <a:srgbClr val="FF2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a:extLst>
              <a:ext uri="{FF2B5EF4-FFF2-40B4-BE49-F238E27FC236}">
                <a16:creationId xmlns:a16="http://schemas.microsoft.com/office/drawing/2014/main" id="{B6403122-B58D-D2FD-D429-CD7D0324CD29}"/>
              </a:ext>
            </a:extLst>
          </p:cNvPr>
          <p:cNvSpPr/>
          <p:nvPr/>
        </p:nvSpPr>
        <p:spPr>
          <a:xfrm>
            <a:off x="4146272" y="1435872"/>
            <a:ext cx="1707778" cy="767930"/>
          </a:xfrm>
          <a:prstGeom prst="roundRect">
            <a:avLst/>
          </a:prstGeom>
          <a:solidFill>
            <a:srgbClr val="F3DFE4"/>
          </a:solidFill>
          <a:ln w="15875">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2F92"/>
                </a:solidFill>
              </a:rPr>
              <a:t>Calculate measure</a:t>
            </a:r>
          </a:p>
        </p:txBody>
      </p:sp>
      <p:cxnSp>
        <p:nvCxnSpPr>
          <p:cNvPr id="41" name="Straight Connector 40">
            <a:extLst>
              <a:ext uri="{FF2B5EF4-FFF2-40B4-BE49-F238E27FC236}">
                <a16:creationId xmlns:a16="http://schemas.microsoft.com/office/drawing/2014/main" id="{0E3027D8-058F-28AF-1C10-B84A7E5C4EFC}"/>
              </a:ext>
            </a:extLst>
          </p:cNvPr>
          <p:cNvCxnSpPr>
            <a:cxnSpLocks/>
          </p:cNvCxnSpPr>
          <p:nvPr/>
        </p:nvCxnSpPr>
        <p:spPr>
          <a:xfrm>
            <a:off x="6136458" y="2351301"/>
            <a:ext cx="0" cy="3067864"/>
          </a:xfrm>
          <a:prstGeom prst="line">
            <a:avLst/>
          </a:prstGeom>
          <a:ln w="31750">
            <a:solidFill>
              <a:srgbClr val="FF2F92"/>
            </a:solidFill>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4A584006-EE40-DE0E-753A-C22159A942B6}"/>
              </a:ext>
            </a:extLst>
          </p:cNvPr>
          <p:cNvSpPr/>
          <p:nvPr/>
        </p:nvSpPr>
        <p:spPr>
          <a:xfrm>
            <a:off x="4050327" y="5794501"/>
            <a:ext cx="2581835" cy="793739"/>
          </a:xfrm>
          <a:custGeom>
            <a:avLst/>
            <a:gdLst>
              <a:gd name="connsiteX0" fmla="*/ 0 w 2581835"/>
              <a:gd name="connsiteY0" fmla="*/ 80683 h 793739"/>
              <a:gd name="connsiteX1" fmla="*/ 1573306 w 2581835"/>
              <a:gd name="connsiteY1" fmla="*/ 793377 h 793739"/>
              <a:gd name="connsiteX2" fmla="*/ 2581835 w 2581835"/>
              <a:gd name="connsiteY2" fmla="*/ 0 h 793739"/>
            </a:gdLst>
            <a:ahLst/>
            <a:cxnLst>
              <a:cxn ang="0">
                <a:pos x="connsiteX0" y="connsiteY0"/>
              </a:cxn>
              <a:cxn ang="0">
                <a:pos x="connsiteX1" y="connsiteY1"/>
              </a:cxn>
              <a:cxn ang="0">
                <a:pos x="connsiteX2" y="connsiteY2"/>
              </a:cxn>
            </a:cxnLst>
            <a:rect l="l" t="t" r="r" b="b"/>
            <a:pathLst>
              <a:path w="2581835" h="793739">
                <a:moveTo>
                  <a:pt x="0" y="80683"/>
                </a:moveTo>
                <a:cubicBezTo>
                  <a:pt x="571500" y="443753"/>
                  <a:pt x="1143000" y="806824"/>
                  <a:pt x="1573306" y="793377"/>
                </a:cubicBezTo>
                <a:cubicBezTo>
                  <a:pt x="2003612" y="779930"/>
                  <a:pt x="2292723" y="389965"/>
                  <a:pt x="2581835" y="0"/>
                </a:cubicBezTo>
              </a:path>
            </a:pathLst>
          </a:custGeom>
          <a:noFill/>
          <a:ln w="34925">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45E88EF-6A34-EC4D-DCF0-ECE706339C7A}"/>
              </a:ext>
            </a:extLst>
          </p:cNvPr>
          <p:cNvSpPr/>
          <p:nvPr/>
        </p:nvSpPr>
        <p:spPr>
          <a:xfrm>
            <a:off x="3011349" y="5154079"/>
            <a:ext cx="1707778" cy="767930"/>
          </a:xfrm>
          <a:prstGeom prst="roundRect">
            <a:avLst/>
          </a:prstGeom>
          <a:solidFill>
            <a:srgbClr val="8382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measure</a:t>
            </a:r>
          </a:p>
        </p:txBody>
      </p:sp>
      <p:sp>
        <p:nvSpPr>
          <p:cNvPr id="49" name="Freeform 48">
            <a:extLst>
              <a:ext uri="{FF2B5EF4-FFF2-40B4-BE49-F238E27FC236}">
                <a16:creationId xmlns:a16="http://schemas.microsoft.com/office/drawing/2014/main" id="{1732E953-24C9-83CF-652C-793022498082}"/>
              </a:ext>
            </a:extLst>
          </p:cNvPr>
          <p:cNvSpPr/>
          <p:nvPr/>
        </p:nvSpPr>
        <p:spPr>
          <a:xfrm>
            <a:off x="874059" y="5849471"/>
            <a:ext cx="5728447" cy="909515"/>
          </a:xfrm>
          <a:custGeom>
            <a:avLst/>
            <a:gdLst>
              <a:gd name="connsiteX0" fmla="*/ 0 w 5728447"/>
              <a:gd name="connsiteY0" fmla="*/ 0 h 909515"/>
              <a:gd name="connsiteX1" fmla="*/ 2729753 w 5728447"/>
              <a:gd name="connsiteY1" fmla="*/ 847164 h 909515"/>
              <a:gd name="connsiteX2" fmla="*/ 4800600 w 5728447"/>
              <a:gd name="connsiteY2" fmla="*/ 753035 h 909515"/>
              <a:gd name="connsiteX3" fmla="*/ 5728447 w 5728447"/>
              <a:gd name="connsiteY3" fmla="*/ 13447 h 909515"/>
            </a:gdLst>
            <a:ahLst/>
            <a:cxnLst>
              <a:cxn ang="0">
                <a:pos x="connsiteX0" y="connsiteY0"/>
              </a:cxn>
              <a:cxn ang="0">
                <a:pos x="connsiteX1" y="connsiteY1"/>
              </a:cxn>
              <a:cxn ang="0">
                <a:pos x="connsiteX2" y="connsiteY2"/>
              </a:cxn>
              <a:cxn ang="0">
                <a:pos x="connsiteX3" y="connsiteY3"/>
              </a:cxn>
            </a:cxnLst>
            <a:rect l="l" t="t" r="r" b="b"/>
            <a:pathLst>
              <a:path w="5728447" h="909515">
                <a:moveTo>
                  <a:pt x="0" y="0"/>
                </a:moveTo>
                <a:cubicBezTo>
                  <a:pt x="964826" y="360829"/>
                  <a:pt x="1929653" y="721658"/>
                  <a:pt x="2729753" y="847164"/>
                </a:cubicBezTo>
                <a:cubicBezTo>
                  <a:pt x="3529853" y="972670"/>
                  <a:pt x="4300818" y="891988"/>
                  <a:pt x="4800600" y="753035"/>
                </a:cubicBezTo>
                <a:cubicBezTo>
                  <a:pt x="5300382" y="614082"/>
                  <a:pt x="5514414" y="313764"/>
                  <a:pt x="5728447" y="13447"/>
                </a:cubicBezTo>
              </a:path>
            </a:pathLst>
          </a:cu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EC6B6CB-85B3-64F4-8F9D-CED52BDFF97D}"/>
              </a:ext>
            </a:extLst>
          </p:cNvPr>
          <p:cNvSpPr/>
          <p:nvPr/>
        </p:nvSpPr>
        <p:spPr>
          <a:xfrm>
            <a:off x="228601" y="5154079"/>
            <a:ext cx="1707778" cy="767930"/>
          </a:xfrm>
          <a:prstGeom prst="roundRect">
            <a:avLst/>
          </a:prstGeom>
          <a:solidFill>
            <a:srgbClr val="8382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measure</a:t>
            </a:r>
          </a:p>
        </p:txBody>
      </p:sp>
      <p:sp>
        <p:nvSpPr>
          <p:cNvPr id="51" name="TextBox 50">
            <a:extLst>
              <a:ext uri="{FF2B5EF4-FFF2-40B4-BE49-F238E27FC236}">
                <a16:creationId xmlns:a16="http://schemas.microsoft.com/office/drawing/2014/main" id="{9E6C8DCC-2CB1-809C-34C7-87D6D77F85E6}"/>
              </a:ext>
            </a:extLst>
          </p:cNvPr>
          <p:cNvSpPr txBox="1"/>
          <p:nvPr/>
        </p:nvSpPr>
        <p:spPr>
          <a:xfrm>
            <a:off x="6757431" y="5765790"/>
            <a:ext cx="713657" cy="369332"/>
          </a:xfrm>
          <a:prstGeom prst="rect">
            <a:avLst/>
          </a:prstGeom>
          <a:noFill/>
        </p:spPr>
        <p:txBody>
          <a:bodyPr wrap="none" rtlCol="0">
            <a:spAutoFit/>
          </a:bodyPr>
          <a:lstStyle/>
          <a:p>
            <a:r>
              <a:rPr lang="en-US" dirty="0"/>
              <a:t>SD(</a:t>
            </a:r>
            <a:r>
              <a:rPr lang="en-US" dirty="0" err="1"/>
              <a:t>y</a:t>
            </a:r>
            <a:r>
              <a:rPr lang="en-US" baseline="30000" dirty="0" err="1"/>
              <a:t>i</a:t>
            </a:r>
            <a:r>
              <a:rPr lang="en-US" dirty="0"/>
              <a:t>)</a:t>
            </a:r>
          </a:p>
        </p:txBody>
      </p:sp>
      <p:cxnSp>
        <p:nvCxnSpPr>
          <p:cNvPr id="6" name="Straight Arrow Connector 5">
            <a:extLst>
              <a:ext uri="{FF2B5EF4-FFF2-40B4-BE49-F238E27FC236}">
                <a16:creationId xmlns:a16="http://schemas.microsoft.com/office/drawing/2014/main" id="{00C92485-FB67-E44B-C84B-067345ED1F2F}"/>
              </a:ext>
            </a:extLst>
          </p:cNvPr>
          <p:cNvCxnSpPr>
            <a:cxnSpLocks/>
          </p:cNvCxnSpPr>
          <p:nvPr/>
        </p:nvCxnSpPr>
        <p:spPr>
          <a:xfrm>
            <a:off x="1039595" y="4220368"/>
            <a:ext cx="0" cy="7516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8558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49">
            <a:extLst>
              <a:ext uri="{FF2B5EF4-FFF2-40B4-BE49-F238E27FC236}">
                <a16:creationId xmlns:a16="http://schemas.microsoft.com/office/drawing/2014/main" id="{12C09B26-989C-6244-FCBF-CD3A721D183D}"/>
              </a:ext>
            </a:extLst>
          </p:cNvPr>
          <p:cNvSpPr/>
          <p:nvPr/>
        </p:nvSpPr>
        <p:spPr>
          <a:xfrm>
            <a:off x="1062318" y="5903259"/>
            <a:ext cx="4572000" cy="860612"/>
          </a:xfrm>
          <a:custGeom>
            <a:avLst/>
            <a:gdLst>
              <a:gd name="connsiteX0" fmla="*/ 0 w 4572000"/>
              <a:gd name="connsiteY0" fmla="*/ 0 h 860612"/>
              <a:gd name="connsiteX1" fmla="*/ 3065929 w 4572000"/>
              <a:gd name="connsiteY1" fmla="*/ 0 h 860612"/>
              <a:gd name="connsiteX2" fmla="*/ 3496235 w 4572000"/>
              <a:gd name="connsiteY2" fmla="*/ 309282 h 860612"/>
              <a:gd name="connsiteX3" fmla="*/ 4128247 w 4572000"/>
              <a:gd name="connsiteY3" fmla="*/ 618565 h 860612"/>
              <a:gd name="connsiteX4" fmla="*/ 4464423 w 4572000"/>
              <a:gd name="connsiteY4" fmla="*/ 699247 h 860612"/>
              <a:gd name="connsiteX5" fmla="*/ 4572000 w 4572000"/>
              <a:gd name="connsiteY5" fmla="*/ 712694 h 860612"/>
              <a:gd name="connsiteX6" fmla="*/ 4343400 w 4572000"/>
              <a:gd name="connsiteY6" fmla="*/ 766482 h 860612"/>
              <a:gd name="connsiteX7" fmla="*/ 3751729 w 4572000"/>
              <a:gd name="connsiteY7" fmla="*/ 847165 h 860612"/>
              <a:gd name="connsiteX8" fmla="*/ 3173506 w 4572000"/>
              <a:gd name="connsiteY8" fmla="*/ 860612 h 860612"/>
              <a:gd name="connsiteX9" fmla="*/ 2339788 w 4572000"/>
              <a:gd name="connsiteY9" fmla="*/ 766482 h 860612"/>
              <a:gd name="connsiteX10" fmla="*/ 1492623 w 4572000"/>
              <a:gd name="connsiteY10" fmla="*/ 537882 h 860612"/>
              <a:gd name="connsiteX11" fmla="*/ 685800 w 4572000"/>
              <a:gd name="connsiteY11" fmla="*/ 255494 h 860612"/>
              <a:gd name="connsiteX12" fmla="*/ 0 w 4572000"/>
              <a:gd name="connsiteY12" fmla="*/ 0 h 86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0" h="860612">
                <a:moveTo>
                  <a:pt x="0" y="0"/>
                </a:moveTo>
                <a:lnTo>
                  <a:pt x="3065929" y="0"/>
                </a:lnTo>
                <a:lnTo>
                  <a:pt x="3496235" y="309282"/>
                </a:lnTo>
                <a:lnTo>
                  <a:pt x="4128247" y="618565"/>
                </a:lnTo>
                <a:lnTo>
                  <a:pt x="4464423" y="699247"/>
                </a:lnTo>
                <a:lnTo>
                  <a:pt x="4572000" y="712694"/>
                </a:lnTo>
                <a:lnTo>
                  <a:pt x="4343400" y="766482"/>
                </a:lnTo>
                <a:lnTo>
                  <a:pt x="3751729" y="847165"/>
                </a:lnTo>
                <a:lnTo>
                  <a:pt x="3173506" y="860612"/>
                </a:lnTo>
                <a:lnTo>
                  <a:pt x="2339788" y="766482"/>
                </a:lnTo>
                <a:lnTo>
                  <a:pt x="1492623" y="537882"/>
                </a:lnTo>
                <a:lnTo>
                  <a:pt x="685800" y="255494"/>
                </a:lnTo>
                <a:lnTo>
                  <a:pt x="0" y="0"/>
                </a:lnTo>
                <a:close/>
              </a:path>
            </a:pathLst>
          </a:custGeom>
          <a:solidFill>
            <a:schemeClr val="tx1">
              <a:lumMod val="50000"/>
              <a:lumOff val="50000"/>
              <a:alpha val="439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22AC3-4700-257F-1E82-FDCB4F8D837E}"/>
              </a:ext>
            </a:extLst>
          </p:cNvPr>
          <p:cNvSpPr>
            <a:spLocks noGrp="1"/>
          </p:cNvSpPr>
          <p:nvPr>
            <p:ph type="title"/>
          </p:nvPr>
        </p:nvSpPr>
        <p:spPr/>
        <p:txBody>
          <a:bodyPr/>
          <a:lstStyle/>
          <a:p>
            <a:r>
              <a:rPr lang="en-US" dirty="0"/>
              <a:t>Posterior predictive measures</a:t>
            </a:r>
          </a:p>
        </p:txBody>
      </p:sp>
      <p:grpSp>
        <p:nvGrpSpPr>
          <p:cNvPr id="18" name="Group 17">
            <a:extLst>
              <a:ext uri="{FF2B5EF4-FFF2-40B4-BE49-F238E27FC236}">
                <a16:creationId xmlns:a16="http://schemas.microsoft.com/office/drawing/2014/main" id="{B1A245B0-656C-59F1-23DD-569AD9E2E07F}"/>
              </a:ext>
            </a:extLst>
          </p:cNvPr>
          <p:cNvGrpSpPr>
            <a:grpSpLocks noChangeAspect="1"/>
          </p:cNvGrpSpPr>
          <p:nvPr/>
        </p:nvGrpSpPr>
        <p:grpSpPr>
          <a:xfrm>
            <a:off x="4443844" y="2112637"/>
            <a:ext cx="7748146" cy="3700953"/>
            <a:chOff x="3656734" y="1944221"/>
            <a:chExt cx="8215113" cy="3924000"/>
          </a:xfrm>
        </p:grpSpPr>
        <p:pic>
          <p:nvPicPr>
            <p:cNvPr id="4" name="Content Placeholder 4">
              <a:extLst>
                <a:ext uri="{FF2B5EF4-FFF2-40B4-BE49-F238E27FC236}">
                  <a16:creationId xmlns:a16="http://schemas.microsoft.com/office/drawing/2014/main" id="{BB56F7E2-8D33-84A0-B336-228ED86C1908}"/>
                </a:ext>
              </a:extLst>
            </p:cNvPr>
            <p:cNvPicPr>
              <a:picLocks noChangeAspect="1"/>
            </p:cNvPicPr>
            <p:nvPr/>
          </p:nvPicPr>
          <p:blipFill rotWithShape="1">
            <a:blip r:embed="rId2"/>
            <a:srcRect b="13586"/>
            <a:stretch/>
          </p:blipFill>
          <p:spPr>
            <a:xfrm>
              <a:off x="7436368" y="1944221"/>
              <a:ext cx="4435479" cy="3760163"/>
            </a:xfrm>
            <a:prstGeom prst="rect">
              <a:avLst/>
            </a:prstGeom>
          </p:spPr>
        </p:pic>
        <p:pic>
          <p:nvPicPr>
            <p:cNvPr id="5" name="Picture 4">
              <a:extLst>
                <a:ext uri="{FF2B5EF4-FFF2-40B4-BE49-F238E27FC236}">
                  <a16:creationId xmlns:a16="http://schemas.microsoft.com/office/drawing/2014/main" id="{726E7F82-E3E7-6F4A-9EE2-EF17C4976AF9}"/>
                </a:ext>
              </a:extLst>
            </p:cNvPr>
            <p:cNvPicPr>
              <a:picLocks noChangeAspect="1"/>
            </p:cNvPicPr>
            <p:nvPr/>
          </p:nvPicPr>
          <p:blipFill rotWithShape="1">
            <a:blip r:embed="rId3"/>
            <a:srcRect r="3744"/>
            <a:stretch/>
          </p:blipFill>
          <p:spPr>
            <a:xfrm>
              <a:off x="3656734" y="1944221"/>
              <a:ext cx="4435479" cy="3924000"/>
            </a:xfrm>
            <a:prstGeom prst="rect">
              <a:avLst/>
            </a:prstGeom>
          </p:spPr>
        </p:pic>
      </p:grpSp>
      <p:sp>
        <p:nvSpPr>
          <p:cNvPr id="8" name="TextBox 7">
            <a:extLst>
              <a:ext uri="{FF2B5EF4-FFF2-40B4-BE49-F238E27FC236}">
                <a16:creationId xmlns:a16="http://schemas.microsoft.com/office/drawing/2014/main" id="{7C0FF321-5A6F-2EDE-825B-D63A0C10FF4F}"/>
              </a:ext>
            </a:extLst>
          </p:cNvPr>
          <p:cNvSpPr txBox="1"/>
          <p:nvPr/>
        </p:nvSpPr>
        <p:spPr>
          <a:xfrm>
            <a:off x="10633118" y="2497297"/>
            <a:ext cx="1191352" cy="369332"/>
          </a:xfrm>
          <a:prstGeom prst="rect">
            <a:avLst/>
          </a:prstGeom>
          <a:noFill/>
          <a:ln w="44450" cap="rnd">
            <a:solidFill>
              <a:srgbClr val="FF0000"/>
            </a:solidFill>
            <a:round/>
          </a:ln>
        </p:spPr>
        <p:txBody>
          <a:bodyPr wrap="none" rtlCol="0">
            <a:spAutoFit/>
          </a:bodyPr>
          <a:lstStyle/>
          <a:p>
            <a:r>
              <a:rPr lang="en-US" dirty="0"/>
              <a:t>Bad model</a:t>
            </a:r>
          </a:p>
        </p:txBody>
      </p:sp>
      <p:sp>
        <p:nvSpPr>
          <p:cNvPr id="9" name="TextBox 8">
            <a:extLst>
              <a:ext uri="{FF2B5EF4-FFF2-40B4-BE49-F238E27FC236}">
                <a16:creationId xmlns:a16="http://schemas.microsoft.com/office/drawing/2014/main" id="{6989EE2C-BB3E-6668-0156-229032C8FE70}"/>
              </a:ext>
            </a:extLst>
          </p:cNvPr>
          <p:cNvSpPr txBox="1"/>
          <p:nvPr/>
        </p:nvSpPr>
        <p:spPr>
          <a:xfrm>
            <a:off x="7065753" y="2497297"/>
            <a:ext cx="1345240" cy="369332"/>
          </a:xfrm>
          <a:prstGeom prst="rect">
            <a:avLst/>
          </a:prstGeom>
          <a:noFill/>
          <a:ln w="44450" cap="rnd">
            <a:solidFill>
              <a:srgbClr val="00B0F0"/>
            </a:solidFill>
            <a:round/>
          </a:ln>
        </p:spPr>
        <p:txBody>
          <a:bodyPr wrap="none" rtlCol="0">
            <a:spAutoFit/>
          </a:bodyPr>
          <a:lstStyle/>
          <a:p>
            <a:r>
              <a:rPr lang="en-US" dirty="0"/>
              <a:t>Good model</a:t>
            </a:r>
          </a:p>
        </p:txBody>
      </p:sp>
      <p:sp>
        <p:nvSpPr>
          <p:cNvPr id="10" name="Rounded Rectangle 9">
            <a:extLst>
              <a:ext uri="{FF2B5EF4-FFF2-40B4-BE49-F238E27FC236}">
                <a16:creationId xmlns:a16="http://schemas.microsoft.com/office/drawing/2014/main" id="{EB10A18F-165C-F154-CAE1-1E6059A349DB}"/>
              </a:ext>
            </a:extLst>
          </p:cNvPr>
          <p:cNvSpPr/>
          <p:nvPr/>
        </p:nvSpPr>
        <p:spPr>
          <a:xfrm>
            <a:off x="1465726" y="1437388"/>
            <a:ext cx="1963271" cy="7679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Fit model to data</a:t>
            </a:r>
          </a:p>
        </p:txBody>
      </p:sp>
      <p:sp>
        <p:nvSpPr>
          <p:cNvPr id="11" name="Rounded Rectangle 10">
            <a:extLst>
              <a:ext uri="{FF2B5EF4-FFF2-40B4-BE49-F238E27FC236}">
                <a16:creationId xmlns:a16="http://schemas.microsoft.com/office/drawing/2014/main" id="{A06B1CC0-FB26-770D-C4DC-022EB895DAFD}"/>
              </a:ext>
            </a:extLst>
          </p:cNvPr>
          <p:cNvSpPr/>
          <p:nvPr/>
        </p:nvSpPr>
        <p:spPr>
          <a:xfrm>
            <a:off x="228601" y="3396075"/>
            <a:ext cx="1706125" cy="698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from fitted model</a:t>
            </a:r>
          </a:p>
        </p:txBody>
      </p:sp>
      <p:sp>
        <p:nvSpPr>
          <p:cNvPr id="15" name="Rounded Rectangle 14">
            <a:extLst>
              <a:ext uri="{FF2B5EF4-FFF2-40B4-BE49-F238E27FC236}">
                <a16:creationId xmlns:a16="http://schemas.microsoft.com/office/drawing/2014/main" id="{83D18286-6B81-4660-7CB0-CA47912D7234}"/>
              </a:ext>
            </a:extLst>
          </p:cNvPr>
          <p:cNvSpPr/>
          <p:nvPr/>
        </p:nvSpPr>
        <p:spPr>
          <a:xfrm>
            <a:off x="3011349" y="3396075"/>
            <a:ext cx="1706123" cy="698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from fitted model</a:t>
            </a:r>
          </a:p>
        </p:txBody>
      </p:sp>
      <p:sp>
        <p:nvSpPr>
          <p:cNvPr id="19" name="TextBox 18">
            <a:extLst>
              <a:ext uri="{FF2B5EF4-FFF2-40B4-BE49-F238E27FC236}">
                <a16:creationId xmlns:a16="http://schemas.microsoft.com/office/drawing/2014/main" id="{BF6056A5-3ADA-8559-D5C8-D6D1369B943B}"/>
              </a:ext>
            </a:extLst>
          </p:cNvPr>
          <p:cNvSpPr txBox="1"/>
          <p:nvPr/>
        </p:nvSpPr>
        <p:spPr>
          <a:xfrm>
            <a:off x="2272553" y="3661793"/>
            <a:ext cx="343364" cy="335756"/>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E4175A86-1AEB-9719-9842-8DF00B183D72}"/>
              </a:ext>
            </a:extLst>
          </p:cNvPr>
          <p:cNvSpPr txBox="1"/>
          <p:nvPr/>
        </p:nvSpPr>
        <p:spPr>
          <a:xfrm>
            <a:off x="2272553" y="5289734"/>
            <a:ext cx="343364" cy="369332"/>
          </a:xfrm>
          <a:prstGeom prst="rect">
            <a:avLst/>
          </a:prstGeom>
          <a:noFill/>
        </p:spPr>
        <p:txBody>
          <a:bodyPr wrap="none" rtlCol="0">
            <a:spAutoFit/>
          </a:bodyPr>
          <a:lstStyle/>
          <a:p>
            <a:r>
              <a:rPr lang="en-US" dirty="0"/>
              <a:t>…</a:t>
            </a:r>
          </a:p>
        </p:txBody>
      </p:sp>
      <p:cxnSp>
        <p:nvCxnSpPr>
          <p:cNvPr id="23" name="Straight Arrow Connector 22">
            <a:extLst>
              <a:ext uri="{FF2B5EF4-FFF2-40B4-BE49-F238E27FC236}">
                <a16:creationId xmlns:a16="http://schemas.microsoft.com/office/drawing/2014/main" id="{6E6EF0FB-C0B4-E310-BF58-BFA03C4DC5D4}"/>
              </a:ext>
            </a:extLst>
          </p:cNvPr>
          <p:cNvCxnSpPr>
            <a:cxnSpLocks/>
          </p:cNvCxnSpPr>
          <p:nvPr/>
        </p:nvCxnSpPr>
        <p:spPr>
          <a:xfrm flipH="1">
            <a:off x="1254704" y="2463308"/>
            <a:ext cx="807520" cy="71200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99C90E-D7A5-FFB6-F276-2B466453D6C5}"/>
              </a:ext>
            </a:extLst>
          </p:cNvPr>
          <p:cNvCxnSpPr>
            <a:cxnSpLocks/>
          </p:cNvCxnSpPr>
          <p:nvPr/>
        </p:nvCxnSpPr>
        <p:spPr>
          <a:xfrm>
            <a:off x="2764793" y="2467739"/>
            <a:ext cx="917079" cy="69532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6335D5-01BB-8840-838F-6429CD12D110}"/>
              </a:ext>
            </a:extLst>
          </p:cNvPr>
          <p:cNvCxnSpPr>
            <a:cxnSpLocks/>
          </p:cNvCxnSpPr>
          <p:nvPr/>
        </p:nvCxnSpPr>
        <p:spPr>
          <a:xfrm>
            <a:off x="3846437" y="4220368"/>
            <a:ext cx="0" cy="7516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7CB11D3-621C-D341-35F4-C105E897960F}"/>
              </a:ext>
            </a:extLst>
          </p:cNvPr>
          <p:cNvCxnSpPr>
            <a:cxnSpLocks/>
          </p:cNvCxnSpPr>
          <p:nvPr/>
        </p:nvCxnSpPr>
        <p:spPr>
          <a:xfrm>
            <a:off x="3550020" y="1821353"/>
            <a:ext cx="470651"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9" name="Bent Arrow 38">
            <a:extLst>
              <a:ext uri="{FF2B5EF4-FFF2-40B4-BE49-F238E27FC236}">
                <a16:creationId xmlns:a16="http://schemas.microsoft.com/office/drawing/2014/main" id="{5D574271-C9F7-CA4E-315B-559556F80DC3}"/>
              </a:ext>
            </a:extLst>
          </p:cNvPr>
          <p:cNvSpPr/>
          <p:nvPr/>
        </p:nvSpPr>
        <p:spPr>
          <a:xfrm rot="5400000">
            <a:off x="5778298" y="1677672"/>
            <a:ext cx="419894" cy="519585"/>
          </a:xfrm>
          <a:prstGeom prst="bentArrow">
            <a:avLst>
              <a:gd name="adj1" fmla="val 25000"/>
              <a:gd name="adj2" fmla="val 25000"/>
              <a:gd name="adj3" fmla="val 25000"/>
              <a:gd name="adj4" fmla="val 43750"/>
            </a:avLst>
          </a:prstGeom>
          <a:solidFill>
            <a:srgbClr val="FF2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a:extLst>
              <a:ext uri="{FF2B5EF4-FFF2-40B4-BE49-F238E27FC236}">
                <a16:creationId xmlns:a16="http://schemas.microsoft.com/office/drawing/2014/main" id="{B6403122-B58D-D2FD-D429-CD7D0324CD29}"/>
              </a:ext>
            </a:extLst>
          </p:cNvPr>
          <p:cNvSpPr/>
          <p:nvPr/>
        </p:nvSpPr>
        <p:spPr>
          <a:xfrm>
            <a:off x="4146272" y="1435872"/>
            <a:ext cx="1707778" cy="767930"/>
          </a:xfrm>
          <a:prstGeom prst="roundRect">
            <a:avLst/>
          </a:prstGeom>
          <a:solidFill>
            <a:srgbClr val="F3DFE4"/>
          </a:solidFill>
          <a:ln w="15875">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2F92"/>
                </a:solidFill>
              </a:rPr>
              <a:t>Calculate measure</a:t>
            </a:r>
          </a:p>
        </p:txBody>
      </p:sp>
      <p:cxnSp>
        <p:nvCxnSpPr>
          <p:cNvPr id="41" name="Straight Connector 40">
            <a:extLst>
              <a:ext uri="{FF2B5EF4-FFF2-40B4-BE49-F238E27FC236}">
                <a16:creationId xmlns:a16="http://schemas.microsoft.com/office/drawing/2014/main" id="{0E3027D8-058F-28AF-1C10-B84A7E5C4EFC}"/>
              </a:ext>
            </a:extLst>
          </p:cNvPr>
          <p:cNvCxnSpPr>
            <a:cxnSpLocks/>
          </p:cNvCxnSpPr>
          <p:nvPr/>
        </p:nvCxnSpPr>
        <p:spPr>
          <a:xfrm>
            <a:off x="6136458" y="2351301"/>
            <a:ext cx="0" cy="3067864"/>
          </a:xfrm>
          <a:prstGeom prst="line">
            <a:avLst/>
          </a:prstGeom>
          <a:ln w="31750">
            <a:solidFill>
              <a:srgbClr val="FF2F9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7EF665-F9C6-F50B-E049-38A917F549E7}"/>
              </a:ext>
            </a:extLst>
          </p:cNvPr>
          <p:cNvCxnSpPr>
            <a:cxnSpLocks/>
          </p:cNvCxnSpPr>
          <p:nvPr/>
        </p:nvCxnSpPr>
        <p:spPr>
          <a:xfrm>
            <a:off x="9556494" y="2331337"/>
            <a:ext cx="0" cy="3067864"/>
          </a:xfrm>
          <a:prstGeom prst="line">
            <a:avLst/>
          </a:prstGeom>
          <a:ln w="31750">
            <a:solidFill>
              <a:srgbClr val="FF2F92"/>
            </a:solidFill>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4A584006-EE40-DE0E-753A-C22159A942B6}"/>
              </a:ext>
            </a:extLst>
          </p:cNvPr>
          <p:cNvSpPr/>
          <p:nvPr/>
        </p:nvSpPr>
        <p:spPr>
          <a:xfrm>
            <a:off x="4050327" y="5794501"/>
            <a:ext cx="2581835" cy="793739"/>
          </a:xfrm>
          <a:custGeom>
            <a:avLst/>
            <a:gdLst>
              <a:gd name="connsiteX0" fmla="*/ 0 w 2581835"/>
              <a:gd name="connsiteY0" fmla="*/ 80683 h 793739"/>
              <a:gd name="connsiteX1" fmla="*/ 1573306 w 2581835"/>
              <a:gd name="connsiteY1" fmla="*/ 793377 h 793739"/>
              <a:gd name="connsiteX2" fmla="*/ 2581835 w 2581835"/>
              <a:gd name="connsiteY2" fmla="*/ 0 h 793739"/>
            </a:gdLst>
            <a:ahLst/>
            <a:cxnLst>
              <a:cxn ang="0">
                <a:pos x="connsiteX0" y="connsiteY0"/>
              </a:cxn>
              <a:cxn ang="0">
                <a:pos x="connsiteX1" y="connsiteY1"/>
              </a:cxn>
              <a:cxn ang="0">
                <a:pos x="connsiteX2" y="connsiteY2"/>
              </a:cxn>
            </a:cxnLst>
            <a:rect l="l" t="t" r="r" b="b"/>
            <a:pathLst>
              <a:path w="2581835" h="793739">
                <a:moveTo>
                  <a:pt x="0" y="80683"/>
                </a:moveTo>
                <a:cubicBezTo>
                  <a:pt x="571500" y="443753"/>
                  <a:pt x="1143000" y="806824"/>
                  <a:pt x="1573306" y="793377"/>
                </a:cubicBezTo>
                <a:cubicBezTo>
                  <a:pt x="2003612" y="779930"/>
                  <a:pt x="2292723" y="389965"/>
                  <a:pt x="2581835" y="0"/>
                </a:cubicBezTo>
              </a:path>
            </a:pathLst>
          </a:custGeom>
          <a:noFill/>
          <a:ln w="34925">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45E88EF-6A34-EC4D-DCF0-ECE706339C7A}"/>
              </a:ext>
            </a:extLst>
          </p:cNvPr>
          <p:cNvSpPr/>
          <p:nvPr/>
        </p:nvSpPr>
        <p:spPr>
          <a:xfrm>
            <a:off x="3011349" y="5154079"/>
            <a:ext cx="1707778" cy="767930"/>
          </a:xfrm>
          <a:prstGeom prst="roundRect">
            <a:avLst/>
          </a:prstGeom>
          <a:solidFill>
            <a:srgbClr val="8382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measure</a:t>
            </a:r>
          </a:p>
        </p:txBody>
      </p:sp>
      <p:sp>
        <p:nvSpPr>
          <p:cNvPr id="49" name="Freeform 48">
            <a:extLst>
              <a:ext uri="{FF2B5EF4-FFF2-40B4-BE49-F238E27FC236}">
                <a16:creationId xmlns:a16="http://schemas.microsoft.com/office/drawing/2014/main" id="{1732E953-24C9-83CF-652C-793022498082}"/>
              </a:ext>
            </a:extLst>
          </p:cNvPr>
          <p:cNvSpPr/>
          <p:nvPr/>
        </p:nvSpPr>
        <p:spPr>
          <a:xfrm>
            <a:off x="874059" y="5849471"/>
            <a:ext cx="5728447" cy="909515"/>
          </a:xfrm>
          <a:custGeom>
            <a:avLst/>
            <a:gdLst>
              <a:gd name="connsiteX0" fmla="*/ 0 w 5728447"/>
              <a:gd name="connsiteY0" fmla="*/ 0 h 909515"/>
              <a:gd name="connsiteX1" fmla="*/ 2729753 w 5728447"/>
              <a:gd name="connsiteY1" fmla="*/ 847164 h 909515"/>
              <a:gd name="connsiteX2" fmla="*/ 4800600 w 5728447"/>
              <a:gd name="connsiteY2" fmla="*/ 753035 h 909515"/>
              <a:gd name="connsiteX3" fmla="*/ 5728447 w 5728447"/>
              <a:gd name="connsiteY3" fmla="*/ 13447 h 909515"/>
            </a:gdLst>
            <a:ahLst/>
            <a:cxnLst>
              <a:cxn ang="0">
                <a:pos x="connsiteX0" y="connsiteY0"/>
              </a:cxn>
              <a:cxn ang="0">
                <a:pos x="connsiteX1" y="connsiteY1"/>
              </a:cxn>
              <a:cxn ang="0">
                <a:pos x="connsiteX2" y="connsiteY2"/>
              </a:cxn>
              <a:cxn ang="0">
                <a:pos x="connsiteX3" y="connsiteY3"/>
              </a:cxn>
            </a:cxnLst>
            <a:rect l="l" t="t" r="r" b="b"/>
            <a:pathLst>
              <a:path w="5728447" h="909515">
                <a:moveTo>
                  <a:pt x="0" y="0"/>
                </a:moveTo>
                <a:cubicBezTo>
                  <a:pt x="964826" y="360829"/>
                  <a:pt x="1929653" y="721658"/>
                  <a:pt x="2729753" y="847164"/>
                </a:cubicBezTo>
                <a:cubicBezTo>
                  <a:pt x="3529853" y="972670"/>
                  <a:pt x="4300818" y="891988"/>
                  <a:pt x="4800600" y="753035"/>
                </a:cubicBezTo>
                <a:cubicBezTo>
                  <a:pt x="5300382" y="614082"/>
                  <a:pt x="5514414" y="313764"/>
                  <a:pt x="5728447" y="13447"/>
                </a:cubicBezTo>
              </a:path>
            </a:pathLst>
          </a:cu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EC6B6CB-85B3-64F4-8F9D-CED52BDFF97D}"/>
              </a:ext>
            </a:extLst>
          </p:cNvPr>
          <p:cNvSpPr/>
          <p:nvPr/>
        </p:nvSpPr>
        <p:spPr>
          <a:xfrm>
            <a:off x="228601" y="5154079"/>
            <a:ext cx="1707778" cy="767930"/>
          </a:xfrm>
          <a:prstGeom prst="roundRect">
            <a:avLst/>
          </a:prstGeom>
          <a:solidFill>
            <a:srgbClr val="8382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measure</a:t>
            </a:r>
          </a:p>
        </p:txBody>
      </p:sp>
      <p:sp>
        <p:nvSpPr>
          <p:cNvPr id="51" name="TextBox 50">
            <a:extLst>
              <a:ext uri="{FF2B5EF4-FFF2-40B4-BE49-F238E27FC236}">
                <a16:creationId xmlns:a16="http://schemas.microsoft.com/office/drawing/2014/main" id="{9E6C8DCC-2CB1-809C-34C7-87D6D77F85E6}"/>
              </a:ext>
            </a:extLst>
          </p:cNvPr>
          <p:cNvSpPr txBox="1"/>
          <p:nvPr/>
        </p:nvSpPr>
        <p:spPr>
          <a:xfrm>
            <a:off x="6757431" y="5765790"/>
            <a:ext cx="713657" cy="369332"/>
          </a:xfrm>
          <a:prstGeom prst="rect">
            <a:avLst/>
          </a:prstGeom>
          <a:noFill/>
        </p:spPr>
        <p:txBody>
          <a:bodyPr wrap="none" rtlCol="0">
            <a:spAutoFit/>
          </a:bodyPr>
          <a:lstStyle/>
          <a:p>
            <a:r>
              <a:rPr lang="en-US" dirty="0"/>
              <a:t>SD(</a:t>
            </a:r>
            <a:r>
              <a:rPr lang="en-US" dirty="0" err="1"/>
              <a:t>y</a:t>
            </a:r>
            <a:r>
              <a:rPr lang="en-US" baseline="30000" dirty="0" err="1"/>
              <a:t>i</a:t>
            </a:r>
            <a:r>
              <a:rPr lang="en-US" dirty="0"/>
              <a:t>)</a:t>
            </a:r>
          </a:p>
        </p:txBody>
      </p:sp>
      <p:sp>
        <p:nvSpPr>
          <p:cNvPr id="52" name="TextBox 51">
            <a:extLst>
              <a:ext uri="{FF2B5EF4-FFF2-40B4-BE49-F238E27FC236}">
                <a16:creationId xmlns:a16="http://schemas.microsoft.com/office/drawing/2014/main" id="{BAB1D58B-E48C-EE19-0462-2E11C364D760}"/>
              </a:ext>
            </a:extLst>
          </p:cNvPr>
          <p:cNvSpPr txBox="1"/>
          <p:nvPr/>
        </p:nvSpPr>
        <p:spPr>
          <a:xfrm>
            <a:off x="10147123" y="5765790"/>
            <a:ext cx="713657" cy="369332"/>
          </a:xfrm>
          <a:prstGeom prst="rect">
            <a:avLst/>
          </a:prstGeom>
          <a:noFill/>
        </p:spPr>
        <p:txBody>
          <a:bodyPr wrap="none" rtlCol="0">
            <a:spAutoFit/>
          </a:bodyPr>
          <a:lstStyle/>
          <a:p>
            <a:r>
              <a:rPr lang="en-US" dirty="0"/>
              <a:t>SD(</a:t>
            </a:r>
            <a:r>
              <a:rPr lang="en-US" dirty="0" err="1"/>
              <a:t>y</a:t>
            </a:r>
            <a:r>
              <a:rPr lang="en-US" baseline="30000" dirty="0" err="1"/>
              <a:t>i</a:t>
            </a:r>
            <a:r>
              <a:rPr lang="en-US" dirty="0"/>
              <a:t>)</a:t>
            </a:r>
          </a:p>
        </p:txBody>
      </p:sp>
      <p:cxnSp>
        <p:nvCxnSpPr>
          <p:cNvPr id="6" name="Straight Arrow Connector 5">
            <a:extLst>
              <a:ext uri="{FF2B5EF4-FFF2-40B4-BE49-F238E27FC236}">
                <a16:creationId xmlns:a16="http://schemas.microsoft.com/office/drawing/2014/main" id="{00C92485-FB67-E44B-C84B-067345ED1F2F}"/>
              </a:ext>
            </a:extLst>
          </p:cNvPr>
          <p:cNvCxnSpPr>
            <a:cxnSpLocks/>
          </p:cNvCxnSpPr>
          <p:nvPr/>
        </p:nvCxnSpPr>
        <p:spPr>
          <a:xfrm>
            <a:off x="1039595" y="4220368"/>
            <a:ext cx="0" cy="7516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66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One-step-ahead residuals</a:t>
            </a:r>
          </a:p>
        </p:txBody>
      </p:sp>
      <p:pic>
        <p:nvPicPr>
          <p:cNvPr id="4" name="Picture 3" descr="Screen Shot 2020-03-09 at 11.20.44 AM.png"/>
          <p:cNvPicPr>
            <a:picLocks noChangeAspect="1"/>
          </p:cNvPicPr>
          <p:nvPr/>
        </p:nvPicPr>
        <p:blipFill rotWithShape="1">
          <a:blip r:embed="rId2">
            <a:extLst>
              <a:ext uri="{28A0092B-C50C-407E-A947-70E740481C1C}">
                <a14:useLocalDpi xmlns:a14="http://schemas.microsoft.com/office/drawing/2010/main" val="0"/>
              </a:ext>
            </a:extLst>
          </a:blip>
          <a:srcRect l="33750" r="34031"/>
          <a:stretch/>
        </p:blipFill>
        <p:spPr>
          <a:xfrm>
            <a:off x="6129369" y="905248"/>
            <a:ext cx="2906264" cy="5952752"/>
          </a:xfrm>
          <a:prstGeom prst="rect">
            <a:avLst/>
          </a:prstGeom>
        </p:spPr>
      </p:pic>
      <p:pic>
        <p:nvPicPr>
          <p:cNvPr id="6" name="Picture 5" descr="Screen Shot 2020-03-09 at 11.22.41 AM.png">
            <a:extLst>
              <a:ext uri="{FF2B5EF4-FFF2-40B4-BE49-F238E27FC236}">
                <a16:creationId xmlns:a16="http://schemas.microsoft.com/office/drawing/2014/main" id="{42DA018E-46B1-A36E-D668-0CEA9B6F4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82" y="2040508"/>
            <a:ext cx="4315234" cy="684000"/>
          </a:xfrm>
          <a:prstGeom prst="rect">
            <a:avLst/>
          </a:prstGeom>
        </p:spPr>
      </p:pic>
      <p:sp>
        <p:nvSpPr>
          <p:cNvPr id="7" name="TextBox 6">
            <a:extLst>
              <a:ext uri="{FF2B5EF4-FFF2-40B4-BE49-F238E27FC236}">
                <a16:creationId xmlns:a16="http://schemas.microsoft.com/office/drawing/2014/main" id="{9C0872EB-C395-4370-6795-3E69F29C2F1B}"/>
              </a:ext>
            </a:extLst>
          </p:cNvPr>
          <p:cNvSpPr txBox="1"/>
          <p:nvPr/>
        </p:nvSpPr>
        <p:spPr>
          <a:xfrm>
            <a:off x="5096707" y="3890753"/>
            <a:ext cx="1191352" cy="369332"/>
          </a:xfrm>
          <a:prstGeom prst="rect">
            <a:avLst/>
          </a:prstGeom>
          <a:noFill/>
          <a:ln w="44450" cap="rnd">
            <a:solidFill>
              <a:srgbClr val="FF0000"/>
            </a:solidFill>
            <a:round/>
          </a:ln>
        </p:spPr>
        <p:txBody>
          <a:bodyPr wrap="none" rtlCol="0">
            <a:spAutoFit/>
          </a:bodyPr>
          <a:lstStyle/>
          <a:p>
            <a:r>
              <a:rPr lang="en-US" dirty="0"/>
              <a:t>Bad model</a:t>
            </a:r>
          </a:p>
        </p:txBody>
      </p:sp>
      <p:sp>
        <p:nvSpPr>
          <p:cNvPr id="8" name="TextBox 7">
            <a:extLst>
              <a:ext uri="{FF2B5EF4-FFF2-40B4-BE49-F238E27FC236}">
                <a16:creationId xmlns:a16="http://schemas.microsoft.com/office/drawing/2014/main" id="{AEFB6342-A7D7-490B-6547-D98615198A93}"/>
              </a:ext>
            </a:extLst>
          </p:cNvPr>
          <p:cNvSpPr txBox="1"/>
          <p:nvPr/>
        </p:nvSpPr>
        <p:spPr>
          <a:xfrm>
            <a:off x="4936916" y="1140936"/>
            <a:ext cx="1345240" cy="369332"/>
          </a:xfrm>
          <a:prstGeom prst="rect">
            <a:avLst/>
          </a:prstGeom>
          <a:noFill/>
          <a:ln w="44450" cap="rnd">
            <a:solidFill>
              <a:srgbClr val="00B0F0"/>
            </a:solidFill>
            <a:round/>
          </a:ln>
        </p:spPr>
        <p:txBody>
          <a:bodyPr wrap="none" rtlCol="0">
            <a:spAutoFit/>
          </a:bodyPr>
          <a:lstStyle/>
          <a:p>
            <a:r>
              <a:rPr lang="en-US" dirty="0"/>
              <a:t>Good model</a:t>
            </a:r>
          </a:p>
        </p:txBody>
      </p:sp>
    </p:spTree>
    <p:extLst>
      <p:ext uri="{BB962C8B-B14F-4D97-AF65-F5344CB8AC3E}">
        <p14:creationId xmlns:p14="http://schemas.microsoft.com/office/powerpoint/2010/main" val="3290875660"/>
      </p:ext>
    </p:extLst>
  </p:cSld>
  <p:clrMapOvr>
    <a:masterClrMapping/>
  </p:clrMapOvr>
  <mc:AlternateContent xmlns:mc="http://schemas.openxmlformats.org/markup-compatibility/2006" xmlns:p14="http://schemas.microsoft.com/office/powerpoint/2010/main">
    <mc:Choice Requires="p14">
      <p:transition spd="slow" p14:dur="2000" advTm="20351"/>
    </mc:Choice>
    <mc:Fallback xmlns="">
      <p:transition xmlns:p14="http://schemas.microsoft.com/office/powerpoint/2010/main" spd="slow" advTm="20351"/>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CD8A024-7D31-4948-B5E5-CDDBE1247155}"/>
              </a:ext>
            </a:extLst>
          </p:cNvPr>
          <p:cNvPicPr>
            <a:picLocks noGrp="1" noChangeAspect="1"/>
          </p:cNvPicPr>
          <p:nvPr>
            <p:ph idx="1"/>
          </p:nvPr>
        </p:nvPicPr>
        <p:blipFill>
          <a:blip r:embed="rId2"/>
          <a:srcRect/>
          <a:stretch/>
        </p:blipFill>
        <p:spPr>
          <a:xfrm>
            <a:off x="508868" y="471900"/>
            <a:ext cx="11298836" cy="2412000"/>
          </a:xfrm>
        </p:spPr>
      </p:pic>
      <p:pic>
        <p:nvPicPr>
          <p:cNvPr id="8" name="Picture 7">
            <a:extLst>
              <a:ext uri="{FF2B5EF4-FFF2-40B4-BE49-F238E27FC236}">
                <a16:creationId xmlns:a16="http://schemas.microsoft.com/office/drawing/2014/main" id="{D0E505F5-0D2C-F445-8144-C55DD5A765A4}"/>
              </a:ext>
            </a:extLst>
          </p:cNvPr>
          <p:cNvPicPr>
            <a:picLocks noChangeAspect="1"/>
          </p:cNvPicPr>
          <p:nvPr/>
        </p:nvPicPr>
        <p:blipFill>
          <a:blip r:embed="rId3"/>
          <a:stretch>
            <a:fillRect/>
          </a:stretch>
        </p:blipFill>
        <p:spPr>
          <a:xfrm>
            <a:off x="757888" y="3163750"/>
            <a:ext cx="5703791" cy="3384000"/>
          </a:xfrm>
          <a:prstGeom prst="rect">
            <a:avLst/>
          </a:prstGeom>
        </p:spPr>
      </p:pic>
      <p:sp>
        <p:nvSpPr>
          <p:cNvPr id="9" name="Rounded Rectangle 8">
            <a:extLst>
              <a:ext uri="{FF2B5EF4-FFF2-40B4-BE49-F238E27FC236}">
                <a16:creationId xmlns:a16="http://schemas.microsoft.com/office/drawing/2014/main" id="{1EA820FD-5243-7A41-898F-366665C43020}"/>
              </a:ext>
            </a:extLst>
          </p:cNvPr>
          <p:cNvSpPr/>
          <p:nvPr/>
        </p:nvSpPr>
        <p:spPr>
          <a:xfrm>
            <a:off x="1236373" y="4314423"/>
            <a:ext cx="4778062" cy="257578"/>
          </a:xfrm>
          <a:prstGeom prst="roundRect">
            <a:avLst/>
          </a:prstGeom>
          <a:noFill/>
          <a:ln w="3810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415BC6-AF59-0944-AE18-C486E44FDF38}"/>
              </a:ext>
            </a:extLst>
          </p:cNvPr>
          <p:cNvSpPr txBox="1"/>
          <p:nvPr/>
        </p:nvSpPr>
        <p:spPr>
          <a:xfrm>
            <a:off x="5885832" y="4450620"/>
            <a:ext cx="4193649" cy="1015663"/>
          </a:xfrm>
          <a:prstGeom prst="rect">
            <a:avLst/>
          </a:prstGeom>
          <a:solidFill>
            <a:schemeClr val="bg1"/>
          </a:solidFill>
          <a:ln w="38100">
            <a:solidFill>
              <a:srgbClr val="FF2F92"/>
            </a:solidFill>
          </a:ln>
        </p:spPr>
        <p:txBody>
          <a:bodyPr wrap="none" rtlCol="0">
            <a:spAutoFit/>
          </a:bodyPr>
          <a:lstStyle/>
          <a:p>
            <a:r>
              <a:rPr lang="en-US" sz="2400" dirty="0">
                <a:solidFill>
                  <a:srgbClr val="FF2F92"/>
                </a:solidFill>
              </a:rPr>
              <a:t>R tutorial!</a:t>
            </a:r>
            <a:br>
              <a:rPr lang="en-US" dirty="0">
                <a:solidFill>
                  <a:srgbClr val="FF2F92"/>
                </a:solidFill>
              </a:rPr>
            </a:br>
            <a:r>
              <a:rPr lang="en-US" i="1" dirty="0">
                <a:solidFill>
                  <a:srgbClr val="FF2F92"/>
                </a:solidFill>
              </a:rPr>
              <a:t>How to </a:t>
            </a:r>
            <a:r>
              <a:rPr lang="en-US" i="1">
                <a:solidFill>
                  <a:srgbClr val="FF2F92"/>
                </a:solidFill>
              </a:rPr>
              <a:t>fit SSMs </a:t>
            </a:r>
            <a:r>
              <a:rPr lang="en-US" i="1" dirty="0">
                <a:solidFill>
                  <a:srgbClr val="FF2F92"/>
                </a:solidFill>
              </a:rPr>
              <a:t>with TMB, stan, NIMBLE, +</a:t>
            </a:r>
            <a:endParaRPr lang="en-US" dirty="0">
              <a:solidFill>
                <a:srgbClr val="FF2F92"/>
              </a:solidFill>
            </a:endParaRPr>
          </a:p>
          <a:p>
            <a:endParaRPr lang="en-US" dirty="0"/>
          </a:p>
        </p:txBody>
      </p:sp>
    </p:spTree>
    <p:extLst>
      <p:ext uri="{BB962C8B-B14F-4D97-AF65-F5344CB8AC3E}">
        <p14:creationId xmlns:p14="http://schemas.microsoft.com/office/powerpoint/2010/main" val="802188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One-step-ahead residuals</a:t>
            </a:r>
          </a:p>
        </p:txBody>
      </p:sp>
      <p:pic>
        <p:nvPicPr>
          <p:cNvPr id="4" name="Picture 3" descr="Screen Shot 2020-03-09 at 11.20.44 AM.png"/>
          <p:cNvPicPr>
            <a:picLocks noChangeAspect="1"/>
          </p:cNvPicPr>
          <p:nvPr/>
        </p:nvPicPr>
        <p:blipFill rotWithShape="1">
          <a:blip r:embed="rId2">
            <a:extLst>
              <a:ext uri="{28A0092B-C50C-407E-A947-70E740481C1C}">
                <a14:useLocalDpi xmlns:a14="http://schemas.microsoft.com/office/drawing/2010/main" val="0"/>
              </a:ext>
            </a:extLst>
          </a:blip>
          <a:srcRect l="33750"/>
          <a:stretch/>
        </p:blipFill>
        <p:spPr>
          <a:xfrm>
            <a:off x="6129368" y="905248"/>
            <a:ext cx="5975999" cy="5952752"/>
          </a:xfrm>
          <a:prstGeom prst="rect">
            <a:avLst/>
          </a:prstGeom>
        </p:spPr>
      </p:pic>
      <p:pic>
        <p:nvPicPr>
          <p:cNvPr id="6" name="Picture 5" descr="Screen Shot 2020-03-09 at 11.22.41 AM.png">
            <a:extLst>
              <a:ext uri="{FF2B5EF4-FFF2-40B4-BE49-F238E27FC236}">
                <a16:creationId xmlns:a16="http://schemas.microsoft.com/office/drawing/2014/main" id="{42DA018E-46B1-A36E-D668-0CEA9B6F4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82" y="2040508"/>
            <a:ext cx="4315234" cy="684000"/>
          </a:xfrm>
          <a:prstGeom prst="rect">
            <a:avLst/>
          </a:prstGeom>
        </p:spPr>
      </p:pic>
      <p:sp>
        <p:nvSpPr>
          <p:cNvPr id="7" name="TextBox 6">
            <a:extLst>
              <a:ext uri="{FF2B5EF4-FFF2-40B4-BE49-F238E27FC236}">
                <a16:creationId xmlns:a16="http://schemas.microsoft.com/office/drawing/2014/main" id="{9C0872EB-C395-4370-6795-3E69F29C2F1B}"/>
              </a:ext>
            </a:extLst>
          </p:cNvPr>
          <p:cNvSpPr txBox="1"/>
          <p:nvPr/>
        </p:nvSpPr>
        <p:spPr>
          <a:xfrm>
            <a:off x="5096707" y="3890753"/>
            <a:ext cx="1191352" cy="369332"/>
          </a:xfrm>
          <a:prstGeom prst="rect">
            <a:avLst/>
          </a:prstGeom>
          <a:noFill/>
          <a:ln w="44450" cap="rnd">
            <a:solidFill>
              <a:srgbClr val="FF0000"/>
            </a:solidFill>
            <a:round/>
          </a:ln>
        </p:spPr>
        <p:txBody>
          <a:bodyPr wrap="none" rtlCol="0">
            <a:spAutoFit/>
          </a:bodyPr>
          <a:lstStyle/>
          <a:p>
            <a:r>
              <a:rPr lang="en-US" dirty="0"/>
              <a:t>Bad model</a:t>
            </a:r>
          </a:p>
        </p:txBody>
      </p:sp>
      <p:sp>
        <p:nvSpPr>
          <p:cNvPr id="8" name="TextBox 7">
            <a:extLst>
              <a:ext uri="{FF2B5EF4-FFF2-40B4-BE49-F238E27FC236}">
                <a16:creationId xmlns:a16="http://schemas.microsoft.com/office/drawing/2014/main" id="{AEFB6342-A7D7-490B-6547-D98615198A93}"/>
              </a:ext>
            </a:extLst>
          </p:cNvPr>
          <p:cNvSpPr txBox="1"/>
          <p:nvPr/>
        </p:nvSpPr>
        <p:spPr>
          <a:xfrm>
            <a:off x="4936916" y="1140936"/>
            <a:ext cx="1345240" cy="369332"/>
          </a:xfrm>
          <a:prstGeom prst="rect">
            <a:avLst/>
          </a:prstGeom>
          <a:noFill/>
          <a:ln w="44450" cap="rnd">
            <a:solidFill>
              <a:srgbClr val="00B0F0"/>
            </a:solidFill>
            <a:round/>
          </a:ln>
        </p:spPr>
        <p:txBody>
          <a:bodyPr wrap="none" rtlCol="0">
            <a:spAutoFit/>
          </a:bodyPr>
          <a:lstStyle/>
          <a:p>
            <a:r>
              <a:rPr lang="en-US" dirty="0"/>
              <a:t>Good model</a:t>
            </a:r>
          </a:p>
        </p:txBody>
      </p:sp>
      <p:sp>
        <p:nvSpPr>
          <p:cNvPr id="9" name="Rounded Rectangle 8">
            <a:extLst>
              <a:ext uri="{FF2B5EF4-FFF2-40B4-BE49-F238E27FC236}">
                <a16:creationId xmlns:a16="http://schemas.microsoft.com/office/drawing/2014/main" id="{3C3CF900-E273-7B33-28C9-B4A9E7C28A41}"/>
              </a:ext>
            </a:extLst>
          </p:cNvPr>
          <p:cNvSpPr/>
          <p:nvPr/>
        </p:nvSpPr>
        <p:spPr>
          <a:xfrm>
            <a:off x="1528762" y="2971799"/>
            <a:ext cx="2657475" cy="1161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transformation that makes them normally distributed if from good model</a:t>
            </a:r>
          </a:p>
        </p:txBody>
      </p:sp>
    </p:spTree>
    <p:extLst>
      <p:ext uri="{BB962C8B-B14F-4D97-AF65-F5344CB8AC3E}">
        <p14:creationId xmlns:p14="http://schemas.microsoft.com/office/powerpoint/2010/main" val="226590513"/>
      </p:ext>
    </p:extLst>
  </p:cSld>
  <p:clrMapOvr>
    <a:masterClrMapping/>
  </p:clrMapOvr>
  <mc:AlternateContent xmlns:mc="http://schemas.openxmlformats.org/markup-compatibility/2006" xmlns:p14="http://schemas.microsoft.com/office/powerpoint/2010/main">
    <mc:Choice Requires="p14">
      <p:transition spd="slow" p14:dur="2000" advTm="20351"/>
    </mc:Choice>
    <mc:Fallback xmlns="">
      <p:transition spd="slow" advTm="20351"/>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4613360" y="2316086"/>
            <a:ext cx="879406" cy="2427447"/>
            <a:chOff x="3087366" y="2315472"/>
            <a:chExt cx="879406" cy="2427447"/>
          </a:xfrm>
        </p:grpSpPr>
        <p:cxnSp>
          <p:nvCxnSpPr>
            <p:cNvPr id="83" name="Straight Arrow Connector 82"/>
            <p:cNvCxnSpPr/>
            <p:nvPr/>
          </p:nvCxnSpPr>
          <p:spPr>
            <a:xfrm flipV="1">
              <a:off x="3095835" y="2315472"/>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3087366" y="4496769"/>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3087366" y="3311214"/>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599249" y="2312652"/>
            <a:ext cx="899992" cy="2444379"/>
            <a:chOff x="3075249" y="2312651"/>
            <a:chExt cx="899992" cy="2444379"/>
          </a:xfrm>
        </p:grpSpPr>
        <p:cxnSp>
          <p:nvCxnSpPr>
            <p:cNvPr id="88" name="Straight Arrow Connector 87"/>
            <p:cNvCxnSpPr/>
            <p:nvPr/>
          </p:nvCxnSpPr>
          <p:spPr>
            <a:xfrm flipV="1">
              <a:off x="3075249" y="2312651"/>
              <a:ext cx="885881" cy="788633"/>
            </a:xfrm>
            <a:prstGeom prst="straightConnector1">
              <a:avLst/>
            </a:prstGeom>
            <a:ln w="57150" cmpd="sng">
              <a:solidFill>
                <a:srgbClr val="FFFFFF">
                  <a:alpha val="93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3095835" y="3309714"/>
              <a:ext cx="879406" cy="774522"/>
            </a:xfrm>
            <a:prstGeom prst="straightConnector1">
              <a:avLst/>
            </a:prstGeom>
            <a:ln w="57150" cmpd="sng">
              <a:solidFill>
                <a:srgbClr val="FFFFFF">
                  <a:alpha val="7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3095835" y="4510881"/>
              <a:ext cx="879406" cy="246149"/>
            </a:xfrm>
            <a:prstGeom prst="straightConnector1">
              <a:avLst/>
            </a:prstGeom>
            <a:ln w="57150" cmpd="sng">
              <a:solidFill>
                <a:srgbClr val="FFFFFF">
                  <a:alpha val="9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199" name="Group 198"/>
          <p:cNvGrpSpPr/>
          <p:nvPr/>
        </p:nvGrpSpPr>
        <p:grpSpPr>
          <a:xfrm>
            <a:off x="3727200" y="3106800"/>
            <a:ext cx="879406" cy="2029518"/>
            <a:chOff x="2201485" y="3106926"/>
            <a:chExt cx="879406" cy="2029518"/>
          </a:xfrm>
        </p:grpSpPr>
        <p:cxnSp>
          <p:nvCxnSpPr>
            <p:cNvPr id="200" name="Straight Arrow Connector 199"/>
            <p:cNvCxnSpPr/>
            <p:nvPr/>
          </p:nvCxnSpPr>
          <p:spPr>
            <a:xfrm flipV="1">
              <a:off x="2201485" y="3106926"/>
              <a:ext cx="879406" cy="1783366"/>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flipV="1">
              <a:off x="2201485" y="4487333"/>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p:nvPr/>
          </p:nvCxnSpPr>
          <p:spPr>
            <a:xfrm>
              <a:off x="2201485" y="4890294"/>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2201485" y="4727222"/>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p:nvPr/>
          </p:nvCxnSpPr>
          <p:spPr>
            <a:xfrm flipV="1">
              <a:off x="2201485" y="4099847"/>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4611366" y="2315473"/>
            <a:ext cx="879406" cy="2427447"/>
            <a:chOff x="3087366" y="2315472"/>
            <a:chExt cx="879406" cy="2427447"/>
          </a:xfrm>
        </p:grpSpPr>
        <p:cxnSp>
          <p:nvCxnSpPr>
            <p:cNvPr id="183" name="Straight Arrow Connector 182"/>
            <p:cNvCxnSpPr/>
            <p:nvPr/>
          </p:nvCxnSpPr>
          <p:spPr>
            <a:xfrm flipV="1">
              <a:off x="3095835" y="2315472"/>
              <a:ext cx="868116" cy="785812"/>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3087366" y="3698700"/>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a:off x="3087366" y="4496769"/>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flipV="1">
              <a:off x="3087366" y="4333697"/>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flipV="1">
              <a:off x="3087366" y="3311214"/>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3106926"/>
            <a:ext cx="879406" cy="2029518"/>
            <a:chOff x="2201485" y="3106926"/>
            <a:chExt cx="879406" cy="2029518"/>
          </a:xfrm>
        </p:grpSpPr>
        <p:cxnSp>
          <p:nvCxnSpPr>
            <p:cNvPr id="60" name="Straight Arrow Connector 59"/>
            <p:cNvCxnSpPr/>
            <p:nvPr/>
          </p:nvCxnSpPr>
          <p:spPr>
            <a:xfrm flipV="1">
              <a:off x="2201485" y="3106926"/>
              <a:ext cx="879406" cy="1783366"/>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2201485" y="4890294"/>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2201485" y="4727222"/>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3101284"/>
            <a:ext cx="893517" cy="2035160"/>
            <a:chOff x="2195843" y="3101284"/>
            <a:chExt cx="893517" cy="2035160"/>
          </a:xfrm>
        </p:grpSpPr>
        <p:cxnSp>
          <p:nvCxnSpPr>
            <p:cNvPr id="73" name="Straight Arrow Connector 72"/>
            <p:cNvCxnSpPr/>
            <p:nvPr/>
          </p:nvCxnSpPr>
          <p:spPr>
            <a:xfrm flipV="1">
              <a:off x="2195843" y="3101284"/>
              <a:ext cx="879406" cy="1783366"/>
            </a:xfrm>
            <a:prstGeom prst="straightConnector1">
              <a:avLst/>
            </a:prstGeom>
            <a:ln w="57150" cmpd="sng">
              <a:solidFill>
                <a:srgbClr val="FFFFFF">
                  <a:alpha val="8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2195843" y="4727222"/>
              <a:ext cx="879406" cy="163073"/>
            </a:xfrm>
            <a:prstGeom prst="straightConnector1">
              <a:avLst/>
            </a:prstGeom>
            <a:ln w="57150" cmpd="sng">
              <a:solidFill>
                <a:srgbClr val="FFFFFF">
                  <a:alpha val="8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2209954" y="4890295"/>
              <a:ext cx="879406" cy="246149"/>
            </a:xfrm>
            <a:prstGeom prst="straightConnector1">
              <a:avLst/>
            </a:prstGeom>
            <a:ln w="57150" cmpd="sng">
              <a:solidFill>
                <a:srgbClr val="FFFFFF">
                  <a:alpha val="9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grpSp>
        <p:nvGrpSpPr>
          <p:cNvPr id="152" name="Group 151"/>
          <p:cNvGrpSpPr/>
          <p:nvPr/>
        </p:nvGrpSpPr>
        <p:grpSpPr>
          <a:xfrm>
            <a:off x="7639435" y="1708294"/>
            <a:ext cx="2434596" cy="1150328"/>
            <a:chOff x="1265811" y="3806606"/>
            <a:chExt cx="2434596" cy="1150328"/>
          </a:xfrm>
        </p:grpSpPr>
        <p:sp>
          <p:nvSpPr>
            <p:cNvPr id="154" name="Rounded Rectangle 153"/>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5" name="Rounded Rectangle 154"/>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6" name="Rounded Rectangle 155"/>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7" name="TextBox 156"/>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58" name="TextBox 157"/>
            <p:cNvSpPr txBox="1"/>
            <p:nvPr/>
          </p:nvSpPr>
          <p:spPr>
            <a:xfrm>
              <a:off x="1265811" y="3806606"/>
              <a:ext cx="1835208" cy="523220"/>
            </a:xfrm>
            <a:prstGeom prst="rect">
              <a:avLst/>
            </a:prstGeom>
            <a:noFill/>
          </p:spPr>
          <p:txBody>
            <a:bodyPr wrap="none" rtlCol="0">
              <a:spAutoFit/>
            </a:bodyPr>
            <a:lstStyle/>
            <a:p>
              <a:r>
                <a:rPr lang="en-CA" sz="2800" dirty="0"/>
                <a:t>Process eq.</a:t>
              </a:r>
            </a:p>
          </p:txBody>
        </p:sp>
      </p:grpSp>
      <p:grpSp>
        <p:nvGrpSpPr>
          <p:cNvPr id="161" name="Group 160"/>
          <p:cNvGrpSpPr/>
          <p:nvPr/>
        </p:nvGrpSpPr>
        <p:grpSpPr>
          <a:xfrm>
            <a:off x="7585689" y="3352022"/>
            <a:ext cx="2788819" cy="1169018"/>
            <a:chOff x="1217076" y="2049082"/>
            <a:chExt cx="2788819" cy="1169018"/>
          </a:xfrm>
        </p:grpSpPr>
        <p:sp>
          <p:nvSpPr>
            <p:cNvPr id="164" name="Rounded Rectangle 163"/>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6" name="Rounded Rectangle 165"/>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7" name="Rounded Rectangle 166"/>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8" name="TextBox 167"/>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69" name="TextBox 168"/>
            <p:cNvSpPr txBox="1"/>
            <p:nvPr/>
          </p:nvSpPr>
          <p:spPr>
            <a:xfrm>
              <a:off x="1217076" y="2049082"/>
              <a:ext cx="2788819" cy="523220"/>
            </a:xfrm>
            <a:prstGeom prst="rect">
              <a:avLst/>
            </a:prstGeom>
            <a:noFill/>
          </p:spPr>
          <p:txBody>
            <a:bodyPr wrap="none" rtlCol="0">
              <a:spAutoFit/>
            </a:bodyPr>
            <a:lstStyle/>
            <a:p>
              <a:r>
                <a:rPr lang="en-CA" sz="2800" dirty="0"/>
                <a:t>Measurement eq.</a:t>
              </a:r>
            </a:p>
          </p:txBody>
        </p:sp>
      </p:gr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8" name="Group 7"/>
          <p:cNvGrpSpPr/>
          <p:nvPr/>
        </p:nvGrpSpPr>
        <p:grpSpPr>
          <a:xfrm>
            <a:off x="3733954" y="4727223"/>
            <a:ext cx="879406" cy="409222"/>
            <a:chOff x="2195843" y="4727223"/>
            <a:chExt cx="879406" cy="409222"/>
          </a:xfrm>
        </p:grpSpPr>
        <p:cxnSp>
          <p:nvCxnSpPr>
            <p:cNvPr id="80" name="Straight Arrow Connector 79"/>
            <p:cNvCxnSpPr/>
            <p:nvPr/>
          </p:nvCxnSpPr>
          <p:spPr>
            <a:xfrm>
              <a:off x="2195843" y="4890295"/>
              <a:ext cx="879406" cy="246150"/>
            </a:xfrm>
            <a:prstGeom prst="straightConnector1">
              <a:avLst/>
            </a:prstGeom>
            <a:ln w="57150" cmpd="sng">
              <a:solidFill>
                <a:schemeClr val="bg1"/>
              </a:solidFill>
              <a:headEnd type="oval" w="med" len="sm"/>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2195843" y="4727223"/>
              <a:ext cx="879406" cy="163070"/>
            </a:xfrm>
            <a:prstGeom prst="straightConnector1">
              <a:avLst/>
            </a:prstGeom>
            <a:ln w="57150" cmpd="sng">
              <a:solidFill>
                <a:schemeClr val="bg1"/>
              </a:solidFill>
              <a:headEnd type="oval" w="med" len="sm"/>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1344886341"/>
      </p:ext>
    </p:extLst>
  </p:cSld>
  <p:clrMapOvr>
    <a:masterClrMapping/>
  </p:clrMapOvr>
  <mc:AlternateContent xmlns:mc="http://schemas.openxmlformats.org/markup-compatibility/2006" xmlns:p14="http://schemas.microsoft.com/office/powerpoint/2010/main">
    <mc:Choice Requires="p14">
      <p:transition spd="slow" p14:dur="2000" advTm="186329"/>
    </mc:Choice>
    <mc:Fallback xmlns="">
      <p:transition xmlns:p14="http://schemas.microsoft.com/office/powerpoint/2010/main" spd="slow" advTm="186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9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5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77A-F929-6440-9E0B-98178D216430}"/>
              </a:ext>
            </a:extLst>
          </p:cNvPr>
          <p:cNvSpPr>
            <a:spLocks noGrp="1"/>
          </p:cNvSpPr>
          <p:nvPr>
            <p:ph type="title"/>
          </p:nvPr>
        </p:nvSpPr>
        <p:spPr/>
        <p:txBody>
          <a:bodyPr/>
          <a:lstStyle/>
          <a:p>
            <a:pPr algn="ctr"/>
            <a:r>
              <a:rPr lang="en-US" dirty="0"/>
              <a:t>Hidden Markov Model</a:t>
            </a:r>
          </a:p>
        </p:txBody>
      </p:sp>
      <p:sp>
        <p:nvSpPr>
          <p:cNvPr id="14" name="TextBox 13">
            <a:extLst>
              <a:ext uri="{FF2B5EF4-FFF2-40B4-BE49-F238E27FC236}">
                <a16:creationId xmlns:a16="http://schemas.microsoft.com/office/drawing/2014/main" id="{BDF4BA2B-9D7B-E945-A6E8-F5F053EF9D76}"/>
              </a:ext>
            </a:extLst>
          </p:cNvPr>
          <p:cNvSpPr txBox="1"/>
          <p:nvPr/>
        </p:nvSpPr>
        <p:spPr>
          <a:xfrm>
            <a:off x="1640760" y="1725843"/>
            <a:ext cx="1829796" cy="738664"/>
          </a:xfrm>
          <a:prstGeom prst="rect">
            <a:avLst/>
          </a:prstGeom>
          <a:noFill/>
        </p:spPr>
        <p:txBody>
          <a:bodyPr wrap="none" rtlCol="0">
            <a:spAutoFit/>
          </a:bodyPr>
          <a:lstStyle/>
          <a:p>
            <a:r>
              <a:rPr lang="en-US" sz="2400" dirty="0">
                <a:solidFill>
                  <a:srgbClr val="D5017B"/>
                </a:solidFill>
              </a:rPr>
              <a:t>Observations</a:t>
            </a:r>
          </a:p>
          <a:p>
            <a:r>
              <a:rPr lang="en-US" dirty="0">
                <a:solidFill>
                  <a:srgbClr val="D5017B"/>
                </a:solidFill>
              </a:rPr>
              <a:t>(e.g., max depth)</a:t>
            </a:r>
          </a:p>
        </p:txBody>
      </p:sp>
      <p:sp>
        <p:nvSpPr>
          <p:cNvPr id="29" name="Oval 28">
            <a:extLst>
              <a:ext uri="{FF2B5EF4-FFF2-40B4-BE49-F238E27FC236}">
                <a16:creationId xmlns:a16="http://schemas.microsoft.com/office/drawing/2014/main" id="{16A4C381-2801-40CB-342F-594769755025}"/>
              </a:ext>
            </a:extLst>
          </p:cNvPr>
          <p:cNvSpPr>
            <a:spLocks noChangeAspect="1"/>
          </p:cNvSpPr>
          <p:nvPr/>
        </p:nvSpPr>
        <p:spPr>
          <a:xfrm>
            <a:off x="369771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278694D-7040-3CF2-363F-DF8C662BA0BF}"/>
                  </a:ext>
                </a:extLst>
              </p:cNvPr>
              <p:cNvSpPr txBox="1"/>
              <p:nvPr/>
            </p:nvSpPr>
            <p:spPr>
              <a:xfrm>
                <a:off x="3838100" y="1922541"/>
                <a:ext cx="3115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1</m:t>
                          </m:r>
                        </m:sub>
                      </m:sSub>
                    </m:oMath>
                  </m:oMathPara>
                </a14:m>
                <a:endParaRPr lang="en-US" sz="2200" dirty="0"/>
              </a:p>
            </p:txBody>
          </p:sp>
        </mc:Choice>
        <mc:Fallback xmlns="">
          <p:sp>
            <p:nvSpPr>
              <p:cNvPr id="30" name="TextBox 29">
                <a:extLst>
                  <a:ext uri="{FF2B5EF4-FFF2-40B4-BE49-F238E27FC236}">
                    <a16:creationId xmlns:a16="http://schemas.microsoft.com/office/drawing/2014/main" id="{2278694D-7040-3CF2-363F-DF8C662BA0BF}"/>
                  </a:ext>
                </a:extLst>
              </p:cNvPr>
              <p:cNvSpPr txBox="1">
                <a:spLocks noRot="1" noChangeAspect="1" noMove="1" noResize="1" noEditPoints="1" noAdjustHandles="1" noChangeArrowheads="1" noChangeShapeType="1" noTextEdit="1"/>
              </p:cNvSpPr>
              <p:nvPr/>
            </p:nvSpPr>
            <p:spPr>
              <a:xfrm>
                <a:off x="3838100" y="1922541"/>
                <a:ext cx="311559" cy="338554"/>
              </a:xfrm>
              <a:prstGeom prst="rect">
                <a:avLst/>
              </a:prstGeom>
              <a:blipFill>
                <a:blip r:embed="rId3"/>
                <a:stretch>
                  <a:fillRect l="-20000" r="-8000" b="-14286"/>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0CD53886-7881-236A-5A1E-0CFFC58D04A0}"/>
              </a:ext>
            </a:extLst>
          </p:cNvPr>
          <p:cNvSpPr>
            <a:spLocks noChangeAspect="1"/>
          </p:cNvSpPr>
          <p:nvPr/>
        </p:nvSpPr>
        <p:spPr>
          <a:xfrm>
            <a:off x="469393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23E3CFE-5681-A11C-4360-08BE9DCC46E3}"/>
              </a:ext>
            </a:extLst>
          </p:cNvPr>
          <p:cNvSpPr txBox="1"/>
          <p:nvPr/>
        </p:nvSpPr>
        <p:spPr>
          <a:xfrm>
            <a:off x="4880636" y="1905413"/>
            <a:ext cx="213200" cy="369332"/>
          </a:xfrm>
          <a:prstGeom prst="rect">
            <a:avLst/>
          </a:prstGeom>
          <a:noFill/>
        </p:spPr>
        <p:txBody>
          <a:bodyPr wrap="none" lIns="0" tIns="0" rIns="0" bIns="0" rtlCol="0">
            <a:spAutoFit/>
          </a:bodyPr>
          <a:lstStyle/>
          <a:p>
            <a:r>
              <a:rPr lang="en-US" sz="2400" dirty="0"/>
              <a:t>…</a:t>
            </a:r>
          </a:p>
        </p:txBody>
      </p:sp>
      <p:sp>
        <p:nvSpPr>
          <p:cNvPr id="33" name="Oval 32">
            <a:extLst>
              <a:ext uri="{FF2B5EF4-FFF2-40B4-BE49-F238E27FC236}">
                <a16:creationId xmlns:a16="http://schemas.microsoft.com/office/drawing/2014/main" id="{14FEF094-A4C3-5ACF-C1C1-2435EF54A2F1}"/>
              </a:ext>
            </a:extLst>
          </p:cNvPr>
          <p:cNvSpPr>
            <a:spLocks noChangeAspect="1"/>
          </p:cNvSpPr>
          <p:nvPr/>
        </p:nvSpPr>
        <p:spPr>
          <a:xfrm>
            <a:off x="569014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4296F9-BCE3-1DA3-4F7B-302D4A74F727}"/>
                  </a:ext>
                </a:extLst>
              </p:cNvPr>
              <p:cNvSpPr txBox="1"/>
              <p:nvPr/>
            </p:nvSpPr>
            <p:spPr>
              <a:xfrm>
                <a:off x="570208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4" name="TextBox 33">
                <a:extLst>
                  <a:ext uri="{FF2B5EF4-FFF2-40B4-BE49-F238E27FC236}">
                    <a16:creationId xmlns:a16="http://schemas.microsoft.com/office/drawing/2014/main" id="{A84296F9-BCE3-1DA3-4F7B-302D4A74F727}"/>
                  </a:ext>
                </a:extLst>
              </p:cNvPr>
              <p:cNvSpPr txBox="1">
                <a:spLocks noRot="1" noChangeAspect="1" noMove="1" noResize="1" noEditPoints="1" noAdjustHandles="1" noChangeArrowheads="1" noChangeShapeType="1" noTextEdit="1"/>
              </p:cNvSpPr>
              <p:nvPr/>
            </p:nvSpPr>
            <p:spPr>
              <a:xfrm>
                <a:off x="5702082" y="1918059"/>
                <a:ext cx="564064" cy="338554"/>
              </a:xfrm>
              <a:prstGeom prst="rect">
                <a:avLst/>
              </a:prstGeom>
              <a:blipFill>
                <a:blip r:embed="rId4"/>
                <a:stretch>
                  <a:fillRect l="-8696" r="-4348" b="-18519"/>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DE03FD31-A5FA-BFFB-44EA-A6BDA0162E88}"/>
              </a:ext>
            </a:extLst>
          </p:cNvPr>
          <p:cNvSpPr>
            <a:spLocks noChangeAspect="1"/>
          </p:cNvSpPr>
          <p:nvPr/>
        </p:nvSpPr>
        <p:spPr>
          <a:xfrm>
            <a:off x="6686361" y="1809797"/>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F6225D-829C-439B-6E3F-04E61D9018C4}"/>
                  </a:ext>
                </a:extLst>
              </p:cNvPr>
              <p:cNvSpPr txBox="1"/>
              <p:nvPr/>
            </p:nvSpPr>
            <p:spPr>
              <a:xfrm>
                <a:off x="6826745" y="1924158"/>
                <a:ext cx="2963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36" name="TextBox 35">
                <a:extLst>
                  <a:ext uri="{FF2B5EF4-FFF2-40B4-BE49-F238E27FC236}">
                    <a16:creationId xmlns:a16="http://schemas.microsoft.com/office/drawing/2014/main" id="{6BF6225D-829C-439B-6E3F-04E61D9018C4}"/>
                  </a:ext>
                </a:extLst>
              </p:cNvPr>
              <p:cNvSpPr txBox="1">
                <a:spLocks noRot="1" noChangeAspect="1" noMove="1" noResize="1" noEditPoints="1" noAdjustHandles="1" noChangeArrowheads="1" noChangeShapeType="1" noTextEdit="1"/>
              </p:cNvSpPr>
              <p:nvPr/>
            </p:nvSpPr>
            <p:spPr>
              <a:xfrm>
                <a:off x="6826745" y="1924158"/>
                <a:ext cx="296363" cy="338554"/>
              </a:xfrm>
              <a:prstGeom prst="rect">
                <a:avLst/>
              </a:prstGeom>
              <a:blipFill>
                <a:blip r:embed="rId5"/>
                <a:stretch>
                  <a:fillRect l="-20833" r="-8333" b="-14286"/>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AC356F8C-4953-70F9-CB74-B458D81E4B03}"/>
              </a:ext>
            </a:extLst>
          </p:cNvPr>
          <p:cNvSpPr>
            <a:spLocks noChangeAspect="1"/>
          </p:cNvSpPr>
          <p:nvPr/>
        </p:nvSpPr>
        <p:spPr>
          <a:xfrm>
            <a:off x="768257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3F97D7-ECA4-640C-9B31-05F0278B5711}"/>
                  </a:ext>
                </a:extLst>
              </p:cNvPr>
              <p:cNvSpPr txBox="1"/>
              <p:nvPr/>
            </p:nvSpPr>
            <p:spPr>
              <a:xfrm>
                <a:off x="769451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8" name="TextBox 37">
                <a:extLst>
                  <a:ext uri="{FF2B5EF4-FFF2-40B4-BE49-F238E27FC236}">
                    <a16:creationId xmlns:a16="http://schemas.microsoft.com/office/drawing/2014/main" id="{493F97D7-ECA4-640C-9B31-05F0278B5711}"/>
                  </a:ext>
                </a:extLst>
              </p:cNvPr>
              <p:cNvSpPr txBox="1">
                <a:spLocks noRot="1" noChangeAspect="1" noMove="1" noResize="1" noEditPoints="1" noAdjustHandles="1" noChangeArrowheads="1" noChangeShapeType="1" noTextEdit="1"/>
              </p:cNvSpPr>
              <p:nvPr/>
            </p:nvSpPr>
            <p:spPr>
              <a:xfrm>
                <a:off x="7694512" y="1918059"/>
                <a:ext cx="564064" cy="338554"/>
              </a:xfrm>
              <a:prstGeom prst="rect">
                <a:avLst/>
              </a:prstGeom>
              <a:blipFill>
                <a:blip r:embed="rId6"/>
                <a:stretch>
                  <a:fillRect l="-10870" r="-4348" b="-18519"/>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35B7DEC-C7F5-D5F4-EC89-023F6390FE6A}"/>
              </a:ext>
            </a:extLst>
          </p:cNvPr>
          <p:cNvSpPr>
            <a:spLocks noChangeAspect="1"/>
          </p:cNvSpPr>
          <p:nvPr/>
        </p:nvSpPr>
        <p:spPr>
          <a:xfrm>
            <a:off x="868017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F6F6D42-A3A8-226A-391D-1026E3BEEE2B}"/>
              </a:ext>
            </a:extLst>
          </p:cNvPr>
          <p:cNvSpPr txBox="1"/>
          <p:nvPr/>
        </p:nvSpPr>
        <p:spPr>
          <a:xfrm>
            <a:off x="8866876" y="1905413"/>
            <a:ext cx="213200" cy="369332"/>
          </a:xfrm>
          <a:prstGeom prst="rect">
            <a:avLst/>
          </a:prstGeom>
          <a:noFill/>
        </p:spPr>
        <p:txBody>
          <a:bodyPr wrap="none" lIns="0" tIns="0" rIns="0" bIns="0" rtlCol="0">
            <a:spAutoFit/>
          </a:bodyPr>
          <a:lstStyle/>
          <a:p>
            <a:r>
              <a:rPr lang="en-US" sz="2400" dirty="0"/>
              <a:t>…</a:t>
            </a:r>
          </a:p>
        </p:txBody>
      </p:sp>
      <p:sp>
        <p:nvSpPr>
          <p:cNvPr id="41" name="Oval 40">
            <a:extLst>
              <a:ext uri="{FF2B5EF4-FFF2-40B4-BE49-F238E27FC236}">
                <a16:creationId xmlns:a16="http://schemas.microsoft.com/office/drawing/2014/main" id="{EB370A5F-F29F-5B51-F778-8DF8B454C9C8}"/>
              </a:ext>
            </a:extLst>
          </p:cNvPr>
          <p:cNvSpPr>
            <a:spLocks noChangeAspect="1"/>
          </p:cNvSpPr>
          <p:nvPr/>
        </p:nvSpPr>
        <p:spPr>
          <a:xfrm>
            <a:off x="967500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DAEACB5-1B39-BEEE-3C7D-3EF581328050}"/>
                  </a:ext>
                </a:extLst>
              </p:cNvPr>
              <p:cNvSpPr txBox="1"/>
              <p:nvPr/>
            </p:nvSpPr>
            <p:spPr>
              <a:xfrm>
                <a:off x="9815390" y="1922541"/>
                <a:ext cx="34240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42" name="TextBox 41">
                <a:extLst>
                  <a:ext uri="{FF2B5EF4-FFF2-40B4-BE49-F238E27FC236}">
                    <a16:creationId xmlns:a16="http://schemas.microsoft.com/office/drawing/2014/main" id="{5DAEACB5-1B39-BEEE-3C7D-3EF581328050}"/>
                  </a:ext>
                </a:extLst>
              </p:cNvPr>
              <p:cNvSpPr txBox="1">
                <a:spLocks noRot="1" noChangeAspect="1" noMove="1" noResize="1" noEditPoints="1" noAdjustHandles="1" noChangeArrowheads="1" noChangeShapeType="1" noTextEdit="1"/>
              </p:cNvSpPr>
              <p:nvPr/>
            </p:nvSpPr>
            <p:spPr>
              <a:xfrm>
                <a:off x="9815390" y="1922541"/>
                <a:ext cx="342401" cy="338554"/>
              </a:xfrm>
              <a:prstGeom prst="rect">
                <a:avLst/>
              </a:prstGeom>
              <a:blipFill>
                <a:blip r:embed="rId7"/>
                <a:stretch>
                  <a:fillRect l="-17857" r="-7143" b="-14286"/>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5980159E-D443-12A0-88AA-3D793061681E}"/>
              </a:ext>
            </a:extLst>
          </p:cNvPr>
          <p:cNvCxnSpPr>
            <a:cxnSpLocks/>
          </p:cNvCxnSpPr>
          <p:nvPr/>
        </p:nvCxnSpPr>
        <p:spPr>
          <a:xfrm flipV="1">
            <a:off x="3977552" y="2384180"/>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8EA6BCA-C55A-75A3-164C-944FCA4485F7}"/>
              </a:ext>
            </a:extLst>
          </p:cNvPr>
          <p:cNvCxnSpPr>
            <a:cxnSpLocks/>
          </p:cNvCxnSpPr>
          <p:nvPr/>
        </p:nvCxnSpPr>
        <p:spPr>
          <a:xfrm flipV="1">
            <a:off x="498193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2CFFB2B-15DC-BFE2-5FEB-C32C74D888F4}"/>
              </a:ext>
            </a:extLst>
          </p:cNvPr>
          <p:cNvCxnSpPr>
            <a:cxnSpLocks/>
          </p:cNvCxnSpPr>
          <p:nvPr/>
        </p:nvCxnSpPr>
        <p:spPr>
          <a:xfrm flipV="1">
            <a:off x="5978146" y="2376257"/>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C3234AC-5073-B37C-FDBB-52607072FAF1}"/>
              </a:ext>
            </a:extLst>
          </p:cNvPr>
          <p:cNvCxnSpPr>
            <a:cxnSpLocks/>
          </p:cNvCxnSpPr>
          <p:nvPr/>
        </p:nvCxnSpPr>
        <p:spPr>
          <a:xfrm flipV="1">
            <a:off x="6974361" y="2376256"/>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3AFFCB-6C97-791A-F512-5D4AA99DCA4C}"/>
              </a:ext>
            </a:extLst>
          </p:cNvPr>
          <p:cNvCxnSpPr>
            <a:cxnSpLocks/>
          </p:cNvCxnSpPr>
          <p:nvPr/>
        </p:nvCxnSpPr>
        <p:spPr>
          <a:xfrm flipV="1">
            <a:off x="896817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672791A-7F2C-F401-4E6C-2F5E9E3ACE67}"/>
              </a:ext>
            </a:extLst>
          </p:cNvPr>
          <p:cNvCxnSpPr>
            <a:cxnSpLocks/>
          </p:cNvCxnSpPr>
          <p:nvPr/>
        </p:nvCxnSpPr>
        <p:spPr>
          <a:xfrm flipV="1">
            <a:off x="7970576" y="2376255"/>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0C189B2-F88E-3468-356B-11D0CF3FA019}"/>
              </a:ext>
            </a:extLst>
          </p:cNvPr>
          <p:cNvCxnSpPr>
            <a:cxnSpLocks/>
          </p:cNvCxnSpPr>
          <p:nvPr/>
        </p:nvCxnSpPr>
        <p:spPr>
          <a:xfrm flipV="1">
            <a:off x="9963006"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219F66DD-1DFB-142C-D9DD-3AE38569B825}"/>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1" name="TextBox 20">
            <a:extLst>
              <a:ext uri="{FF2B5EF4-FFF2-40B4-BE49-F238E27FC236}">
                <a16:creationId xmlns:a16="http://schemas.microsoft.com/office/drawing/2014/main" id="{96D3BF3A-1F94-B144-84BE-BDF3224DE12B}"/>
              </a:ext>
            </a:extLst>
          </p:cNvPr>
          <p:cNvSpPr txBox="1"/>
          <p:nvPr/>
        </p:nvSpPr>
        <p:spPr>
          <a:xfrm>
            <a:off x="930473" y="2894103"/>
            <a:ext cx="2709653" cy="738664"/>
          </a:xfrm>
          <a:prstGeom prst="rect">
            <a:avLst/>
          </a:prstGeom>
          <a:noFill/>
        </p:spPr>
        <p:txBody>
          <a:bodyPr wrap="none" rtlCol="0">
            <a:spAutoFit/>
          </a:bodyPr>
          <a:lstStyle/>
          <a:p>
            <a:r>
              <a:rPr lang="en-US" sz="2400" dirty="0">
                <a:solidFill>
                  <a:srgbClr val="40A6F2"/>
                </a:solidFill>
              </a:rPr>
              <a:t>Hidden states</a:t>
            </a:r>
          </a:p>
          <a:p>
            <a:r>
              <a:rPr lang="en-US" dirty="0">
                <a:solidFill>
                  <a:srgbClr val="40A6F2"/>
                </a:solidFill>
              </a:rPr>
              <a:t>(e.g., foraging vs travelling)</a:t>
            </a:r>
          </a:p>
        </p:txBody>
      </p:sp>
      <p:sp>
        <p:nvSpPr>
          <p:cNvPr id="43" name="Rectangle 42">
            <a:extLst>
              <a:ext uri="{FF2B5EF4-FFF2-40B4-BE49-F238E27FC236}">
                <a16:creationId xmlns:a16="http://schemas.microsoft.com/office/drawing/2014/main" id="{1E10E93E-2E17-31EB-17AB-E76D163146FC}"/>
              </a:ext>
            </a:extLst>
          </p:cNvPr>
          <p:cNvSpPr>
            <a:spLocks/>
          </p:cNvSpPr>
          <p:nvPr/>
        </p:nvSpPr>
        <p:spPr>
          <a:xfrm>
            <a:off x="3697716"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5450B28-8889-C242-3D2F-D105122D5F6A}"/>
                  </a:ext>
                </a:extLst>
              </p:cNvPr>
              <p:cNvSpPr txBox="1"/>
              <p:nvPr/>
            </p:nvSpPr>
            <p:spPr>
              <a:xfrm>
                <a:off x="3838100" y="3111886"/>
                <a:ext cx="35830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1</m:t>
                          </m:r>
                        </m:sub>
                      </m:sSub>
                    </m:oMath>
                  </m:oMathPara>
                </a14:m>
                <a:endParaRPr lang="en-US" sz="2200" dirty="0"/>
              </a:p>
            </p:txBody>
          </p:sp>
        </mc:Choice>
        <mc:Fallback xmlns="">
          <p:sp>
            <p:nvSpPr>
              <p:cNvPr id="44" name="TextBox 43">
                <a:extLst>
                  <a:ext uri="{FF2B5EF4-FFF2-40B4-BE49-F238E27FC236}">
                    <a16:creationId xmlns:a16="http://schemas.microsoft.com/office/drawing/2014/main" id="{35450B28-8889-C242-3D2F-D105122D5F6A}"/>
                  </a:ext>
                </a:extLst>
              </p:cNvPr>
              <p:cNvSpPr txBox="1">
                <a:spLocks noRot="1" noChangeAspect="1" noMove="1" noResize="1" noEditPoints="1" noAdjustHandles="1" noChangeArrowheads="1" noChangeShapeType="1" noTextEdit="1"/>
              </p:cNvSpPr>
              <p:nvPr/>
            </p:nvSpPr>
            <p:spPr>
              <a:xfrm>
                <a:off x="3838100" y="3111886"/>
                <a:ext cx="358303" cy="338554"/>
              </a:xfrm>
              <a:prstGeom prst="rect">
                <a:avLst/>
              </a:prstGeom>
              <a:blipFill>
                <a:blip r:embed="rId10"/>
                <a:stretch>
                  <a:fillRect l="-17241" r="-6897" b="-17857"/>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1814CCCB-F3A2-5518-5757-3E4582CAC220}"/>
              </a:ext>
            </a:extLst>
          </p:cNvPr>
          <p:cNvSpPr>
            <a:spLocks/>
          </p:cNvSpPr>
          <p:nvPr/>
        </p:nvSpPr>
        <p:spPr>
          <a:xfrm>
            <a:off x="4693931"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5F01751-8055-DBD2-3DAF-45495BCEE104}"/>
              </a:ext>
            </a:extLst>
          </p:cNvPr>
          <p:cNvSpPr>
            <a:spLocks/>
          </p:cNvSpPr>
          <p:nvPr/>
        </p:nvSpPr>
        <p:spPr>
          <a:xfrm>
            <a:off x="5690146" y="2990787"/>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4522CF6-FF8D-5C55-F582-F49611914087}"/>
                  </a:ext>
                </a:extLst>
              </p:cNvPr>
              <p:cNvSpPr txBox="1"/>
              <p:nvPr/>
            </p:nvSpPr>
            <p:spPr>
              <a:xfrm>
                <a:off x="5691742"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48" name="TextBox 47">
                <a:extLst>
                  <a:ext uri="{FF2B5EF4-FFF2-40B4-BE49-F238E27FC236}">
                    <a16:creationId xmlns:a16="http://schemas.microsoft.com/office/drawing/2014/main" id="{54522CF6-FF8D-5C55-F582-F49611914087}"/>
                  </a:ext>
                </a:extLst>
              </p:cNvPr>
              <p:cNvSpPr txBox="1">
                <a:spLocks noRot="1" noChangeAspect="1" noMove="1" noResize="1" noEditPoints="1" noAdjustHandles="1" noChangeArrowheads="1" noChangeShapeType="1" noTextEdit="1"/>
              </p:cNvSpPr>
              <p:nvPr/>
            </p:nvSpPr>
            <p:spPr>
              <a:xfrm>
                <a:off x="5691742" y="3109510"/>
                <a:ext cx="610808" cy="338554"/>
              </a:xfrm>
              <a:prstGeom prst="rect">
                <a:avLst/>
              </a:prstGeom>
              <a:blipFill>
                <a:blip r:embed="rId11"/>
                <a:stretch>
                  <a:fillRect l="-10204" r="-4082" b="-14286"/>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252CB4A9-7285-3DA5-AAE0-3505487813FE}"/>
              </a:ext>
            </a:extLst>
          </p:cNvPr>
          <p:cNvSpPr txBox="1"/>
          <p:nvPr/>
        </p:nvSpPr>
        <p:spPr>
          <a:xfrm>
            <a:off x="4880287" y="3106429"/>
            <a:ext cx="213200" cy="369332"/>
          </a:xfrm>
          <a:prstGeom prst="rect">
            <a:avLst/>
          </a:prstGeom>
          <a:noFill/>
        </p:spPr>
        <p:txBody>
          <a:bodyPr wrap="none" lIns="0" tIns="0" rIns="0" bIns="0" rtlCol="0">
            <a:spAutoFit/>
          </a:bodyPr>
          <a:lstStyle/>
          <a:p>
            <a:r>
              <a:rPr lang="en-US" sz="2400" dirty="0"/>
              <a:t>…</a:t>
            </a:r>
          </a:p>
        </p:txBody>
      </p:sp>
      <p:sp>
        <p:nvSpPr>
          <p:cNvPr id="51" name="Rectangle 50">
            <a:extLst>
              <a:ext uri="{FF2B5EF4-FFF2-40B4-BE49-F238E27FC236}">
                <a16:creationId xmlns:a16="http://schemas.microsoft.com/office/drawing/2014/main" id="{2019C3F8-BA27-F68D-F1F7-F6A863DE766F}"/>
              </a:ext>
            </a:extLst>
          </p:cNvPr>
          <p:cNvSpPr>
            <a:spLocks/>
          </p:cNvSpPr>
          <p:nvPr/>
        </p:nvSpPr>
        <p:spPr>
          <a:xfrm>
            <a:off x="6686361" y="2985240"/>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853B2D-A823-8F4A-7732-55E856F896CE}"/>
                  </a:ext>
                </a:extLst>
              </p:cNvPr>
              <p:cNvSpPr txBox="1"/>
              <p:nvPr/>
            </p:nvSpPr>
            <p:spPr>
              <a:xfrm>
                <a:off x="6826745" y="3103963"/>
                <a:ext cx="34310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52" name="TextBox 51">
                <a:extLst>
                  <a:ext uri="{FF2B5EF4-FFF2-40B4-BE49-F238E27FC236}">
                    <a16:creationId xmlns:a16="http://schemas.microsoft.com/office/drawing/2014/main" id="{3B853B2D-A823-8F4A-7732-55E856F896CE}"/>
                  </a:ext>
                </a:extLst>
              </p:cNvPr>
              <p:cNvSpPr txBox="1">
                <a:spLocks noRot="1" noChangeAspect="1" noMove="1" noResize="1" noEditPoints="1" noAdjustHandles="1" noChangeArrowheads="1" noChangeShapeType="1" noTextEdit="1"/>
              </p:cNvSpPr>
              <p:nvPr/>
            </p:nvSpPr>
            <p:spPr>
              <a:xfrm>
                <a:off x="6826745" y="3103963"/>
                <a:ext cx="343106" cy="338554"/>
              </a:xfrm>
              <a:prstGeom prst="rect">
                <a:avLst/>
              </a:prstGeom>
              <a:blipFill>
                <a:blip r:embed="rId12"/>
                <a:stretch>
                  <a:fillRect l="-17857" r="-3571" b="-14286"/>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DEE140D2-01C5-9151-7C21-6579670A011A}"/>
              </a:ext>
            </a:extLst>
          </p:cNvPr>
          <p:cNvSpPr>
            <a:spLocks/>
          </p:cNvSpPr>
          <p:nvPr/>
        </p:nvSpPr>
        <p:spPr>
          <a:xfrm>
            <a:off x="7682576"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36C9705-DA9C-79B8-56FE-825A8707334C}"/>
                  </a:ext>
                </a:extLst>
              </p:cNvPr>
              <p:cNvSpPr txBox="1"/>
              <p:nvPr/>
            </p:nvSpPr>
            <p:spPr>
              <a:xfrm>
                <a:off x="7685550"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54" name="TextBox 53">
                <a:extLst>
                  <a:ext uri="{FF2B5EF4-FFF2-40B4-BE49-F238E27FC236}">
                    <a16:creationId xmlns:a16="http://schemas.microsoft.com/office/drawing/2014/main" id="{336C9705-DA9C-79B8-56FE-825A8707334C}"/>
                  </a:ext>
                </a:extLst>
              </p:cNvPr>
              <p:cNvSpPr txBox="1">
                <a:spLocks noRot="1" noChangeAspect="1" noMove="1" noResize="1" noEditPoints="1" noAdjustHandles="1" noChangeArrowheads="1" noChangeShapeType="1" noTextEdit="1"/>
              </p:cNvSpPr>
              <p:nvPr/>
            </p:nvSpPr>
            <p:spPr>
              <a:xfrm>
                <a:off x="7685550" y="3109510"/>
                <a:ext cx="610808" cy="338554"/>
              </a:xfrm>
              <a:prstGeom prst="rect">
                <a:avLst/>
              </a:prstGeom>
              <a:blipFill>
                <a:blip r:embed="rId13"/>
                <a:stretch>
                  <a:fillRect l="-10204" r="-4082" b="-14286"/>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F86E9440-65F3-3780-EC1B-9A99AB7AA8AB}"/>
              </a:ext>
            </a:extLst>
          </p:cNvPr>
          <p:cNvSpPr>
            <a:spLocks/>
          </p:cNvSpPr>
          <p:nvPr/>
        </p:nvSpPr>
        <p:spPr>
          <a:xfrm>
            <a:off x="8680171"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BBB6DD4-5307-8A54-F45F-ABD4A6468644}"/>
              </a:ext>
            </a:extLst>
          </p:cNvPr>
          <p:cNvSpPr txBox="1"/>
          <p:nvPr/>
        </p:nvSpPr>
        <p:spPr>
          <a:xfrm>
            <a:off x="8866527" y="3106428"/>
            <a:ext cx="213200" cy="369332"/>
          </a:xfrm>
          <a:prstGeom prst="rect">
            <a:avLst/>
          </a:prstGeom>
          <a:noFill/>
        </p:spPr>
        <p:txBody>
          <a:bodyPr wrap="none" lIns="0" tIns="0" rIns="0" bIns="0" rtlCol="0">
            <a:spAutoFit/>
          </a:bodyPr>
          <a:lstStyle/>
          <a:p>
            <a:r>
              <a:rPr lang="en-US" sz="2400" dirty="0"/>
              <a:t>…</a:t>
            </a:r>
          </a:p>
        </p:txBody>
      </p:sp>
      <p:sp>
        <p:nvSpPr>
          <p:cNvPr id="57" name="Rectangle 56">
            <a:extLst>
              <a:ext uri="{FF2B5EF4-FFF2-40B4-BE49-F238E27FC236}">
                <a16:creationId xmlns:a16="http://schemas.microsoft.com/office/drawing/2014/main" id="{D5FCB4E5-EDD7-395A-BF8B-48712D75892C}"/>
              </a:ext>
            </a:extLst>
          </p:cNvPr>
          <p:cNvSpPr>
            <a:spLocks/>
          </p:cNvSpPr>
          <p:nvPr/>
        </p:nvSpPr>
        <p:spPr>
          <a:xfrm>
            <a:off x="9675006" y="299808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004E20-D281-0F1C-E280-7D87E631716C}"/>
                  </a:ext>
                </a:extLst>
              </p:cNvPr>
              <p:cNvSpPr txBox="1"/>
              <p:nvPr/>
            </p:nvSpPr>
            <p:spPr>
              <a:xfrm>
                <a:off x="9815390" y="3116806"/>
                <a:ext cx="3891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58" name="TextBox 57">
                <a:extLst>
                  <a:ext uri="{FF2B5EF4-FFF2-40B4-BE49-F238E27FC236}">
                    <a16:creationId xmlns:a16="http://schemas.microsoft.com/office/drawing/2014/main" id="{79004E20-D281-0F1C-E280-7D87E631716C}"/>
                  </a:ext>
                </a:extLst>
              </p:cNvPr>
              <p:cNvSpPr txBox="1">
                <a:spLocks noRot="1" noChangeAspect="1" noMove="1" noResize="1" noEditPoints="1" noAdjustHandles="1" noChangeArrowheads="1" noChangeShapeType="1" noTextEdit="1"/>
              </p:cNvSpPr>
              <p:nvPr/>
            </p:nvSpPr>
            <p:spPr>
              <a:xfrm>
                <a:off x="9815390" y="3116806"/>
                <a:ext cx="389145" cy="338554"/>
              </a:xfrm>
              <a:prstGeom prst="rect">
                <a:avLst/>
              </a:prstGeom>
              <a:blipFill>
                <a:blip r:embed="rId14"/>
                <a:stretch>
                  <a:fillRect l="-12500" r="-3125" b="-1428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4DFC1B7-24CA-0816-DA62-3C93FEEEC3FA}"/>
              </a:ext>
            </a:extLst>
          </p:cNvPr>
          <p:cNvCxnSpPr>
            <a:stCxn id="43" idx="3"/>
            <a:endCxn id="45" idx="1"/>
          </p:cNvCxnSpPr>
          <p:nvPr/>
        </p:nvCxnSpPr>
        <p:spPr>
          <a:xfrm>
            <a:off x="4273716" y="3281163"/>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3E2722-2659-33C7-ABB8-A61C720B87AC}"/>
              </a:ext>
            </a:extLst>
          </p:cNvPr>
          <p:cNvCxnSpPr>
            <a:cxnSpLocks/>
            <a:stCxn id="55" idx="3"/>
            <a:endCxn id="57" idx="1"/>
          </p:cNvCxnSpPr>
          <p:nvPr/>
        </p:nvCxnSpPr>
        <p:spPr>
          <a:xfrm>
            <a:off x="9256171" y="3281162"/>
            <a:ext cx="418835" cy="4921"/>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3EF060-3467-732D-7458-71B5F06ED529}"/>
              </a:ext>
            </a:extLst>
          </p:cNvPr>
          <p:cNvCxnSpPr/>
          <p:nvPr/>
        </p:nvCxnSpPr>
        <p:spPr>
          <a:xfrm>
            <a:off x="6270944"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E0B0F1E-4B18-5444-6999-78A78A71EEC4}"/>
              </a:ext>
            </a:extLst>
          </p:cNvPr>
          <p:cNvCxnSpPr>
            <a:cxnSpLocks/>
          </p:cNvCxnSpPr>
          <p:nvPr/>
        </p:nvCxnSpPr>
        <p:spPr>
          <a:xfrm flipV="1">
            <a:off x="5269931" y="3281468"/>
            <a:ext cx="421811" cy="2376"/>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F9AC32-773F-0FF1-4FCA-B65986B0214B}"/>
              </a:ext>
            </a:extLst>
          </p:cNvPr>
          <p:cNvCxnSpPr/>
          <p:nvPr/>
        </p:nvCxnSpPr>
        <p:spPr>
          <a:xfrm>
            <a:off x="7266133"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CDADF3-F956-D9B1-B31D-AB71C4C4C638}"/>
              </a:ext>
            </a:extLst>
          </p:cNvPr>
          <p:cNvCxnSpPr/>
          <p:nvPr/>
        </p:nvCxnSpPr>
        <p:spPr>
          <a:xfrm>
            <a:off x="8263702"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373AA60-8BE7-F80F-DDD4-D6F32C0D6DDA}"/>
              </a:ext>
            </a:extLst>
          </p:cNvPr>
          <p:cNvGrpSpPr/>
          <p:nvPr/>
        </p:nvGrpSpPr>
        <p:grpSpPr>
          <a:xfrm>
            <a:off x="5820738" y="2794404"/>
            <a:ext cx="625476" cy="1056927"/>
            <a:chOff x="4106851" y="4776636"/>
            <a:chExt cx="625476" cy="1056927"/>
          </a:xfrm>
        </p:grpSpPr>
        <p:pic>
          <p:nvPicPr>
            <p:cNvPr id="5" name="Graphic 4">
              <a:extLst>
                <a:ext uri="{FF2B5EF4-FFF2-40B4-BE49-F238E27FC236}">
                  <a16:creationId xmlns:a16="http://schemas.microsoft.com/office/drawing/2014/main" id="{42DBBFE4-67A0-1A66-3C27-6EF4D2AFF2A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3156460">
              <a:off x="3908851" y="4974636"/>
              <a:ext cx="792000" cy="396000"/>
            </a:xfrm>
            <a:prstGeom prst="rect">
              <a:avLst/>
            </a:prstGeom>
          </p:spPr>
        </p:pic>
        <p:pic>
          <p:nvPicPr>
            <p:cNvPr id="6" name="Graphic 5">
              <a:extLst>
                <a:ext uri="{FF2B5EF4-FFF2-40B4-BE49-F238E27FC236}">
                  <a16:creationId xmlns:a16="http://schemas.microsoft.com/office/drawing/2014/main" id="{81C981BC-4811-4BD3-EE32-34B856C126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72327" y="5473563"/>
              <a:ext cx="360000" cy="360000"/>
            </a:xfrm>
            <a:prstGeom prst="rect">
              <a:avLst/>
            </a:prstGeom>
          </p:spPr>
        </p:pic>
      </p:grpSp>
      <p:pic>
        <p:nvPicPr>
          <p:cNvPr id="7" name="Graphic 6">
            <a:extLst>
              <a:ext uri="{FF2B5EF4-FFF2-40B4-BE49-F238E27FC236}">
                <a16:creationId xmlns:a16="http://schemas.microsoft.com/office/drawing/2014/main" id="{4E118D25-63C6-F385-0D28-274A58D383A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1377118">
            <a:off x="6566141" y="3021278"/>
            <a:ext cx="792000" cy="396000"/>
          </a:xfrm>
          <a:prstGeom prst="rect">
            <a:avLst/>
          </a:prstGeom>
        </p:spPr>
      </p:pic>
      <p:sp>
        <p:nvSpPr>
          <p:cNvPr id="8" name="TextBox 7">
            <a:extLst>
              <a:ext uri="{FF2B5EF4-FFF2-40B4-BE49-F238E27FC236}">
                <a16:creationId xmlns:a16="http://schemas.microsoft.com/office/drawing/2014/main" id="{EC1A5635-D91E-537F-FB7E-836D923A143A}"/>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pic>
        <p:nvPicPr>
          <p:cNvPr id="3" name="Picture 2">
            <a:extLst>
              <a:ext uri="{FF2B5EF4-FFF2-40B4-BE49-F238E27FC236}">
                <a16:creationId xmlns:a16="http://schemas.microsoft.com/office/drawing/2014/main" id="{9553B18E-BD58-87B2-7F75-16220022E5E5}"/>
              </a:ext>
            </a:extLst>
          </p:cNvPr>
          <p:cNvPicPr>
            <a:picLocks noChangeAspect="1"/>
          </p:cNvPicPr>
          <p:nvPr/>
        </p:nvPicPr>
        <p:blipFill>
          <a:blip r:embed="rId19"/>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9" name="TextBox 8">
            <a:extLst>
              <a:ext uri="{FF2B5EF4-FFF2-40B4-BE49-F238E27FC236}">
                <a16:creationId xmlns:a16="http://schemas.microsoft.com/office/drawing/2014/main" id="{8D04DADA-FC65-BEC4-C4C6-E964F21A2779}"/>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Tree>
    <p:extLst>
      <p:ext uri="{BB962C8B-B14F-4D97-AF65-F5344CB8AC3E}">
        <p14:creationId xmlns:p14="http://schemas.microsoft.com/office/powerpoint/2010/main" val="339710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Group 175"/>
          <p:cNvGrpSpPr/>
          <p:nvPr/>
        </p:nvGrpSpPr>
        <p:grpSpPr>
          <a:xfrm>
            <a:off x="5497247" y="2916897"/>
            <a:ext cx="879406" cy="1671592"/>
            <a:chOff x="3973247" y="2916897"/>
            <a:chExt cx="879406" cy="1671592"/>
          </a:xfrm>
        </p:grpSpPr>
        <p:cxnSp>
          <p:nvCxnSpPr>
            <p:cNvPr id="177" name="Straight Arrow Connector 176"/>
            <p:cNvCxnSpPr/>
            <p:nvPr/>
          </p:nvCxnSpPr>
          <p:spPr>
            <a:xfrm flipV="1">
              <a:off x="3973247" y="3304383"/>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3973247" y="4342339"/>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3973247" y="4179267"/>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3973247" y="2916897"/>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3981716" y="3558031"/>
              <a:ext cx="868116" cy="785812"/>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2316086"/>
            <a:ext cx="879406" cy="2427447"/>
            <a:chOff x="3087366" y="2315472"/>
            <a:chExt cx="879406" cy="2427447"/>
          </a:xfrm>
        </p:grpSpPr>
        <p:cxnSp>
          <p:nvCxnSpPr>
            <p:cNvPr id="83" name="Straight Arrow Connector 82"/>
            <p:cNvCxnSpPr/>
            <p:nvPr/>
          </p:nvCxnSpPr>
          <p:spPr>
            <a:xfrm flipV="1">
              <a:off x="3095835" y="2315472"/>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3087366" y="4496769"/>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3087366" y="3311214"/>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599249" y="2312652"/>
            <a:ext cx="899992" cy="2444379"/>
            <a:chOff x="3075249" y="2312651"/>
            <a:chExt cx="899992" cy="2444379"/>
          </a:xfrm>
        </p:grpSpPr>
        <p:cxnSp>
          <p:nvCxnSpPr>
            <p:cNvPr id="88" name="Straight Arrow Connector 87"/>
            <p:cNvCxnSpPr/>
            <p:nvPr/>
          </p:nvCxnSpPr>
          <p:spPr>
            <a:xfrm flipV="1">
              <a:off x="3075249" y="2312651"/>
              <a:ext cx="885881" cy="788633"/>
            </a:xfrm>
            <a:prstGeom prst="straightConnector1">
              <a:avLst/>
            </a:prstGeom>
            <a:ln w="57150" cmpd="sng">
              <a:solidFill>
                <a:srgbClr val="FFFFFF">
                  <a:alpha val="93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3095835" y="3309714"/>
              <a:ext cx="879406" cy="774522"/>
            </a:xfrm>
            <a:prstGeom prst="straightConnector1">
              <a:avLst/>
            </a:prstGeom>
            <a:ln w="57150" cmpd="sng">
              <a:solidFill>
                <a:srgbClr val="FFFFFF">
                  <a:alpha val="7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3095835" y="4510881"/>
              <a:ext cx="879406" cy="246149"/>
            </a:xfrm>
            <a:prstGeom prst="straightConnector1">
              <a:avLst/>
            </a:prstGeom>
            <a:ln w="57150" cmpd="sng">
              <a:solidFill>
                <a:srgbClr val="FFFFFF">
                  <a:alpha val="9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3106926"/>
            <a:ext cx="879406" cy="1783366"/>
            <a:chOff x="2201485" y="3106926"/>
            <a:chExt cx="879406" cy="1783366"/>
          </a:xfrm>
        </p:grpSpPr>
        <p:cxnSp>
          <p:nvCxnSpPr>
            <p:cNvPr id="60" name="Straight Arrow Connector 59"/>
            <p:cNvCxnSpPr/>
            <p:nvPr/>
          </p:nvCxnSpPr>
          <p:spPr>
            <a:xfrm flipV="1">
              <a:off x="2201485" y="3106926"/>
              <a:ext cx="879406" cy="1783366"/>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3101285"/>
            <a:ext cx="893517" cy="1789011"/>
            <a:chOff x="2195843" y="3101284"/>
            <a:chExt cx="893517" cy="1789011"/>
          </a:xfrm>
        </p:grpSpPr>
        <p:cxnSp>
          <p:nvCxnSpPr>
            <p:cNvPr id="73" name="Straight Arrow Connector 72"/>
            <p:cNvCxnSpPr/>
            <p:nvPr/>
          </p:nvCxnSpPr>
          <p:spPr>
            <a:xfrm flipV="1">
              <a:off x="2195843" y="3101284"/>
              <a:ext cx="879406" cy="1783366"/>
            </a:xfrm>
            <a:prstGeom prst="straightConnector1">
              <a:avLst/>
            </a:prstGeom>
            <a:ln w="57150" cmpd="sng">
              <a:solidFill>
                <a:srgbClr val="FFFFFF">
                  <a:alpha val="8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grpSp>
        <p:nvGrpSpPr>
          <p:cNvPr id="152" name="Group 151"/>
          <p:cNvGrpSpPr/>
          <p:nvPr/>
        </p:nvGrpSpPr>
        <p:grpSpPr>
          <a:xfrm>
            <a:off x="7639435" y="1708294"/>
            <a:ext cx="2434596" cy="1150328"/>
            <a:chOff x="1265811" y="3806606"/>
            <a:chExt cx="2434596" cy="1150328"/>
          </a:xfrm>
        </p:grpSpPr>
        <p:sp>
          <p:nvSpPr>
            <p:cNvPr id="154" name="Rounded Rectangle 153"/>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5" name="Rounded Rectangle 154"/>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6" name="Rounded Rectangle 155"/>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7" name="TextBox 156"/>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58" name="TextBox 157"/>
            <p:cNvSpPr txBox="1"/>
            <p:nvPr/>
          </p:nvSpPr>
          <p:spPr>
            <a:xfrm>
              <a:off x="1265811" y="3806606"/>
              <a:ext cx="1835208" cy="523220"/>
            </a:xfrm>
            <a:prstGeom prst="rect">
              <a:avLst/>
            </a:prstGeom>
            <a:noFill/>
          </p:spPr>
          <p:txBody>
            <a:bodyPr wrap="none" rtlCol="0">
              <a:spAutoFit/>
            </a:bodyPr>
            <a:lstStyle/>
            <a:p>
              <a:r>
                <a:rPr lang="en-CA" sz="2800" dirty="0"/>
                <a:t>Process eq.</a:t>
              </a:r>
            </a:p>
          </p:txBody>
        </p:sp>
      </p:grpSp>
      <p:grpSp>
        <p:nvGrpSpPr>
          <p:cNvPr id="161" name="Group 160"/>
          <p:cNvGrpSpPr/>
          <p:nvPr/>
        </p:nvGrpSpPr>
        <p:grpSpPr>
          <a:xfrm>
            <a:off x="7585689" y="3352022"/>
            <a:ext cx="2788819" cy="1169018"/>
            <a:chOff x="1217076" y="2049082"/>
            <a:chExt cx="2788819" cy="1169018"/>
          </a:xfrm>
        </p:grpSpPr>
        <p:sp>
          <p:nvSpPr>
            <p:cNvPr id="164" name="Rounded Rectangle 163"/>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6" name="Rounded Rectangle 165"/>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7" name="Rounded Rectangle 166"/>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8" name="TextBox 167"/>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69" name="TextBox 168"/>
            <p:cNvSpPr txBox="1"/>
            <p:nvPr/>
          </p:nvSpPr>
          <p:spPr>
            <a:xfrm>
              <a:off x="1217076" y="2049082"/>
              <a:ext cx="2788819" cy="523220"/>
            </a:xfrm>
            <a:prstGeom prst="rect">
              <a:avLst/>
            </a:prstGeom>
            <a:noFill/>
          </p:spPr>
          <p:txBody>
            <a:bodyPr wrap="none" rtlCol="0">
              <a:spAutoFit/>
            </a:bodyPr>
            <a:lstStyle/>
            <a:p>
              <a:r>
                <a:rPr lang="en-CA" sz="2800" dirty="0"/>
                <a:t>Measurement eq.</a:t>
              </a:r>
            </a:p>
          </p:txBody>
        </p:sp>
      </p:gr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3362096519"/>
      </p:ext>
    </p:extLst>
  </p:cSld>
  <p:clrMapOvr>
    <a:masterClrMapping/>
  </p:clrMapOvr>
  <mc:AlternateContent xmlns:mc="http://schemas.openxmlformats.org/markup-compatibility/2006" xmlns:p14="http://schemas.microsoft.com/office/powerpoint/2010/main">
    <mc:Choice Requires="p14">
      <p:transition spd="slow" p14:dur="2000" advTm="3197"/>
    </mc:Choice>
    <mc:Fallback xmlns="">
      <p:transition xmlns:p14="http://schemas.microsoft.com/office/powerpoint/2010/main" spd="slow" advTm="3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Group 175"/>
          <p:cNvGrpSpPr/>
          <p:nvPr/>
        </p:nvGrpSpPr>
        <p:grpSpPr>
          <a:xfrm>
            <a:off x="5497247" y="2916897"/>
            <a:ext cx="879406" cy="1671592"/>
            <a:chOff x="3973247" y="2916897"/>
            <a:chExt cx="879406" cy="1671592"/>
          </a:xfrm>
        </p:grpSpPr>
        <p:cxnSp>
          <p:nvCxnSpPr>
            <p:cNvPr id="177" name="Straight Arrow Connector 176"/>
            <p:cNvCxnSpPr/>
            <p:nvPr/>
          </p:nvCxnSpPr>
          <p:spPr>
            <a:xfrm flipV="1">
              <a:off x="3973247" y="3304383"/>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3973247" y="4342339"/>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3973247" y="4179267"/>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3973247" y="2916897"/>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3981716" y="3558031"/>
              <a:ext cx="868116" cy="785812"/>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3699314"/>
            <a:ext cx="879406" cy="798067"/>
            <a:chOff x="3087366" y="3698700"/>
            <a:chExt cx="879406" cy="798067"/>
          </a:xfrm>
        </p:grpSpPr>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605725" y="3698700"/>
            <a:ext cx="893517" cy="798070"/>
            <a:chOff x="3081724" y="3698700"/>
            <a:chExt cx="893517" cy="798070"/>
          </a:xfrm>
        </p:grpSpPr>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4099848"/>
            <a:ext cx="879406" cy="790445"/>
            <a:chOff x="2201485" y="4099847"/>
            <a:chExt cx="879406" cy="790445"/>
          </a:xfrm>
        </p:grpSpPr>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4098347"/>
            <a:ext cx="893517" cy="791948"/>
            <a:chOff x="2195843" y="4098347"/>
            <a:chExt cx="893517" cy="791948"/>
          </a:xfrm>
        </p:grpSpPr>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grpSp>
        <p:nvGrpSpPr>
          <p:cNvPr id="152" name="Group 151"/>
          <p:cNvGrpSpPr/>
          <p:nvPr/>
        </p:nvGrpSpPr>
        <p:grpSpPr>
          <a:xfrm>
            <a:off x="7639435" y="1708294"/>
            <a:ext cx="2434596" cy="1150328"/>
            <a:chOff x="1265811" y="3806606"/>
            <a:chExt cx="2434596" cy="1150328"/>
          </a:xfrm>
        </p:grpSpPr>
        <p:sp>
          <p:nvSpPr>
            <p:cNvPr id="154" name="Rounded Rectangle 153"/>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5" name="Rounded Rectangle 154"/>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6" name="Rounded Rectangle 155"/>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7" name="TextBox 156"/>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58" name="TextBox 157"/>
            <p:cNvSpPr txBox="1"/>
            <p:nvPr/>
          </p:nvSpPr>
          <p:spPr>
            <a:xfrm>
              <a:off x="1265811" y="3806606"/>
              <a:ext cx="1835208" cy="523220"/>
            </a:xfrm>
            <a:prstGeom prst="rect">
              <a:avLst/>
            </a:prstGeom>
            <a:noFill/>
          </p:spPr>
          <p:txBody>
            <a:bodyPr wrap="none" rtlCol="0">
              <a:spAutoFit/>
            </a:bodyPr>
            <a:lstStyle/>
            <a:p>
              <a:r>
                <a:rPr lang="en-CA" sz="2800" dirty="0"/>
                <a:t>Process eq.</a:t>
              </a:r>
            </a:p>
          </p:txBody>
        </p:sp>
      </p:gr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1406363"/>
      </p:ext>
    </p:extLst>
  </p:cSld>
  <p:clrMapOvr>
    <a:masterClrMapping/>
  </p:clrMapOvr>
  <mc:AlternateContent xmlns:mc="http://schemas.openxmlformats.org/markup-compatibility/2006" xmlns:p14="http://schemas.microsoft.com/office/powerpoint/2010/main">
    <mc:Choice Requires="p14">
      <p:transition spd="slow" p14:dur="2000" advTm="1359"/>
    </mc:Choice>
    <mc:Fallback xmlns="">
      <p:transition xmlns:p14="http://schemas.microsoft.com/office/powerpoint/2010/main" spd="slow" advTm="1359"/>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97247" y="2916897"/>
            <a:ext cx="879406" cy="1671592"/>
            <a:chOff x="3973247" y="2916897"/>
            <a:chExt cx="879406" cy="1671592"/>
          </a:xfrm>
        </p:grpSpPr>
        <p:cxnSp>
          <p:nvCxnSpPr>
            <p:cNvPr id="105" name="Straight Arrow Connector 104"/>
            <p:cNvCxnSpPr/>
            <p:nvPr/>
          </p:nvCxnSpPr>
          <p:spPr>
            <a:xfrm flipV="1">
              <a:off x="3973247" y="330438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3973247" y="4342339"/>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3973247" y="417926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3973247" y="291689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3981716" y="3558031"/>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485130" y="2915398"/>
            <a:ext cx="899992" cy="1687203"/>
            <a:chOff x="3961130" y="2915397"/>
            <a:chExt cx="899992" cy="1687203"/>
          </a:xfrm>
        </p:grpSpPr>
        <p:cxnSp>
          <p:nvCxnSpPr>
            <p:cNvPr id="98" name="Straight Arrow Connector 97"/>
            <p:cNvCxnSpPr/>
            <p:nvPr/>
          </p:nvCxnSpPr>
          <p:spPr>
            <a:xfrm flipV="1">
              <a:off x="3961130" y="3555210"/>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981716" y="2915397"/>
              <a:ext cx="879406" cy="774522"/>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3967605" y="3304383"/>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V="1">
              <a:off x="3967605" y="4179267"/>
              <a:ext cx="879406" cy="163073"/>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3981716" y="4356451"/>
              <a:ext cx="879406" cy="246149"/>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176" name="Group 175"/>
          <p:cNvGrpSpPr/>
          <p:nvPr/>
        </p:nvGrpSpPr>
        <p:grpSpPr>
          <a:xfrm>
            <a:off x="5497247" y="2916897"/>
            <a:ext cx="879406" cy="1671592"/>
            <a:chOff x="3973247" y="2916897"/>
            <a:chExt cx="879406" cy="1671592"/>
          </a:xfrm>
        </p:grpSpPr>
        <p:cxnSp>
          <p:nvCxnSpPr>
            <p:cNvPr id="177" name="Straight Arrow Connector 176"/>
            <p:cNvCxnSpPr/>
            <p:nvPr/>
          </p:nvCxnSpPr>
          <p:spPr>
            <a:xfrm flipV="1">
              <a:off x="3973247" y="3304383"/>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3973247" y="4342339"/>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3973247" y="4179267"/>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3973247" y="2916897"/>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3981716" y="3558031"/>
              <a:ext cx="868116" cy="785812"/>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3699314"/>
            <a:ext cx="879406" cy="798067"/>
            <a:chOff x="3087366" y="3698700"/>
            <a:chExt cx="879406" cy="798067"/>
          </a:xfrm>
        </p:grpSpPr>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605725" y="3698700"/>
            <a:ext cx="893517" cy="798070"/>
            <a:chOff x="3081724" y="3698700"/>
            <a:chExt cx="893517" cy="798070"/>
          </a:xfrm>
        </p:grpSpPr>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4099848"/>
            <a:ext cx="879406" cy="790445"/>
            <a:chOff x="2201485" y="4099847"/>
            <a:chExt cx="879406" cy="790445"/>
          </a:xfrm>
        </p:grpSpPr>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4098347"/>
            <a:ext cx="893517" cy="791948"/>
            <a:chOff x="2195843" y="4098347"/>
            <a:chExt cx="893517" cy="791948"/>
          </a:xfrm>
        </p:grpSpPr>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grpSp>
        <p:nvGrpSpPr>
          <p:cNvPr id="152" name="Group 151"/>
          <p:cNvGrpSpPr/>
          <p:nvPr/>
        </p:nvGrpSpPr>
        <p:grpSpPr>
          <a:xfrm>
            <a:off x="7639435" y="1708294"/>
            <a:ext cx="2434596" cy="1150328"/>
            <a:chOff x="1265811" y="3806606"/>
            <a:chExt cx="2434596" cy="1150328"/>
          </a:xfrm>
        </p:grpSpPr>
        <p:sp>
          <p:nvSpPr>
            <p:cNvPr id="154" name="Rounded Rectangle 153"/>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5" name="Rounded Rectangle 154"/>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6" name="Rounded Rectangle 155"/>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7" name="TextBox 156"/>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58" name="TextBox 157"/>
            <p:cNvSpPr txBox="1"/>
            <p:nvPr/>
          </p:nvSpPr>
          <p:spPr>
            <a:xfrm>
              <a:off x="1265811" y="3806606"/>
              <a:ext cx="1835208" cy="523220"/>
            </a:xfrm>
            <a:prstGeom prst="rect">
              <a:avLst/>
            </a:prstGeom>
            <a:noFill/>
          </p:spPr>
          <p:txBody>
            <a:bodyPr wrap="none" rtlCol="0">
              <a:spAutoFit/>
            </a:bodyPr>
            <a:lstStyle/>
            <a:p>
              <a:r>
                <a:rPr lang="en-CA" sz="2800" dirty="0"/>
                <a:t>Process eq.</a:t>
              </a:r>
            </a:p>
          </p:txBody>
        </p:sp>
      </p:grpSp>
      <p:grpSp>
        <p:nvGrpSpPr>
          <p:cNvPr id="161" name="Group 160"/>
          <p:cNvGrpSpPr/>
          <p:nvPr/>
        </p:nvGrpSpPr>
        <p:grpSpPr>
          <a:xfrm>
            <a:off x="7585689" y="3352022"/>
            <a:ext cx="2788819" cy="1169018"/>
            <a:chOff x="1217076" y="2049082"/>
            <a:chExt cx="2788819" cy="1169018"/>
          </a:xfrm>
        </p:grpSpPr>
        <p:sp>
          <p:nvSpPr>
            <p:cNvPr id="164" name="Rounded Rectangle 163"/>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6" name="Rounded Rectangle 165"/>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7" name="Rounded Rectangle 166"/>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8" name="TextBox 167"/>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69" name="TextBox 168"/>
            <p:cNvSpPr txBox="1"/>
            <p:nvPr/>
          </p:nvSpPr>
          <p:spPr>
            <a:xfrm>
              <a:off x="1217076" y="2049082"/>
              <a:ext cx="2788819" cy="523220"/>
            </a:xfrm>
            <a:prstGeom prst="rect">
              <a:avLst/>
            </a:prstGeom>
            <a:noFill/>
          </p:spPr>
          <p:txBody>
            <a:bodyPr wrap="none" rtlCol="0">
              <a:spAutoFit/>
            </a:bodyPr>
            <a:lstStyle/>
            <a:p>
              <a:r>
                <a:rPr lang="en-CA" sz="2800" dirty="0"/>
                <a:t>Measurement eq.</a:t>
              </a:r>
            </a:p>
          </p:txBody>
        </p:sp>
      </p:gr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4106693593"/>
      </p:ext>
    </p:extLst>
  </p:cSld>
  <p:clrMapOvr>
    <a:masterClrMapping/>
  </p:clrMapOvr>
  <mc:AlternateContent xmlns:mc="http://schemas.openxmlformats.org/markup-compatibility/2006" xmlns:p14="http://schemas.microsoft.com/office/powerpoint/2010/main">
    <mc:Choice Requires="p14">
      <p:transition spd="slow" p14:dur="2000" advTm="5041"/>
    </mc:Choice>
    <mc:Fallback xmlns="">
      <p:transition xmlns:p14="http://schemas.microsoft.com/office/powerpoint/2010/main" spd="slow" advTm="50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364537" y="1989667"/>
            <a:ext cx="891523" cy="1806874"/>
            <a:chOff x="4840536" y="1989667"/>
            <a:chExt cx="891523" cy="1806874"/>
          </a:xfrm>
        </p:grpSpPr>
        <p:cxnSp>
          <p:nvCxnSpPr>
            <p:cNvPr id="117" name="Straight Arrow Connector 116"/>
            <p:cNvCxnSpPr/>
            <p:nvPr/>
          </p:nvCxnSpPr>
          <p:spPr>
            <a:xfrm>
              <a:off x="4840536" y="3304383"/>
              <a:ext cx="891523" cy="82936"/>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4852653" y="2315472"/>
              <a:ext cx="873764" cy="599923"/>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4852653" y="3550391"/>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852653" y="1989667"/>
              <a:ext cx="873764" cy="925728"/>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4861122" y="2766083"/>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6364536" y="1989668"/>
            <a:ext cx="899992" cy="1820985"/>
            <a:chOff x="4840536" y="1989667"/>
            <a:chExt cx="899992" cy="1820985"/>
          </a:xfrm>
        </p:grpSpPr>
        <p:cxnSp>
          <p:nvCxnSpPr>
            <p:cNvPr id="95" name="Straight Arrow Connector 94"/>
            <p:cNvCxnSpPr/>
            <p:nvPr/>
          </p:nvCxnSpPr>
          <p:spPr>
            <a:xfrm flipV="1">
              <a:off x="4840536" y="2763262"/>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861122" y="1989667"/>
              <a:ext cx="879406" cy="908304"/>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V="1">
              <a:off x="4847011" y="2312651"/>
              <a:ext cx="879406" cy="602746"/>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4861122" y="3564503"/>
              <a:ext cx="879406" cy="246149"/>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cxnSp>
        <p:nvCxnSpPr>
          <p:cNvPr id="112" name="Straight Arrow Connector 111"/>
          <p:cNvCxnSpPr/>
          <p:nvPr/>
        </p:nvCxnSpPr>
        <p:spPr>
          <a:xfrm>
            <a:off x="6364537" y="3304384"/>
            <a:ext cx="885881" cy="82937"/>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497247" y="2916897"/>
            <a:ext cx="879406" cy="1426946"/>
            <a:chOff x="3973247" y="2916897"/>
            <a:chExt cx="879406" cy="1426946"/>
          </a:xfrm>
        </p:grpSpPr>
        <p:cxnSp>
          <p:nvCxnSpPr>
            <p:cNvPr id="105" name="Straight Arrow Connector 104"/>
            <p:cNvCxnSpPr/>
            <p:nvPr/>
          </p:nvCxnSpPr>
          <p:spPr>
            <a:xfrm flipV="1">
              <a:off x="3973247" y="330438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3973247" y="291689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3981716" y="3558031"/>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485130" y="2915397"/>
            <a:ext cx="899992" cy="1428446"/>
            <a:chOff x="3961130" y="2915397"/>
            <a:chExt cx="899992" cy="1428446"/>
          </a:xfrm>
        </p:grpSpPr>
        <p:cxnSp>
          <p:nvCxnSpPr>
            <p:cNvPr id="98" name="Straight Arrow Connector 97"/>
            <p:cNvCxnSpPr/>
            <p:nvPr/>
          </p:nvCxnSpPr>
          <p:spPr>
            <a:xfrm flipV="1">
              <a:off x="3961130" y="3555210"/>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981716" y="2915397"/>
              <a:ext cx="879406" cy="774522"/>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3967605" y="3304383"/>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3699314"/>
            <a:ext cx="879406" cy="798067"/>
            <a:chOff x="3087366" y="3698700"/>
            <a:chExt cx="879406" cy="798067"/>
          </a:xfrm>
        </p:grpSpPr>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605725" y="3698700"/>
            <a:ext cx="893517" cy="798070"/>
            <a:chOff x="3081724" y="3698700"/>
            <a:chExt cx="893517" cy="798070"/>
          </a:xfrm>
        </p:grpSpPr>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4099848"/>
            <a:ext cx="879406" cy="790445"/>
            <a:chOff x="2201485" y="4099847"/>
            <a:chExt cx="879406" cy="790445"/>
          </a:xfrm>
        </p:grpSpPr>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4098347"/>
            <a:ext cx="893517" cy="791948"/>
            <a:chOff x="2195843" y="4098347"/>
            <a:chExt cx="893517" cy="791948"/>
          </a:xfrm>
        </p:grpSpPr>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7572279"/>
      </p:ext>
    </p:extLst>
  </p:cSld>
  <p:clrMapOvr>
    <a:masterClrMapping/>
  </p:clrMapOvr>
  <mc:AlternateContent xmlns:mc="http://schemas.openxmlformats.org/markup-compatibility/2006" xmlns:p14="http://schemas.microsoft.com/office/powerpoint/2010/main">
    <mc:Choice Requires="p14">
      <p:transition spd="slow" p14:dur="2000" advTm="3223"/>
    </mc:Choice>
    <mc:Fallback xmlns="">
      <p:transition xmlns:p14="http://schemas.microsoft.com/office/powerpoint/2010/main" spd="slow" advTm="3223"/>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364537" y="1989667"/>
            <a:ext cx="891523" cy="1806874"/>
            <a:chOff x="4840536" y="1989667"/>
            <a:chExt cx="891523" cy="1806874"/>
          </a:xfrm>
        </p:grpSpPr>
        <p:cxnSp>
          <p:nvCxnSpPr>
            <p:cNvPr id="117" name="Straight Arrow Connector 116"/>
            <p:cNvCxnSpPr/>
            <p:nvPr/>
          </p:nvCxnSpPr>
          <p:spPr>
            <a:xfrm>
              <a:off x="4840536" y="3304383"/>
              <a:ext cx="891523" cy="82936"/>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4852653" y="2315472"/>
              <a:ext cx="873764" cy="599923"/>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4852653" y="3550391"/>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852653" y="1989667"/>
              <a:ext cx="873764" cy="925728"/>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4861122" y="2766083"/>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6364536" y="1989668"/>
            <a:ext cx="899992" cy="1820985"/>
            <a:chOff x="4840536" y="1989667"/>
            <a:chExt cx="899992" cy="1820985"/>
          </a:xfrm>
        </p:grpSpPr>
        <p:cxnSp>
          <p:nvCxnSpPr>
            <p:cNvPr id="95" name="Straight Arrow Connector 94"/>
            <p:cNvCxnSpPr/>
            <p:nvPr/>
          </p:nvCxnSpPr>
          <p:spPr>
            <a:xfrm flipV="1">
              <a:off x="4840536" y="2763262"/>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861122" y="1989667"/>
              <a:ext cx="879406" cy="908304"/>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V="1">
              <a:off x="4847011" y="2312651"/>
              <a:ext cx="879406" cy="602746"/>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4861122" y="3564503"/>
              <a:ext cx="879406" cy="246149"/>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cxnSp>
        <p:nvCxnSpPr>
          <p:cNvPr id="112" name="Straight Arrow Connector 111"/>
          <p:cNvCxnSpPr/>
          <p:nvPr/>
        </p:nvCxnSpPr>
        <p:spPr>
          <a:xfrm>
            <a:off x="6364537" y="3304384"/>
            <a:ext cx="885881" cy="82937"/>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497247" y="2916897"/>
            <a:ext cx="879406" cy="1426946"/>
            <a:chOff x="3973247" y="2916897"/>
            <a:chExt cx="879406" cy="1426946"/>
          </a:xfrm>
        </p:grpSpPr>
        <p:cxnSp>
          <p:nvCxnSpPr>
            <p:cNvPr id="105" name="Straight Arrow Connector 104"/>
            <p:cNvCxnSpPr/>
            <p:nvPr/>
          </p:nvCxnSpPr>
          <p:spPr>
            <a:xfrm flipV="1">
              <a:off x="3973247" y="330438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3973247" y="291689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3981716" y="3558031"/>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485130" y="2915397"/>
            <a:ext cx="899992" cy="1428446"/>
            <a:chOff x="3961130" y="2915397"/>
            <a:chExt cx="899992" cy="1428446"/>
          </a:xfrm>
        </p:grpSpPr>
        <p:cxnSp>
          <p:nvCxnSpPr>
            <p:cNvPr id="98" name="Straight Arrow Connector 97"/>
            <p:cNvCxnSpPr/>
            <p:nvPr/>
          </p:nvCxnSpPr>
          <p:spPr>
            <a:xfrm flipV="1">
              <a:off x="3961130" y="3555210"/>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981716" y="2915397"/>
              <a:ext cx="879406" cy="774522"/>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3967605" y="3304383"/>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3699314"/>
            <a:ext cx="879406" cy="798067"/>
            <a:chOff x="3087366" y="3698700"/>
            <a:chExt cx="879406" cy="798067"/>
          </a:xfrm>
        </p:grpSpPr>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605725" y="3698700"/>
            <a:ext cx="893517" cy="798070"/>
            <a:chOff x="3081724" y="3698700"/>
            <a:chExt cx="893517" cy="798070"/>
          </a:xfrm>
        </p:grpSpPr>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4099848"/>
            <a:ext cx="879406" cy="790445"/>
            <a:chOff x="2201485" y="4099847"/>
            <a:chExt cx="879406" cy="790445"/>
          </a:xfrm>
        </p:grpSpPr>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4098347"/>
            <a:ext cx="893517" cy="791948"/>
            <a:chOff x="2195843" y="4098347"/>
            <a:chExt cx="893517" cy="791948"/>
          </a:xfrm>
        </p:grpSpPr>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3725485" y="2327983"/>
            <a:ext cx="3524932" cy="2560712"/>
            <a:chOff x="2051908" y="2315471"/>
            <a:chExt cx="3524932" cy="2560712"/>
          </a:xfrm>
        </p:grpSpPr>
        <p:cxnSp>
          <p:nvCxnSpPr>
            <p:cNvPr id="56" name="Straight Arrow Connector 55"/>
            <p:cNvCxnSpPr/>
            <p:nvPr/>
          </p:nvCxnSpPr>
          <p:spPr>
            <a:xfrm flipV="1">
              <a:off x="2051908" y="4179266"/>
              <a:ext cx="887875" cy="696917"/>
            </a:xfrm>
            <a:prstGeom prst="straightConnector1">
              <a:avLst/>
            </a:prstGeom>
            <a:ln>
              <a:solidFill>
                <a:srgbClr val="E03A66"/>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2939783" y="3945417"/>
              <a:ext cx="871770" cy="233850"/>
            </a:xfrm>
            <a:prstGeom prst="straightConnector1">
              <a:avLst/>
            </a:prstGeom>
            <a:ln>
              <a:solidFill>
                <a:srgbClr val="E03A66"/>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3811553" y="3388542"/>
              <a:ext cx="879406" cy="556875"/>
            </a:xfrm>
            <a:prstGeom prst="straightConnector1">
              <a:avLst/>
            </a:prstGeom>
            <a:ln>
              <a:solidFill>
                <a:srgbClr val="E03A66"/>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703076" y="2315471"/>
              <a:ext cx="873764" cy="1071850"/>
            </a:xfrm>
            <a:prstGeom prst="straightConnector1">
              <a:avLst/>
            </a:prstGeom>
            <a:ln>
              <a:solidFill>
                <a:srgbClr val="E03A66"/>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850545"/>
      </p:ext>
    </p:extLst>
  </p:cSld>
  <p:clrMapOvr>
    <a:masterClrMapping/>
  </p:clrMapOvr>
  <mc:AlternateContent xmlns:mc="http://schemas.openxmlformats.org/markup-compatibility/2006" xmlns:p14="http://schemas.microsoft.com/office/powerpoint/2010/main">
    <mc:Choice Requires="p14">
      <p:transition spd="slow" p14:dur="2000" advTm="73878"/>
    </mc:Choice>
    <mc:Fallback xmlns="">
      <p:transition xmlns:p14="http://schemas.microsoft.com/office/powerpoint/2010/main" spd="slow" advTm="73878"/>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81F7DD3C-833C-1C18-92B1-F356D359884B}"/>
              </a:ext>
            </a:extLst>
          </p:cNvPr>
          <p:cNvSpPr/>
          <p:nvPr/>
        </p:nvSpPr>
        <p:spPr>
          <a:xfrm>
            <a:off x="363071" y="3419200"/>
            <a:ext cx="11430000" cy="3165448"/>
          </a:xfrm>
          <a:prstGeom prst="roundRect">
            <a:avLst>
              <a:gd name="adj" fmla="val 5563"/>
            </a:avLst>
          </a:prstGeom>
          <a:solidFill>
            <a:schemeClr val="bg1"/>
          </a:solidFill>
          <a:ln w="3810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spcAft>
                <a:spcPts val="600"/>
              </a:spcAft>
            </a:pPr>
            <a:r>
              <a:rPr lang="en-CA" sz="3200" dirty="0">
                <a:solidFill>
                  <a:srgbClr val="FF2F92"/>
                </a:solidFill>
                <a:latin typeface="Arial"/>
              </a:rPr>
              <a:t>Laplace approximation</a:t>
            </a:r>
          </a:p>
          <a:p>
            <a:r>
              <a:rPr lang="en-CA" sz="2000" dirty="0">
                <a:solidFill>
                  <a:schemeClr val="tx1"/>
                </a:solidFill>
                <a:latin typeface="Arial"/>
              </a:rPr>
              <a:t>If the marginal likelihood is a well-behaved unimodal function</a:t>
            </a:r>
          </a:p>
          <a:p>
            <a:pPr marL="742950" lvl="1" indent="-285750">
              <a:buFont typeface="System Font Regular"/>
              <a:buChar char="→"/>
            </a:pPr>
            <a:r>
              <a:rPr lang="en-CA" sz="2000" dirty="0">
                <a:solidFill>
                  <a:schemeClr val="tx1"/>
                </a:solidFill>
                <a:latin typeface="Arial"/>
              </a:rPr>
              <a:t>It can be locally approximated by a Normal distribution	</a:t>
            </a:r>
          </a:p>
          <a:p>
            <a:pPr marL="742950" lvl="1" indent="-285750">
              <a:buFont typeface="System Font Regular"/>
              <a:buChar char="→"/>
            </a:pPr>
            <a:r>
              <a:rPr lang="en-CA" sz="2000" dirty="0">
                <a:solidFill>
                  <a:schemeClr val="tx1"/>
                </a:solidFill>
                <a:latin typeface="Arial"/>
              </a:rPr>
              <a:t>States are assumed to have a smooth distribution with one peak</a:t>
            </a:r>
            <a:br>
              <a:rPr lang="en-CA" sz="2000" dirty="0">
                <a:solidFill>
                  <a:schemeClr val="tx1"/>
                </a:solidFill>
                <a:latin typeface="Arial"/>
              </a:rPr>
            </a:br>
            <a:r>
              <a:rPr lang="en-CA" sz="2000" dirty="0">
                <a:solidFill>
                  <a:schemeClr val="tx1"/>
                </a:solidFill>
                <a:latin typeface="Arial"/>
              </a:rPr>
              <a:t>i.e. Cannot be categorical, bimodal, …</a:t>
            </a:r>
          </a:p>
          <a:p>
            <a:r>
              <a:rPr lang="en-CA" sz="2000" dirty="0">
                <a:solidFill>
                  <a:schemeClr val="tx1"/>
                </a:solidFill>
                <a:latin typeface="Arial"/>
              </a:rPr>
              <a:t>Bonus: this approximation requires the maximization of the joint likelihood with respect to the states</a:t>
            </a:r>
          </a:p>
          <a:p>
            <a:pPr marL="800100" lvl="1" indent="-342900">
              <a:buFont typeface="Wingdings" pitchFamily="2" charset="2"/>
              <a:buChar char="Ø"/>
            </a:pPr>
            <a:r>
              <a:rPr lang="en-CA" sz="2000" dirty="0">
                <a:solidFill>
                  <a:schemeClr val="tx1"/>
                </a:solidFill>
                <a:latin typeface="Arial"/>
              </a:rPr>
              <a:t>i.e. TMB estimates the parameters and states at the same time!</a:t>
            </a:r>
          </a:p>
        </p:txBody>
      </p:sp>
      <p:sp>
        <p:nvSpPr>
          <p:cNvPr id="2" name="Title 1">
            <a:extLst>
              <a:ext uri="{FF2B5EF4-FFF2-40B4-BE49-F238E27FC236}">
                <a16:creationId xmlns:a16="http://schemas.microsoft.com/office/drawing/2014/main" id="{B674AFC9-ED39-AB14-AA7E-CCAC4BF1CA47}"/>
              </a:ext>
            </a:extLst>
          </p:cNvPr>
          <p:cNvSpPr>
            <a:spLocks noGrp="1"/>
          </p:cNvSpPr>
          <p:nvPr>
            <p:ph type="title"/>
          </p:nvPr>
        </p:nvSpPr>
        <p:spPr/>
        <p:txBody>
          <a:bodyPr/>
          <a:lstStyle/>
          <a:p>
            <a:r>
              <a:rPr lang="en-US" dirty="0"/>
              <a:t>TMB &amp; the Laplace approximation</a:t>
            </a:r>
          </a:p>
        </p:txBody>
      </p:sp>
      <p:pic>
        <p:nvPicPr>
          <p:cNvPr id="20" name="Picture 19" descr="26§display§L(\Theta | \mathbf{y}) = \int_{R^n} p(\mathbf{y} | \mathbf{x},\Theta) p(\mathbf{x}|\Theta) d\mathbf{x} §png§1200§TRUE§">
            <a:extLst>
              <a:ext uri="{FF2B5EF4-FFF2-40B4-BE49-F238E27FC236}">
                <a16:creationId xmlns:a16="http://schemas.microsoft.com/office/drawing/2014/main" id="{4B29C9D0-87A6-F809-B6FF-6057D26E4692}"/>
              </a:ext>
            </a:extLst>
          </p:cNvPr>
          <p:cNvPicPr/>
          <p:nvPr/>
        </p:nvPicPr>
        <p:blipFill>
          <a:blip r:embed="rId2"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sp>
        <p:nvSpPr>
          <p:cNvPr id="21" name="CustomShape 5">
            <a:extLst>
              <a:ext uri="{FF2B5EF4-FFF2-40B4-BE49-F238E27FC236}">
                <a16:creationId xmlns:a16="http://schemas.microsoft.com/office/drawing/2014/main" id="{339541E9-4021-08CB-02C3-AC938809F1FE}"/>
              </a:ext>
            </a:extLst>
          </p:cNvPr>
          <p:cNvSpPr/>
          <p:nvPr/>
        </p:nvSpPr>
        <p:spPr>
          <a:xfrm>
            <a:off x="3189411" y="1992173"/>
            <a:ext cx="587792" cy="775967"/>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22" name="CustomShape 6">
            <a:extLst>
              <a:ext uri="{FF2B5EF4-FFF2-40B4-BE49-F238E27FC236}">
                <a16:creationId xmlns:a16="http://schemas.microsoft.com/office/drawing/2014/main" id="{AD568828-728F-8EFD-00A3-7FC864704CFF}"/>
              </a:ext>
            </a:extLst>
          </p:cNvPr>
          <p:cNvSpPr/>
          <p:nvPr/>
        </p:nvSpPr>
        <p:spPr>
          <a:xfrm flipH="1">
            <a:off x="5834475" y="2212377"/>
            <a:ext cx="457172" cy="351406"/>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23" name="TextShape 2">
            <a:extLst>
              <a:ext uri="{FF2B5EF4-FFF2-40B4-BE49-F238E27FC236}">
                <a16:creationId xmlns:a16="http://schemas.microsoft.com/office/drawing/2014/main" id="{AE044EC7-ACD0-7CE8-19B6-4A0142BDB084}"/>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24" name="TextShape 3">
            <a:extLst>
              <a:ext uri="{FF2B5EF4-FFF2-40B4-BE49-F238E27FC236}">
                <a16:creationId xmlns:a16="http://schemas.microsoft.com/office/drawing/2014/main" id="{16B82DF3-5FA6-4864-D468-CBC63E46F41B}"/>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25" name="Picture 24" descr="26§display§\Theta \in R^m§png§1200§TRUE§">
            <a:extLst>
              <a:ext uri="{FF2B5EF4-FFF2-40B4-BE49-F238E27FC236}">
                <a16:creationId xmlns:a16="http://schemas.microsoft.com/office/drawing/2014/main" id="{31EF33EC-0AEF-5E65-A6CE-F3A390969C4D}"/>
              </a:ext>
            </a:extLst>
          </p:cNvPr>
          <p:cNvPicPr/>
          <p:nvPr/>
        </p:nvPicPr>
        <p:blipFill rotWithShape="1">
          <a:blip r:embed="rId3"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26" name="Picture 25" descr="26§display§\mathbf{x} \in R^n§png§1200§TRUE§">
            <a:extLst>
              <a:ext uri="{FF2B5EF4-FFF2-40B4-BE49-F238E27FC236}">
                <a16:creationId xmlns:a16="http://schemas.microsoft.com/office/drawing/2014/main" id="{706F609C-8658-67AA-1772-1DE51303CDEB}"/>
              </a:ext>
            </a:extLst>
          </p:cNvPr>
          <p:cNvPicPr/>
          <p:nvPr/>
        </p:nvPicPr>
        <p:blipFill rotWithShape="1">
          <a:blip r:embed="rId4"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7" name="TextBox 26">
            <a:extLst>
              <a:ext uri="{FF2B5EF4-FFF2-40B4-BE49-F238E27FC236}">
                <a16:creationId xmlns:a16="http://schemas.microsoft.com/office/drawing/2014/main" id="{336A0CF8-452A-F3C1-8266-AFC83C43AA25}"/>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pic>
        <p:nvPicPr>
          <p:cNvPr id="29" name="Picture 28">
            <a:extLst>
              <a:ext uri="{FF2B5EF4-FFF2-40B4-BE49-F238E27FC236}">
                <a16:creationId xmlns:a16="http://schemas.microsoft.com/office/drawing/2014/main" id="{165FE921-1A62-F6D7-98D6-58E890EDE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8549" y="3917228"/>
            <a:ext cx="1460203" cy="1168162"/>
          </a:xfrm>
          <a:prstGeom prst="rect">
            <a:avLst/>
          </a:prstGeom>
          <a:ln w="28575" cap="rnd">
            <a:solidFill>
              <a:schemeClr val="tx1">
                <a:lumMod val="50000"/>
                <a:lumOff val="50000"/>
              </a:schemeClr>
            </a:solidFill>
            <a:round/>
          </a:ln>
        </p:spPr>
      </p:pic>
    </p:spTree>
    <p:extLst>
      <p:ext uri="{BB962C8B-B14F-4D97-AF65-F5344CB8AC3E}">
        <p14:creationId xmlns:p14="http://schemas.microsoft.com/office/powerpoint/2010/main" val="371688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ED03-617C-CAA6-B9E5-FD24C4316C14}"/>
              </a:ext>
            </a:extLst>
          </p:cNvPr>
          <p:cNvSpPr>
            <a:spLocks noGrp="1"/>
          </p:cNvSpPr>
          <p:nvPr>
            <p:ph type="title"/>
          </p:nvPr>
        </p:nvSpPr>
        <p:spPr/>
        <p:txBody>
          <a:bodyPr/>
          <a:lstStyle/>
          <a:p>
            <a:r>
              <a:rPr lang="en-US" dirty="0"/>
              <a:t>Detecting successful prey capture</a:t>
            </a:r>
          </a:p>
        </p:txBody>
      </p:sp>
      <p:grpSp>
        <p:nvGrpSpPr>
          <p:cNvPr id="4" name="Group 3">
            <a:extLst>
              <a:ext uri="{FF2B5EF4-FFF2-40B4-BE49-F238E27FC236}">
                <a16:creationId xmlns:a16="http://schemas.microsoft.com/office/drawing/2014/main" id="{7725121F-1A6D-FD5C-EACC-58282BE5D893}"/>
              </a:ext>
            </a:extLst>
          </p:cNvPr>
          <p:cNvGrpSpPr>
            <a:grpSpLocks noChangeAspect="1"/>
          </p:cNvGrpSpPr>
          <p:nvPr/>
        </p:nvGrpSpPr>
        <p:grpSpPr>
          <a:xfrm>
            <a:off x="9817463" y="-97971"/>
            <a:ext cx="2984208" cy="2520000"/>
            <a:chOff x="9631200" y="-97971"/>
            <a:chExt cx="3240000" cy="2736000"/>
          </a:xfrm>
        </p:grpSpPr>
        <p:pic>
          <p:nvPicPr>
            <p:cNvPr id="5" name="Picture 4">
              <a:extLst>
                <a:ext uri="{FF2B5EF4-FFF2-40B4-BE49-F238E27FC236}">
                  <a16:creationId xmlns:a16="http://schemas.microsoft.com/office/drawing/2014/main" id="{7336DBE4-3C36-6661-B730-8BC33B2701B6}"/>
                </a:ext>
              </a:extLst>
            </p:cNvPr>
            <p:cNvPicPr>
              <a:picLocks noChangeAspect="1"/>
            </p:cNvPicPr>
            <p:nvPr/>
          </p:nvPicPr>
          <p:blipFill>
            <a:blip r:embed="rId2"/>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D81C397E-D15D-865A-3A20-574DA9D7FA7B}"/>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7" name="Picture 6">
            <a:extLst>
              <a:ext uri="{FF2B5EF4-FFF2-40B4-BE49-F238E27FC236}">
                <a16:creationId xmlns:a16="http://schemas.microsoft.com/office/drawing/2014/main" id="{F15F180B-4DA3-1BEB-E3BF-39A63A4C6FA0}"/>
              </a:ext>
            </a:extLst>
          </p:cNvPr>
          <p:cNvPicPr>
            <a:picLocks noChangeAspect="1"/>
          </p:cNvPicPr>
          <p:nvPr/>
        </p:nvPicPr>
        <p:blipFill rotWithShape="1">
          <a:blip r:embed="rId3"/>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9" name="Picture 8">
            <a:extLst>
              <a:ext uri="{FF2B5EF4-FFF2-40B4-BE49-F238E27FC236}">
                <a16:creationId xmlns:a16="http://schemas.microsoft.com/office/drawing/2014/main" id="{B825EFB3-7694-59C4-486F-ED3C53C1C6BD}"/>
              </a:ext>
            </a:extLst>
          </p:cNvPr>
          <p:cNvPicPr>
            <a:picLocks noChangeAspect="1"/>
          </p:cNvPicPr>
          <p:nvPr/>
        </p:nvPicPr>
        <p:blipFill>
          <a:blip r:embed="rId4"/>
          <a:stretch>
            <a:fillRect/>
          </a:stretch>
        </p:blipFill>
        <p:spPr>
          <a:xfrm>
            <a:off x="2209206" y="1584812"/>
            <a:ext cx="7772400" cy="4835059"/>
          </a:xfrm>
          <a:prstGeom prst="rect">
            <a:avLst/>
          </a:prstGeom>
        </p:spPr>
      </p:pic>
      <p:pic>
        <p:nvPicPr>
          <p:cNvPr id="10" name="Graphic 9">
            <a:extLst>
              <a:ext uri="{FF2B5EF4-FFF2-40B4-BE49-F238E27FC236}">
                <a16:creationId xmlns:a16="http://schemas.microsoft.com/office/drawing/2014/main" id="{EB4695A6-5DB1-7C65-F2B6-7CB53D4490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156460">
            <a:off x="3314727" y="2566687"/>
            <a:ext cx="792000" cy="396000"/>
          </a:xfrm>
          <a:prstGeom prst="rect">
            <a:avLst/>
          </a:prstGeom>
        </p:spPr>
      </p:pic>
      <p:pic>
        <p:nvPicPr>
          <p:cNvPr id="13" name="Graphic 12">
            <a:extLst>
              <a:ext uri="{FF2B5EF4-FFF2-40B4-BE49-F238E27FC236}">
                <a16:creationId xmlns:a16="http://schemas.microsoft.com/office/drawing/2014/main" id="{C054F529-0B75-8115-1BEC-4B63A24306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8246">
            <a:off x="4918650" y="2753740"/>
            <a:ext cx="792000" cy="396000"/>
          </a:xfrm>
          <a:prstGeom prst="rect">
            <a:avLst/>
          </a:prstGeom>
        </p:spPr>
      </p:pic>
      <p:grpSp>
        <p:nvGrpSpPr>
          <p:cNvPr id="15" name="Group 14">
            <a:extLst>
              <a:ext uri="{FF2B5EF4-FFF2-40B4-BE49-F238E27FC236}">
                <a16:creationId xmlns:a16="http://schemas.microsoft.com/office/drawing/2014/main" id="{E0B02832-D151-9646-96AF-0E0D25EE5E50}"/>
              </a:ext>
            </a:extLst>
          </p:cNvPr>
          <p:cNvGrpSpPr/>
          <p:nvPr/>
        </p:nvGrpSpPr>
        <p:grpSpPr>
          <a:xfrm>
            <a:off x="8386605" y="2620029"/>
            <a:ext cx="979641" cy="666311"/>
            <a:chOff x="3908851" y="4974636"/>
            <a:chExt cx="979641" cy="666311"/>
          </a:xfrm>
        </p:grpSpPr>
        <p:pic>
          <p:nvPicPr>
            <p:cNvPr id="17" name="Graphic 16">
              <a:extLst>
                <a:ext uri="{FF2B5EF4-FFF2-40B4-BE49-F238E27FC236}">
                  <a16:creationId xmlns:a16="http://schemas.microsoft.com/office/drawing/2014/main" id="{5D53AE7B-86A6-7F30-1303-FC071E4D08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528492" y="5280947"/>
              <a:ext cx="360000" cy="360000"/>
            </a:xfrm>
            <a:prstGeom prst="rect">
              <a:avLst/>
            </a:prstGeom>
          </p:spPr>
        </p:pic>
        <p:pic>
          <p:nvPicPr>
            <p:cNvPr id="16" name="Graphic 15">
              <a:extLst>
                <a:ext uri="{FF2B5EF4-FFF2-40B4-BE49-F238E27FC236}">
                  <a16:creationId xmlns:a16="http://schemas.microsoft.com/office/drawing/2014/main" id="{C36D90BE-6272-92DF-E818-ACD7E6D03E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80625">
              <a:off x="3908851" y="4974636"/>
              <a:ext cx="792000" cy="396000"/>
            </a:xfrm>
            <a:prstGeom prst="rect">
              <a:avLst/>
            </a:prstGeom>
          </p:spPr>
        </p:pic>
      </p:grpSp>
      <p:grpSp>
        <p:nvGrpSpPr>
          <p:cNvPr id="18" name="Group 17">
            <a:extLst>
              <a:ext uri="{FF2B5EF4-FFF2-40B4-BE49-F238E27FC236}">
                <a16:creationId xmlns:a16="http://schemas.microsoft.com/office/drawing/2014/main" id="{83C62A5F-B303-D10F-E714-87CEAD50081F}"/>
              </a:ext>
            </a:extLst>
          </p:cNvPr>
          <p:cNvGrpSpPr/>
          <p:nvPr/>
        </p:nvGrpSpPr>
        <p:grpSpPr>
          <a:xfrm>
            <a:off x="6450167" y="2621276"/>
            <a:ext cx="1227152" cy="558000"/>
            <a:chOff x="3579667" y="4974636"/>
            <a:chExt cx="1227152" cy="558000"/>
          </a:xfrm>
        </p:grpSpPr>
        <p:pic>
          <p:nvPicPr>
            <p:cNvPr id="19" name="Graphic 18">
              <a:extLst>
                <a:ext uri="{FF2B5EF4-FFF2-40B4-BE49-F238E27FC236}">
                  <a16:creationId xmlns:a16="http://schemas.microsoft.com/office/drawing/2014/main" id="{4C322AC6-E99B-FFF2-E992-D2A310024D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99203">
              <a:off x="3579667" y="4974636"/>
              <a:ext cx="792000" cy="396000"/>
            </a:xfrm>
            <a:prstGeom prst="rect">
              <a:avLst/>
            </a:prstGeom>
          </p:spPr>
        </p:pic>
        <p:pic>
          <p:nvPicPr>
            <p:cNvPr id="20" name="Graphic 19">
              <a:extLst>
                <a:ext uri="{FF2B5EF4-FFF2-40B4-BE49-F238E27FC236}">
                  <a16:creationId xmlns:a16="http://schemas.microsoft.com/office/drawing/2014/main" id="{72EAF1CB-48D4-E41E-6B3D-03AD6C91BE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074202" flipH="1">
              <a:off x="4446819" y="5172636"/>
              <a:ext cx="360000" cy="360000"/>
            </a:xfrm>
            <a:prstGeom prst="rect">
              <a:avLst/>
            </a:prstGeom>
          </p:spPr>
        </p:pic>
      </p:grpSp>
      <p:pic>
        <p:nvPicPr>
          <p:cNvPr id="21" name="Graphic 20">
            <a:extLst>
              <a:ext uri="{FF2B5EF4-FFF2-40B4-BE49-F238E27FC236}">
                <a16:creationId xmlns:a16="http://schemas.microsoft.com/office/drawing/2014/main" id="{5E84D3AB-7B63-E3D2-11E5-755A096689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39341">
            <a:off x="5082227" y="4283728"/>
            <a:ext cx="792000" cy="396000"/>
          </a:xfrm>
          <a:prstGeom prst="rect">
            <a:avLst/>
          </a:prstGeom>
        </p:spPr>
      </p:pic>
      <p:pic>
        <p:nvPicPr>
          <p:cNvPr id="23" name="Graphic 22">
            <a:extLst>
              <a:ext uri="{FF2B5EF4-FFF2-40B4-BE49-F238E27FC236}">
                <a16:creationId xmlns:a16="http://schemas.microsoft.com/office/drawing/2014/main" id="{2F601421-A0CA-36D0-CCEF-7875B0D932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074202" flipH="1">
            <a:off x="9173889" y="4444458"/>
            <a:ext cx="360000" cy="360000"/>
          </a:xfrm>
          <a:prstGeom prst="rect">
            <a:avLst/>
          </a:prstGeom>
        </p:spPr>
      </p:pic>
      <p:pic>
        <p:nvPicPr>
          <p:cNvPr id="22" name="Graphic 21">
            <a:extLst>
              <a:ext uri="{FF2B5EF4-FFF2-40B4-BE49-F238E27FC236}">
                <a16:creationId xmlns:a16="http://schemas.microsoft.com/office/drawing/2014/main" id="{081512C5-B59C-5229-B115-3DAB60386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39341">
            <a:off x="8534994" y="4355559"/>
            <a:ext cx="792000" cy="396000"/>
          </a:xfrm>
          <a:prstGeom prst="rect">
            <a:avLst/>
          </a:prstGeom>
        </p:spPr>
      </p:pic>
      <p:pic>
        <p:nvPicPr>
          <p:cNvPr id="25" name="Picture 24">
            <a:extLst>
              <a:ext uri="{FF2B5EF4-FFF2-40B4-BE49-F238E27FC236}">
                <a16:creationId xmlns:a16="http://schemas.microsoft.com/office/drawing/2014/main" id="{8802B450-EB8E-B84D-89B3-37F269F98592}"/>
              </a:ext>
            </a:extLst>
          </p:cNvPr>
          <p:cNvPicPr>
            <a:picLocks noChangeAspect="1"/>
          </p:cNvPicPr>
          <p:nvPr/>
        </p:nvPicPr>
        <p:blipFill>
          <a:blip r:embed="rId9"/>
          <a:stretch>
            <a:fillRect/>
          </a:stretch>
        </p:blipFill>
        <p:spPr>
          <a:xfrm>
            <a:off x="-1914717" y="2186819"/>
            <a:ext cx="5528603" cy="6858000"/>
          </a:xfrm>
          <a:prstGeom prst="rect">
            <a:avLst/>
          </a:prstGeom>
        </p:spPr>
      </p:pic>
      <p:pic>
        <p:nvPicPr>
          <p:cNvPr id="27" name="Picture 26">
            <a:extLst>
              <a:ext uri="{FF2B5EF4-FFF2-40B4-BE49-F238E27FC236}">
                <a16:creationId xmlns:a16="http://schemas.microsoft.com/office/drawing/2014/main" id="{2B812016-BD90-45D7-0284-2DF55F32FE2A}"/>
              </a:ext>
            </a:extLst>
          </p:cNvPr>
          <p:cNvPicPr>
            <a:picLocks noChangeAspect="1"/>
          </p:cNvPicPr>
          <p:nvPr/>
        </p:nvPicPr>
        <p:blipFill>
          <a:blip r:embed="rId10"/>
          <a:stretch>
            <a:fillRect/>
          </a:stretch>
        </p:blipFill>
        <p:spPr>
          <a:xfrm>
            <a:off x="9689226" y="1384433"/>
            <a:ext cx="5598555" cy="6858000"/>
          </a:xfrm>
          <a:prstGeom prst="rect">
            <a:avLst/>
          </a:prstGeom>
        </p:spPr>
      </p:pic>
    </p:spTree>
    <p:extLst>
      <p:ext uri="{BB962C8B-B14F-4D97-AF65-F5344CB8AC3E}">
        <p14:creationId xmlns:p14="http://schemas.microsoft.com/office/powerpoint/2010/main" val="2599444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7.6"/>
</p:tagLst>
</file>

<file path=ppt/tags/tag2.xml><?xml version="1.0" encoding="utf-8"?>
<p:tagLst xmlns:a="http://schemas.openxmlformats.org/drawingml/2006/main" xmlns:r="http://schemas.openxmlformats.org/officeDocument/2006/relationships" xmlns:p="http://schemas.openxmlformats.org/presentationml/2006/main">
  <p:tag name="TIMING" val="|0.2|0.2|0.3"/>
</p:tagLst>
</file>

<file path=ppt/tags/tag3.xml><?xml version="1.0" encoding="utf-8"?>
<p:tagLst xmlns:a="http://schemas.openxmlformats.org/drawingml/2006/main" xmlns:r="http://schemas.openxmlformats.org/officeDocument/2006/relationships" xmlns:p="http://schemas.openxmlformats.org/presentationml/2006/main">
  <p:tag name="TIMING" val="|19.8|7.8|2.9|21.5|28.3|6.3|15.3|9.1|2.9|1.7"/>
</p:tagLst>
</file>

<file path=ppt/tags/tag4.xml><?xml version="1.0" encoding="utf-8"?>
<p:tagLst xmlns:a="http://schemas.openxmlformats.org/drawingml/2006/main" xmlns:r="http://schemas.openxmlformats.org/officeDocument/2006/relationships" xmlns:p="http://schemas.openxmlformats.org/presentationml/2006/main">
  <p:tag name="TIMING" val="|52.2|2.2|5.4|9.8|12.4|20.4"/>
</p:tagLst>
</file>

<file path=ppt/tags/tag5.xml><?xml version="1.0" encoding="utf-8"?>
<p:tagLst xmlns:a="http://schemas.openxmlformats.org/drawingml/2006/main" xmlns:r="http://schemas.openxmlformats.org/officeDocument/2006/relationships" xmlns:p="http://schemas.openxmlformats.org/presentationml/2006/main">
  <p:tag name="TIMING" val="|50.9|7.6"/>
</p:tagLst>
</file>

<file path=ppt/tags/tag6.xml><?xml version="1.0" encoding="utf-8"?>
<p:tagLst xmlns:a="http://schemas.openxmlformats.org/drawingml/2006/main" xmlns:r="http://schemas.openxmlformats.org/officeDocument/2006/relationships" xmlns:p="http://schemas.openxmlformats.org/presentationml/2006/main">
  <p:tag name="TIMING" val="|71.5"/>
</p:tagLst>
</file>

<file path=ppt/tags/tag7.xml><?xml version="1.0" encoding="utf-8"?>
<p:tagLst xmlns:a="http://schemas.openxmlformats.org/drawingml/2006/main" xmlns:r="http://schemas.openxmlformats.org/officeDocument/2006/relationships" xmlns:p="http://schemas.openxmlformats.org/presentationml/2006/main">
  <p:tag name="TIMING" val="|77.2|8.9|10.4|9.2|34.6|5.2|8|4.7|14.8"/>
</p:tagLst>
</file>

<file path=ppt/tags/tag8.xml><?xml version="1.0" encoding="utf-8"?>
<p:tagLst xmlns:a="http://schemas.openxmlformats.org/drawingml/2006/main" xmlns:r="http://schemas.openxmlformats.org/officeDocument/2006/relationships" xmlns:p="http://schemas.openxmlformats.org/presentationml/2006/main">
  <p:tag name="TIMING" val="|1.4|1.1"/>
</p:tagLst>
</file>

<file path=ppt/tags/tag9.xml><?xml version="1.0" encoding="utf-8"?>
<p:tagLst xmlns:a="http://schemas.openxmlformats.org/drawingml/2006/main" xmlns:r="http://schemas.openxmlformats.org/officeDocument/2006/relationships" xmlns:p="http://schemas.openxmlformats.org/presentationml/2006/main">
  <p:tag name="TIMING" val="|2.6|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6928</TotalTime>
  <Words>9079</Words>
  <Application>Microsoft Macintosh PowerPoint</Application>
  <PresentationFormat>Widescreen</PresentationFormat>
  <Paragraphs>998</Paragraphs>
  <Slides>87</Slides>
  <Notes>77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87</vt:i4>
      </vt:variant>
    </vt:vector>
  </HeadingPairs>
  <TitlesOfParts>
    <vt:vector size="100" baseType="lpstr">
      <vt:lpstr>Arial</vt:lpstr>
      <vt:lpstr>Avenir Book</vt:lpstr>
      <vt:lpstr>Calibri</vt:lpstr>
      <vt:lpstr>Calibri Light</vt:lpstr>
      <vt:lpstr>Cambria Math</vt:lpstr>
      <vt:lpstr>Helvetica</vt:lpstr>
      <vt:lpstr>Raleway</vt:lpstr>
      <vt:lpstr>Slack-Lato</vt:lpstr>
      <vt:lpstr>System Font Regular</vt:lpstr>
      <vt:lpstr>Times</vt:lpstr>
      <vt:lpstr>Times New Roman</vt:lpstr>
      <vt:lpstr>Wingdings</vt:lpstr>
      <vt:lpstr>Office Theme</vt:lpstr>
      <vt:lpstr>State-space models for animal movement</vt:lpstr>
      <vt:lpstr>PowerPoint Presentation</vt:lpstr>
      <vt:lpstr>Better predict true values of a time series</vt:lpstr>
      <vt:lpstr>What are state-space models?</vt:lpstr>
      <vt:lpstr>State-space model</vt:lpstr>
      <vt:lpstr>State-space model</vt:lpstr>
      <vt:lpstr>State-space model</vt:lpstr>
      <vt:lpstr>State-space model</vt:lpstr>
      <vt:lpstr>State-space model</vt:lpstr>
      <vt:lpstr>State-space model</vt:lpstr>
      <vt:lpstr>State-space model</vt:lpstr>
      <vt:lpstr>State-space model</vt:lpstr>
      <vt:lpstr>A toy example</vt:lpstr>
      <vt:lpstr>Toy example: Linear Gaussian state-space model</vt:lpstr>
      <vt:lpstr>How do we fit these models to data?</vt:lpstr>
      <vt:lpstr>PowerPoint Presentation</vt:lpstr>
      <vt:lpstr>PowerPoint Presentation</vt:lpstr>
      <vt:lpstr>PowerPoint Presentation</vt:lpstr>
      <vt:lpstr>PowerPoint Presentation</vt:lpstr>
      <vt:lpstr>PowerPoint Presentation</vt:lpstr>
      <vt:lpstr>PowerPoint Presentation</vt:lpstr>
      <vt:lpstr>Ecological examples: animal movement models</vt:lpstr>
      <vt:lpstr>State-space models for movement:  a history</vt:lpstr>
      <vt:lpstr>Marine movement data are/were error prone</vt:lpstr>
      <vt:lpstr>State-space models to infer better tracks</vt:lpstr>
      <vt:lpstr>First difference correlated random walk </vt:lpstr>
      <vt:lpstr>First difference correlated random walk </vt:lpstr>
      <vt:lpstr>First difference correlated random walk </vt:lpstr>
      <vt:lpstr>Estimates accurate locations from messy data</vt:lpstr>
      <vt:lpstr>Estimates accurate locations from messy data</vt:lpstr>
      <vt:lpstr>Joint models: modelling multiple data streams</vt:lpstr>
      <vt:lpstr>Multiple tags: GLS + acoustic tags Atlantic salmon</vt:lpstr>
      <vt:lpstr>PowerPoint Presentation</vt:lpstr>
      <vt:lpstr>PowerPoint Presentation</vt:lpstr>
      <vt:lpstr>PowerPoint Presentation</vt:lpstr>
      <vt:lpstr>Simulations</vt:lpstr>
      <vt:lpstr>Atlantic salmon</vt:lpstr>
      <vt:lpstr>Estimating mass gain with  accelerometer data</vt:lpstr>
      <vt:lpstr>Estimating mass gain with  accelerometer data</vt:lpstr>
      <vt:lpstr>Estimating mass gain with  accelerometer data</vt:lpstr>
      <vt:lpstr>Estimating mass gain with accelerometer data</vt:lpstr>
      <vt:lpstr>Modelling behaviours with hidden Markov models</vt:lpstr>
      <vt:lpstr>Hidden Markov models for discrete states</vt:lpstr>
      <vt:lpstr>Hidden Markov model</vt:lpstr>
      <vt:lpstr>Hidden Markov model</vt:lpstr>
      <vt:lpstr>Hidden Markov model</vt:lpstr>
      <vt:lpstr>Measures of movement: 2 data streams</vt:lpstr>
      <vt:lpstr>Hidden Markov model</vt:lpstr>
      <vt:lpstr>Hidden Markov model</vt:lpstr>
      <vt:lpstr>HMMs are easy to fit simple likelihood</vt:lpstr>
      <vt:lpstr>Olfactory search</vt:lpstr>
      <vt:lpstr>Measures of movement</vt:lpstr>
      <vt:lpstr>HMMs for complex behaviours</vt:lpstr>
      <vt:lpstr>Shift in behaviour</vt:lpstr>
      <vt:lpstr>Why are southern resident  killer whales doing poorly?</vt:lpstr>
      <vt:lpstr>High frequency data</vt:lpstr>
      <vt:lpstr>HMM for high frequency data</vt:lpstr>
      <vt:lpstr>HMM for high frequency data</vt:lpstr>
      <vt:lpstr>Diving behaviour of killer whales</vt:lpstr>
      <vt:lpstr>Detecting successful prey captures</vt:lpstr>
      <vt:lpstr>Detecting successful prey captures</vt:lpstr>
      <vt:lpstr>Southern residents less efficient?</vt:lpstr>
      <vt:lpstr>Potential problems  &amp; solutions</vt:lpstr>
      <vt:lpstr>Order selection under misspecification</vt:lpstr>
      <vt:lpstr>Thank you!</vt:lpstr>
      <vt:lpstr>PowerPoint Presentation</vt:lpstr>
      <vt:lpstr>Estimation problems</vt:lpstr>
      <vt:lpstr>Estimation problems</vt:lpstr>
      <vt:lpstr>Estimation problems</vt:lpstr>
      <vt:lpstr>Identifiability</vt:lpstr>
      <vt:lpstr>Identifiability</vt:lpstr>
      <vt:lpstr>Identifiability</vt:lpstr>
      <vt:lpstr>Likelihood profile</vt:lpstr>
      <vt:lpstr>Posterior predictive measures</vt:lpstr>
      <vt:lpstr>Posterior predictive measures</vt:lpstr>
      <vt:lpstr>One-step-ahead residuals</vt:lpstr>
      <vt:lpstr>PowerPoint Presentation</vt:lpstr>
      <vt:lpstr>One-step-ahead residuals</vt:lpstr>
      <vt:lpstr>Estimating the states</vt:lpstr>
      <vt:lpstr>Hidden Markov Model</vt:lpstr>
      <vt:lpstr>Estimating the states</vt:lpstr>
      <vt:lpstr>Estimating the states</vt:lpstr>
      <vt:lpstr>Estimating the states</vt:lpstr>
      <vt:lpstr>Estimating the states</vt:lpstr>
      <vt:lpstr>Estimating the states</vt:lpstr>
      <vt:lpstr>TMB &amp; the Laplace approximation</vt:lpstr>
      <vt:lpstr>Detecting successful prey capture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Marie Auger-Methe</cp:lastModifiedBy>
  <cp:revision>451</cp:revision>
  <dcterms:created xsi:type="dcterms:W3CDTF">2021-01-28T00:35:42Z</dcterms:created>
  <dcterms:modified xsi:type="dcterms:W3CDTF">2024-08-22T20:29:16Z</dcterms:modified>
</cp:coreProperties>
</file>